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80" r:id="rId19"/>
  </p:sldIdLst>
  <p:sldSz cx="12192000" cy="6858000"/>
  <p:notesSz cx="6858000" cy="9144000"/>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Vidējs stils 2 - izcēlum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6" d="100"/>
          <a:sy n="106" d="100"/>
        </p:scale>
        <p:origin x="672"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Virsraksta slaids">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lv-LV" smtClean="0"/>
              <a:t>Rediģēt šablona virsraksta stilu</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lv-LV" smtClean="0"/>
              <a:t>Rediģēt šablona apakšvirsraksta stilu</a:t>
            </a:r>
            <a:endParaRPr lang="en-US" dirty="0"/>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308174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āmas attēls ar parakst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smtClean="0"/>
              <a:t>Noklikšķiniet uz ikonas, lai pievienotu attēlu</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smtClean="0"/>
              <a:t>Rediģēt šablona teksta stilus</a:t>
            </a:r>
          </a:p>
        </p:txBody>
      </p:sp>
      <p:sp>
        <p:nvSpPr>
          <p:cNvPr id="3" name="Date Placeholder 2"/>
          <p:cNvSpPr>
            <a:spLocks noGrp="1"/>
          </p:cNvSpPr>
          <p:nvPr>
            <p:ph type="dt" sz="half" idx="10"/>
          </p:nvPr>
        </p:nvSpPr>
        <p:spPr/>
        <p:txBody>
          <a:bodyPr/>
          <a:lstStyle/>
          <a:p>
            <a:fld id="{5556CB8C-DB12-4D64-8F51-8DCD691D078C}" type="datetimeFigureOut">
              <a:rPr lang="lv-LV" smtClean="0"/>
              <a:t>26.08.2022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18345291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Virsraksts un parakst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38069869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āt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lv-LV" smtClean="0"/>
              <a:t>Rediģēt šablona virsraksta stilu</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lv-LV" smtClean="0"/>
              <a:t>Rediģēt šablona teksta stilus</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7601113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Vizīt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30270609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itēt vizītkarti">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lv-LV" smtClean="0"/>
              <a:t>Rediģēt šablona virsraksta stilu</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lv-LV" smtClean="0"/>
              <a:t>Rediģēt šablona teksta stilus</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extLst>
      <p:ext uri="{BB962C8B-B14F-4D97-AF65-F5344CB8AC3E}">
        <p14:creationId xmlns:p14="http://schemas.microsoft.com/office/powerpoint/2010/main" val="4746957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atiess vai aplams">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lv-LV" smtClean="0"/>
              <a:t>Rediģēt šablona virsraksta stilu</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lv-LV" smtClean="0"/>
              <a:t>Rediģēt šablona teksta stilus</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38811072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Virsraksts un vertikāls te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lv-LV" smtClean="0"/>
              <a:t>Rediģēt šablona virsraksta stilu</a:t>
            </a:r>
            <a:endParaRPr lang="en-US" dirty="0"/>
          </a:p>
        </p:txBody>
      </p:sp>
      <p:sp>
        <p:nvSpPr>
          <p:cNvPr id="3" name="Vertical Text Placeholder 2"/>
          <p:cNvSpPr>
            <a:spLocks noGrp="1"/>
          </p:cNvSpPr>
          <p:nvPr>
            <p:ph type="body" orient="vert" idx="1"/>
          </p:nvPr>
        </p:nvSpPr>
        <p:spPr/>
        <p:txBody>
          <a:bodyPr vert="eaVert" ancho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39878654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āls virsraksts un teksts">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lv-LV" smtClean="0"/>
              <a:t>Rediģēt šablona virsraksta stilu</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206634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Virsraksts un satur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Content Placeholder 2"/>
          <p:cNvSpPr>
            <a:spLocks noGrp="1"/>
          </p:cNvSpPr>
          <p:nvPr>
            <p:ph idx="1"/>
          </p:nvPr>
        </p:nvSpPr>
        <p:spPr/>
        <p:txBody>
          <a:bodyPr anchor="ct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425508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adaļas galvene">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lv-LV" smtClean="0"/>
              <a:t>Rediģēt šablona virsraksta stilu</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lv-LV" smtClean="0"/>
              <a:t>Rediģēt šablona teksta stilus</a:t>
            </a:r>
          </a:p>
        </p:txBody>
      </p:sp>
      <p:sp>
        <p:nvSpPr>
          <p:cNvPr id="4" name="Date Placeholder 3"/>
          <p:cNvSpPr>
            <a:spLocks noGrp="1"/>
          </p:cNvSpPr>
          <p:nvPr>
            <p:ph type="dt" sz="half" idx="10"/>
          </p:nvPr>
        </p:nvSpPr>
        <p:spPr/>
        <p:txBody>
          <a:bodyPr/>
          <a:lstStyle/>
          <a:p>
            <a:fld id="{5556CB8C-DB12-4D64-8F51-8DCD691D078C}" type="datetimeFigureOut">
              <a:rPr lang="lv-LV" smtClean="0"/>
              <a:t>26.08.2022</a:t>
            </a:fld>
            <a:endParaRPr lang="lv-LV"/>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20933193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ivi satur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Date Placeholder 4"/>
          <p:cNvSpPr>
            <a:spLocks noGrp="1"/>
          </p:cNvSpPr>
          <p:nvPr>
            <p:ph type="dt" sz="half" idx="10"/>
          </p:nvPr>
        </p:nvSpPr>
        <p:spPr/>
        <p:txBody>
          <a:bodyPr/>
          <a:lstStyle/>
          <a:p>
            <a:fld id="{5556CB8C-DB12-4D64-8F51-8DCD691D078C}" type="datetimeFigureOut">
              <a:rPr lang="lv-LV" smtClean="0"/>
              <a:t>26.08.2022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4257078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līdzinājum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lv-LV" smtClean="0"/>
              <a:t>Rediģēt šablona virsraksta stilu</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v-LV" smtClean="0"/>
              <a:t>Rediģēt šablona teksta stilus</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7" name="Date Placeholder 6"/>
          <p:cNvSpPr>
            <a:spLocks noGrp="1"/>
          </p:cNvSpPr>
          <p:nvPr>
            <p:ph type="dt" sz="half" idx="10"/>
          </p:nvPr>
        </p:nvSpPr>
        <p:spPr/>
        <p:txBody>
          <a:bodyPr/>
          <a:lstStyle/>
          <a:p>
            <a:fld id="{5556CB8C-DB12-4D64-8F51-8DCD691D078C}" type="datetimeFigureOut">
              <a:rPr lang="lv-LV" smtClean="0"/>
              <a:t>26.08.2022</a:t>
            </a:fld>
            <a:endParaRPr lang="lv-LV"/>
          </a:p>
        </p:txBody>
      </p:sp>
      <p:sp>
        <p:nvSpPr>
          <p:cNvPr id="8" name="Footer Placeholder 7"/>
          <p:cNvSpPr>
            <a:spLocks noGrp="1"/>
          </p:cNvSpPr>
          <p:nvPr>
            <p:ph type="ftr" sz="quarter" idx="11"/>
          </p:nvPr>
        </p:nvSpPr>
        <p:spPr/>
        <p:txBody>
          <a:bodyPr/>
          <a:lstStyle/>
          <a:p>
            <a:endParaRPr lang="lv-LV"/>
          </a:p>
        </p:txBody>
      </p:sp>
      <p:sp>
        <p:nvSpPr>
          <p:cNvPr id="9" name="Slide Number Placeholder 8"/>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36459150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ai virsrakst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lv-LV" smtClean="0"/>
              <a:t>Rediģēt šablona virsraksta stilu</a:t>
            </a:r>
            <a:endParaRPr lang="en-US" dirty="0"/>
          </a:p>
        </p:txBody>
      </p:sp>
      <p:sp>
        <p:nvSpPr>
          <p:cNvPr id="3" name="Date Placeholder 2"/>
          <p:cNvSpPr>
            <a:spLocks noGrp="1"/>
          </p:cNvSpPr>
          <p:nvPr>
            <p:ph type="dt" sz="half" idx="10"/>
          </p:nvPr>
        </p:nvSpPr>
        <p:spPr/>
        <p:txBody>
          <a:bodyPr/>
          <a:lstStyle/>
          <a:p>
            <a:fld id="{5556CB8C-DB12-4D64-8F51-8DCD691D078C}" type="datetimeFigureOut">
              <a:rPr lang="lv-LV" smtClean="0"/>
              <a:t>26.08.2022</a:t>
            </a:fld>
            <a:endParaRPr lang="lv-LV"/>
          </a:p>
        </p:txBody>
      </p:sp>
      <p:sp>
        <p:nvSpPr>
          <p:cNvPr id="4" name="Footer Placeholder 3"/>
          <p:cNvSpPr>
            <a:spLocks noGrp="1"/>
          </p:cNvSpPr>
          <p:nvPr>
            <p:ph type="ftr" sz="quarter" idx="11"/>
          </p:nvPr>
        </p:nvSpPr>
        <p:spPr/>
        <p:txBody>
          <a:bodyPr/>
          <a:lstStyle/>
          <a:p>
            <a:endParaRPr lang="lv-LV"/>
          </a:p>
        </p:txBody>
      </p:sp>
      <p:sp>
        <p:nvSpPr>
          <p:cNvPr id="5" name="Slide Number Placeholder 4"/>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918684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kšs">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56CB8C-DB12-4D64-8F51-8DCD691D078C}" type="datetimeFigureOut">
              <a:rPr lang="lv-LV" smtClean="0"/>
              <a:t>26.08.2022</a:t>
            </a:fld>
            <a:endParaRPr lang="lv-LV"/>
          </a:p>
        </p:txBody>
      </p:sp>
      <p:sp>
        <p:nvSpPr>
          <p:cNvPr id="3" name="Footer Placeholder 2"/>
          <p:cNvSpPr>
            <a:spLocks noGrp="1"/>
          </p:cNvSpPr>
          <p:nvPr>
            <p:ph type="ftr" sz="quarter" idx="11"/>
          </p:nvPr>
        </p:nvSpPr>
        <p:spPr/>
        <p:txBody>
          <a:bodyPr/>
          <a:lstStyle/>
          <a:p>
            <a:endParaRPr lang="lv-LV"/>
          </a:p>
        </p:txBody>
      </p:sp>
      <p:sp>
        <p:nvSpPr>
          <p:cNvPr id="4" name="Slide Number Placeholder 3"/>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18955333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tur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lv-LV" smtClean="0"/>
              <a:t>Rediģēt šablona virsraksta stilu</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5556CB8C-DB12-4D64-8F51-8DCD691D078C}" type="datetimeFigureOut">
              <a:rPr lang="lv-LV" smtClean="0"/>
              <a:t>26.08.2022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40055671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ttēls ar parakstu">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lv-LV" smtClean="0"/>
              <a:t>Rediģēt šablona virsraksta stilu</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lv-LV" smtClean="0"/>
              <a:t>Noklikšķiniet uz ikonas, lai pievienotu attēlu</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lv-LV" smtClean="0"/>
              <a:t>Rediģēt šablona teksta stilus</a:t>
            </a:r>
          </a:p>
        </p:txBody>
      </p:sp>
      <p:sp>
        <p:nvSpPr>
          <p:cNvPr id="5" name="Date Placeholder 4"/>
          <p:cNvSpPr>
            <a:spLocks noGrp="1"/>
          </p:cNvSpPr>
          <p:nvPr>
            <p:ph type="dt" sz="half" idx="10"/>
          </p:nvPr>
        </p:nvSpPr>
        <p:spPr/>
        <p:txBody>
          <a:bodyPr/>
          <a:lstStyle/>
          <a:p>
            <a:fld id="{5556CB8C-DB12-4D64-8F51-8DCD691D078C}" type="datetimeFigureOut">
              <a:rPr lang="lv-LV" smtClean="0"/>
              <a:t>26.08.2022</a:t>
            </a:fld>
            <a:endParaRPr lang="lv-LV"/>
          </a:p>
        </p:txBody>
      </p:sp>
      <p:sp>
        <p:nvSpPr>
          <p:cNvPr id="6" name="Footer Placeholder 5"/>
          <p:cNvSpPr>
            <a:spLocks noGrp="1"/>
          </p:cNvSpPr>
          <p:nvPr>
            <p:ph type="ftr" sz="quarter" idx="11"/>
          </p:nvPr>
        </p:nvSpPr>
        <p:spPr/>
        <p:txBody>
          <a:bodyPr/>
          <a:lstStyle/>
          <a:p>
            <a:endParaRPr lang="lv-LV"/>
          </a:p>
        </p:txBody>
      </p:sp>
      <p:sp>
        <p:nvSpPr>
          <p:cNvPr id="7" name="Slide Number Placeholder 6"/>
          <p:cNvSpPr>
            <a:spLocks noGrp="1"/>
          </p:cNvSpPr>
          <p:nvPr>
            <p:ph type="sldNum" sz="quarter" idx="12"/>
          </p:nvPr>
        </p:nvSpPr>
        <p:spPr/>
        <p:txBody>
          <a:bodyPr/>
          <a:lstStyle/>
          <a:p>
            <a:fld id="{4A883BD0-D3AF-48E1-AE79-40EED9534983}" type="slidenum">
              <a:rPr lang="lv-LV" smtClean="0"/>
              <a:t>‹#›</a:t>
            </a:fld>
            <a:endParaRPr lang="lv-LV"/>
          </a:p>
        </p:txBody>
      </p:sp>
    </p:spTree>
    <p:extLst>
      <p:ext uri="{BB962C8B-B14F-4D97-AF65-F5344CB8AC3E}">
        <p14:creationId xmlns:p14="http://schemas.microsoft.com/office/powerpoint/2010/main" val="28844856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lv-LV" smtClean="0"/>
              <a:t>Rediģēt šablona virsraksta stilu</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lv-LV" smtClean="0"/>
              <a:t>Rediģēt šablona teksta stilus</a:t>
            </a:r>
          </a:p>
          <a:p>
            <a:pPr lvl="1"/>
            <a:r>
              <a:rPr lang="lv-LV" smtClean="0"/>
              <a:t>Otrais līmenis</a:t>
            </a:r>
          </a:p>
          <a:p>
            <a:pPr lvl="2"/>
            <a:r>
              <a:rPr lang="lv-LV" smtClean="0"/>
              <a:t>Trešais līmenis</a:t>
            </a:r>
          </a:p>
          <a:p>
            <a:pPr lvl="3"/>
            <a:r>
              <a:rPr lang="lv-LV" smtClean="0"/>
              <a:t>Ceturtais līmenis</a:t>
            </a:r>
          </a:p>
          <a:p>
            <a:pPr lvl="4"/>
            <a:r>
              <a:rPr lang="lv-LV" smtClean="0"/>
              <a:t>Piektais līmenis</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5556CB8C-DB12-4D64-8F51-8DCD691D078C}" type="datetimeFigureOut">
              <a:rPr lang="lv-LV" smtClean="0"/>
              <a:t>26.08.2022</a:t>
            </a:fld>
            <a:endParaRPr lang="lv-LV"/>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lv-LV"/>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4A883BD0-D3AF-48E1-AE79-40EED9534983}" type="slidenum">
              <a:rPr lang="lv-LV" smtClean="0"/>
              <a:t>‹#›</a:t>
            </a:fld>
            <a:endParaRPr lang="lv-LV"/>
          </a:p>
        </p:txBody>
      </p:sp>
    </p:spTree>
    <p:extLst>
      <p:ext uri="{BB962C8B-B14F-4D97-AF65-F5344CB8AC3E}">
        <p14:creationId xmlns:p14="http://schemas.microsoft.com/office/powerpoint/2010/main" val="1937377787"/>
      </p:ext>
    </p:extLst>
  </p:cSld>
  <p:clrMap bg1="dk1" tx1="lt1" bg2="dk2" tx2="lt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7.xml"/><Relationship Id="rId5" Type="http://schemas.openxmlformats.org/officeDocument/2006/relationships/image" Target="../media/image9.jpeg"/><Relationship Id="rId4" Type="http://schemas.openxmlformats.org/officeDocument/2006/relationships/image" Target="../media/image8.jpg"/></Relationships>
</file>

<file path=ppt/slides/_rels/slide11.xml.rels><?xml version="1.0" encoding="UTF-8" standalone="yes"?>
<Relationships xmlns="http://schemas.openxmlformats.org/package/2006/relationships"><Relationship Id="rId2" Type="http://schemas.openxmlformats.org/officeDocument/2006/relationships/hyperlink" Target="http://www.dobele.lv/"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hyperlink" Target="https://likumi.lv/ta/id/329686#n10" TargetMode="External"/><Relationship Id="rId1" Type="http://schemas.openxmlformats.org/officeDocument/2006/relationships/slideLayout" Target="../slideLayouts/slideLayout7.xml"/><Relationship Id="rId4" Type="http://schemas.openxmlformats.org/officeDocument/2006/relationships/image" Target="../media/image11.png"/></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likumi.lv/ta/id/329686#n10" TargetMode="Externa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Virsraksts 1"/>
          <p:cNvSpPr>
            <a:spLocks noGrp="1"/>
          </p:cNvSpPr>
          <p:nvPr>
            <p:ph type="ctrTitle"/>
          </p:nvPr>
        </p:nvSpPr>
        <p:spPr/>
        <p:txBody>
          <a:bodyPr>
            <a:normAutofit/>
          </a:bodyPr>
          <a:lstStyle/>
          <a:p>
            <a:r>
              <a:rPr lang="lv-LV" sz="3200" dirty="0" smtClean="0">
                <a:latin typeface="Times New Roman" panose="02020603050405020304" pitchFamily="18" charset="0"/>
                <a:cs typeface="Times New Roman" panose="02020603050405020304" pitchFamily="18" charset="0"/>
              </a:rPr>
              <a:t>Saistošie noteikumi Nr. 27</a:t>
            </a:r>
            <a:endParaRPr lang="lv-LV" sz="3200" dirty="0">
              <a:latin typeface="Times New Roman" panose="02020603050405020304" pitchFamily="18" charset="0"/>
              <a:cs typeface="Times New Roman" panose="02020603050405020304" pitchFamily="18" charset="0"/>
            </a:endParaRPr>
          </a:p>
        </p:txBody>
      </p:sp>
      <p:sp>
        <p:nvSpPr>
          <p:cNvPr id="3" name="Apakšvirsraksts 2"/>
          <p:cNvSpPr>
            <a:spLocks noGrp="1"/>
          </p:cNvSpPr>
          <p:nvPr>
            <p:ph type="subTitle" idx="1"/>
          </p:nvPr>
        </p:nvSpPr>
        <p:spPr/>
        <p:txBody>
          <a:bodyPr>
            <a:normAutofit fontScale="62500" lnSpcReduction="20000"/>
          </a:bodyPr>
          <a:lstStyle/>
          <a:p>
            <a:r>
              <a:rPr lang="lv-LV" sz="3900" dirty="0" smtClean="0">
                <a:latin typeface="Times New Roman" panose="02020603050405020304" pitchFamily="18" charset="0"/>
                <a:cs typeface="Times New Roman" panose="02020603050405020304" pitchFamily="18" charset="0"/>
              </a:rPr>
              <a:t>Par braukšanas maksas atvieglojumiem un transporta izdevumu segšanas kārtību izglītojamajiem Dobeles novadā</a:t>
            </a:r>
          </a:p>
          <a:p>
            <a:endParaRPr lang="lv-LV" dirty="0">
              <a:latin typeface="Times New Roman" panose="02020603050405020304" pitchFamily="18" charset="0"/>
              <a:cs typeface="Times New Roman" panose="02020603050405020304" pitchFamily="18" charset="0"/>
            </a:endParaRPr>
          </a:p>
          <a:p>
            <a:pPr algn="r"/>
            <a:r>
              <a:rPr lang="lv-LV" dirty="0" smtClean="0">
                <a:latin typeface="Times New Roman" panose="02020603050405020304" pitchFamily="18" charset="0"/>
                <a:cs typeface="Times New Roman" panose="02020603050405020304" pitchFamily="18" charset="0"/>
              </a:rPr>
              <a:t>(apstiprināti ar Dobeles novada domes </a:t>
            </a:r>
          </a:p>
          <a:p>
            <a:pPr algn="r"/>
            <a:r>
              <a:rPr lang="lv-LV" dirty="0" smtClean="0">
                <a:latin typeface="Times New Roman" panose="02020603050405020304" pitchFamily="18" charset="0"/>
                <a:cs typeface="Times New Roman" panose="02020603050405020304" pitchFamily="18" charset="0"/>
              </a:rPr>
              <a:t>30.06.2022.lēmumu Nr.282/11)</a:t>
            </a:r>
            <a:endParaRPr lang="lv-LV" dirty="0">
              <a:latin typeface="Times New Roman" panose="02020603050405020304" pitchFamily="18" charset="0"/>
              <a:cs typeface="Times New Roman" panose="02020603050405020304" pitchFamily="18" charset="0"/>
            </a:endParaRPr>
          </a:p>
        </p:txBody>
      </p:sp>
      <p:pic>
        <p:nvPicPr>
          <p:cNvPr id="4" name="Attēl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42451" y="573810"/>
            <a:ext cx="2562225" cy="1781175"/>
          </a:xfrm>
          <a:prstGeom prst="rect">
            <a:avLst/>
          </a:prstGeom>
        </p:spPr>
      </p:pic>
    </p:spTree>
    <p:extLst>
      <p:ext uri="{BB962C8B-B14F-4D97-AF65-F5344CB8AC3E}">
        <p14:creationId xmlns:p14="http://schemas.microsoft.com/office/powerpoint/2010/main" val="115892242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16048" y="316871"/>
            <a:ext cx="11226297" cy="3108543"/>
          </a:xfrm>
          <a:prstGeom prst="rect">
            <a:avLst/>
          </a:prstGeom>
          <a:noFill/>
        </p:spPr>
        <p:txBody>
          <a:bodyPr wrap="square" rtlCol="0">
            <a:spAutoFit/>
          </a:bodyPr>
          <a:lstStyle/>
          <a:p>
            <a:pPr lvl="0"/>
            <a:r>
              <a:rPr lang="lv-LV" sz="2800" dirty="0">
                <a:latin typeface="Times New Roman" panose="02020603050405020304" pitchFamily="18" charset="0"/>
                <a:cs typeface="Times New Roman" panose="02020603050405020304" pitchFamily="18" charset="0"/>
              </a:rPr>
              <a:t>Ja izglītojamā vecāki vai likumiskie pārstāvji ar personisko transportlīdzekli vienlaikus veic vairāku izglītojamo pārvadājumu, personiskā transportlīdzekļa degvielas izdevumus aprēķina, nepārsniedzot </a:t>
            </a:r>
            <a:r>
              <a:rPr lang="lv-LV" sz="2800" dirty="0" smtClean="0">
                <a:latin typeface="Times New Roman" panose="02020603050405020304" pitchFamily="18" charset="0"/>
                <a:cs typeface="Times New Roman" panose="02020603050405020304" pitchFamily="18" charset="0"/>
              </a:rPr>
              <a:t>SN </a:t>
            </a:r>
            <a:r>
              <a:rPr lang="lv-LV" sz="2800" dirty="0">
                <a:latin typeface="Times New Roman" panose="02020603050405020304" pitchFamily="18" charset="0"/>
                <a:cs typeface="Times New Roman" panose="02020603050405020304" pitchFamily="18" charset="0"/>
              </a:rPr>
              <a:t>10. punktā noteikto </a:t>
            </a:r>
            <a:r>
              <a:rPr lang="lv-LV" sz="2800" dirty="0" smtClean="0">
                <a:latin typeface="Times New Roman" panose="02020603050405020304" pitchFamily="18" charset="0"/>
                <a:cs typeface="Times New Roman" panose="02020603050405020304" pitchFamily="18" charset="0"/>
              </a:rPr>
              <a:t>apmēru </a:t>
            </a:r>
            <a:r>
              <a:rPr lang="lv-LV" sz="2800" i="1" dirty="0" smtClean="0">
                <a:latin typeface="Times New Roman" panose="02020603050405020304" pitchFamily="18" charset="0"/>
                <a:cs typeface="Times New Roman" panose="02020603050405020304" pitchFamily="18" charset="0"/>
              </a:rPr>
              <a:t>(proti, formulu – </a:t>
            </a:r>
            <a:r>
              <a:rPr lang="lv-LV" sz="2800" b="1" i="1" dirty="0" smtClean="0">
                <a:solidFill>
                  <a:schemeClr val="accent3">
                    <a:lumMod val="75000"/>
                  </a:schemeClr>
                </a:solidFill>
                <a:latin typeface="Times New Roman" panose="02020603050405020304" pitchFamily="18" charset="0"/>
                <a:cs typeface="Times New Roman" panose="02020603050405020304" pitchFamily="18" charset="0"/>
              </a:rPr>
              <a:t>K = A x D x I)</a:t>
            </a:r>
            <a:r>
              <a:rPr lang="lv-LV" sz="2800" i="1" dirty="0" smtClean="0">
                <a:latin typeface="Times New Roman" panose="02020603050405020304" pitchFamily="18" charset="0"/>
                <a:cs typeface="Times New Roman" panose="02020603050405020304" pitchFamily="18" charset="0"/>
              </a:rPr>
              <a:t>, </a:t>
            </a:r>
            <a:r>
              <a:rPr lang="lv-LV" sz="2800" dirty="0">
                <a:solidFill>
                  <a:schemeClr val="accent3">
                    <a:lumMod val="75000"/>
                  </a:schemeClr>
                </a:solidFill>
                <a:latin typeface="Times New Roman" panose="02020603050405020304" pitchFamily="18" charset="0"/>
                <a:cs typeface="Times New Roman" panose="02020603050405020304" pitchFamily="18" charset="0"/>
              </a:rPr>
              <a:t>neatkarīgi no pārvadājamo izglītojamo skaita</a:t>
            </a:r>
            <a:r>
              <a:rPr lang="lv-LV" sz="2800" dirty="0">
                <a:latin typeface="Times New Roman" panose="02020603050405020304" pitchFamily="18" charset="0"/>
                <a:cs typeface="Times New Roman" panose="02020603050405020304" pitchFamily="18" charset="0"/>
              </a:rPr>
              <a:t>, par vienu braucienu dienā no dzīvesvietas un atpakaļ, ja nepastāv objektīvs iemesls (t.i. bērni ir dažādu izglītības iestāžu izglītojamie, un šīs izglītības iestādes neatrodas vienā pagasta / pilsētas teritorijā).</a:t>
            </a:r>
          </a:p>
        </p:txBody>
      </p:sp>
      <p:pic>
        <p:nvPicPr>
          <p:cNvPr id="5" name="Attēls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22205" y="4019738"/>
            <a:ext cx="1878133" cy="1403287"/>
          </a:xfrm>
          <a:prstGeom prst="rect">
            <a:avLst/>
          </a:prstGeom>
        </p:spPr>
      </p:pic>
      <p:pic>
        <p:nvPicPr>
          <p:cNvPr id="6" name="Attēls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rot="10800000" flipV="1">
            <a:off x="6536602" y="4019738"/>
            <a:ext cx="2065699" cy="1376272"/>
          </a:xfrm>
          <a:prstGeom prst="rect">
            <a:avLst/>
          </a:prstGeom>
        </p:spPr>
      </p:pic>
      <p:pic>
        <p:nvPicPr>
          <p:cNvPr id="8" name="Attēls 7"/>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6536603" y="5396011"/>
            <a:ext cx="999700" cy="594324"/>
          </a:xfrm>
          <a:prstGeom prst="rect">
            <a:avLst/>
          </a:prstGeom>
        </p:spPr>
      </p:pic>
      <p:pic>
        <p:nvPicPr>
          <p:cNvPr id="9" name="Attēls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569452" y="5396011"/>
            <a:ext cx="1032850" cy="594324"/>
          </a:xfrm>
          <a:prstGeom prst="rect">
            <a:avLst/>
          </a:prstGeom>
        </p:spPr>
      </p:pic>
    </p:spTree>
    <p:extLst>
      <p:ext uri="{BB962C8B-B14F-4D97-AF65-F5344CB8AC3E}">
        <p14:creationId xmlns:p14="http://schemas.microsoft.com/office/powerpoint/2010/main" val="4048582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9299" y="298764"/>
            <a:ext cx="11334939" cy="5170646"/>
          </a:xfrm>
          <a:prstGeom prst="rect">
            <a:avLst/>
          </a:prstGeom>
          <a:noFill/>
        </p:spPr>
        <p:txBody>
          <a:bodyPr wrap="square" rtlCol="0">
            <a:spAutoFit/>
          </a:bodyPr>
          <a:lstStyle/>
          <a:p>
            <a:pPr lvl="0"/>
            <a:r>
              <a:rPr lang="lv-LV" sz="3000" dirty="0">
                <a:latin typeface="Times New Roman" panose="02020603050405020304" pitchFamily="18" charset="0"/>
                <a:cs typeface="Times New Roman" panose="02020603050405020304" pitchFamily="18" charset="0"/>
              </a:rPr>
              <a:t>Uzsākot mācību gadu vai mācību gada laikā uzsākot izglītības iegūšanu pašvaldības  izglītības iestādē, izglītojamo un obligātās izglītības vecumu sasniegušo bērnu vecāki vai likumiskie pārstāvji, vai pilngadību sasniegušais izglītojamais </a:t>
            </a:r>
            <a:r>
              <a:rPr lang="lv-LV" sz="3000" dirty="0">
                <a:solidFill>
                  <a:schemeClr val="accent3">
                    <a:lumMod val="75000"/>
                  </a:schemeClr>
                </a:solidFill>
                <a:latin typeface="Times New Roman" panose="02020603050405020304" pitchFamily="18" charset="0"/>
                <a:cs typeface="Times New Roman" panose="02020603050405020304" pitchFamily="18" charset="0"/>
              </a:rPr>
              <a:t>izglītības iestādē </a:t>
            </a:r>
            <a:r>
              <a:rPr lang="lv-LV" sz="3000" b="1" dirty="0">
                <a:solidFill>
                  <a:schemeClr val="accent3">
                    <a:lumMod val="75000"/>
                  </a:schemeClr>
                </a:solidFill>
                <a:latin typeface="Times New Roman" panose="02020603050405020304" pitchFamily="18" charset="0"/>
                <a:cs typeface="Times New Roman" panose="02020603050405020304" pitchFamily="18" charset="0"/>
              </a:rPr>
              <a:t>iesniedz</a:t>
            </a:r>
            <a:r>
              <a:rPr lang="lv-LV" sz="3000" dirty="0">
                <a:solidFill>
                  <a:schemeClr val="accent3">
                    <a:lumMod val="75000"/>
                  </a:schemeClr>
                </a:solidFill>
                <a:latin typeface="Times New Roman" panose="02020603050405020304" pitchFamily="18" charset="0"/>
                <a:cs typeface="Times New Roman" panose="02020603050405020304" pitchFamily="18" charset="0"/>
              </a:rPr>
              <a:t> </a:t>
            </a:r>
            <a:r>
              <a:rPr lang="lv-LV" sz="3000" b="1" u="sng" dirty="0">
                <a:solidFill>
                  <a:schemeClr val="accent3">
                    <a:lumMod val="75000"/>
                  </a:schemeClr>
                </a:solidFill>
                <a:latin typeface="Times New Roman" panose="02020603050405020304" pitchFamily="18" charset="0"/>
                <a:cs typeface="Times New Roman" panose="02020603050405020304" pitchFamily="18" charset="0"/>
              </a:rPr>
              <a:t>noteiktas formas iesniegumu </a:t>
            </a:r>
            <a:r>
              <a:rPr lang="lv-LV" sz="3000" dirty="0">
                <a:solidFill>
                  <a:schemeClr val="accent3">
                    <a:lumMod val="75000"/>
                  </a:schemeClr>
                </a:solidFill>
                <a:latin typeface="Times New Roman" panose="02020603050405020304" pitchFamily="18" charset="0"/>
                <a:cs typeface="Times New Roman" panose="02020603050405020304" pitchFamily="18" charset="0"/>
              </a:rPr>
              <a:t>par attiecīgā braukšanas maksas atvieglojuma un transporta izdevumu segšanas veida piemērošanu </a:t>
            </a:r>
            <a:r>
              <a:rPr lang="lv-LV" sz="3000" dirty="0">
                <a:latin typeface="Times New Roman" panose="02020603050405020304" pitchFamily="18" charset="0"/>
                <a:cs typeface="Times New Roman" panose="02020603050405020304" pitchFamily="18" charset="0"/>
              </a:rPr>
              <a:t>nokļūšanai no izglītojamā vai obligātās izglītības vecumu sasniegušā bērna dzīvesvietas līdz izglītības iestādei un / vai atpakaļ. </a:t>
            </a:r>
            <a:endParaRPr lang="lv-LV" sz="3000" dirty="0" smtClean="0">
              <a:latin typeface="Times New Roman" panose="02020603050405020304" pitchFamily="18" charset="0"/>
              <a:cs typeface="Times New Roman" panose="02020603050405020304" pitchFamily="18" charset="0"/>
            </a:endParaRPr>
          </a:p>
          <a:p>
            <a:pPr lvl="0"/>
            <a:endParaRPr lang="lv-LV" sz="3000" dirty="0">
              <a:latin typeface="Times New Roman" panose="02020603050405020304" pitchFamily="18" charset="0"/>
              <a:cs typeface="Times New Roman" panose="02020603050405020304" pitchFamily="18" charset="0"/>
            </a:endParaRPr>
          </a:p>
          <a:p>
            <a:pPr lvl="0"/>
            <a:r>
              <a:rPr lang="lv-LV" sz="3000" dirty="0">
                <a:latin typeface="Times New Roman" panose="02020603050405020304" pitchFamily="18" charset="0"/>
                <a:cs typeface="Times New Roman" panose="02020603050405020304" pitchFamily="18" charset="0"/>
              </a:rPr>
              <a:t>Iesniegumu formas izstrādā Dobeles novada Izglītības pārvalde un publicē tīmekļa vietnē </a:t>
            </a:r>
            <a:r>
              <a:rPr lang="lv-LV" sz="3000" dirty="0">
                <a:latin typeface="Times New Roman" panose="02020603050405020304" pitchFamily="18" charset="0"/>
                <a:cs typeface="Times New Roman" panose="02020603050405020304" pitchFamily="18" charset="0"/>
                <a:hlinkClick r:id="rId2"/>
              </a:rPr>
              <a:t>www.dobele.lv</a:t>
            </a:r>
            <a:r>
              <a:rPr lang="lv-LV" sz="3000" dirty="0">
                <a:latin typeface="Times New Roman" panose="02020603050405020304" pitchFamily="18" charset="0"/>
                <a:cs typeface="Times New Roman" panose="02020603050405020304" pitchFamily="18" charset="0"/>
              </a:rPr>
              <a:t> sadaļā “Izglītība”. </a:t>
            </a:r>
          </a:p>
        </p:txBody>
      </p:sp>
    </p:spTree>
    <p:extLst>
      <p:ext uri="{BB962C8B-B14F-4D97-AF65-F5344CB8AC3E}">
        <p14:creationId xmlns:p14="http://schemas.microsoft.com/office/powerpoint/2010/main" val="20129022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9834" y="325925"/>
            <a:ext cx="11262511" cy="5693866"/>
          </a:xfrm>
          <a:prstGeom prst="rect">
            <a:avLst/>
          </a:prstGeom>
          <a:noFill/>
        </p:spPr>
        <p:txBody>
          <a:bodyPr wrap="square" rtlCol="0">
            <a:spAutoFit/>
          </a:bodyPr>
          <a:lstStyle/>
          <a:p>
            <a:pPr lvl="0"/>
            <a:r>
              <a:rPr lang="lv-LV" sz="2800" dirty="0">
                <a:latin typeface="Times New Roman" panose="02020603050405020304" pitchFamily="18" charset="0"/>
                <a:cs typeface="Times New Roman" panose="02020603050405020304" pitchFamily="18" charset="0"/>
              </a:rPr>
              <a:t>Izglītības iestādes, uzsākot mācību gadu, </a:t>
            </a:r>
            <a:r>
              <a:rPr lang="lv-LV" sz="2800" u="sng" dirty="0">
                <a:solidFill>
                  <a:schemeClr val="accent3">
                    <a:lumMod val="75000"/>
                  </a:schemeClr>
                </a:solidFill>
                <a:latin typeface="Times New Roman" panose="02020603050405020304" pitchFamily="18" charset="0"/>
                <a:cs typeface="Times New Roman" panose="02020603050405020304" pitchFamily="18" charset="0"/>
              </a:rPr>
              <a:t>līdz 15. septembrim </a:t>
            </a:r>
            <a:r>
              <a:rPr lang="lv-LV" sz="2800" dirty="0">
                <a:latin typeface="Times New Roman" panose="02020603050405020304" pitchFamily="18" charset="0"/>
                <a:cs typeface="Times New Roman" panose="02020603050405020304" pitchFamily="18" charset="0"/>
              </a:rPr>
              <a:t>iesniedz Dobeles novada Izglītības pārvaldei (turpmāk - Izglītības pārvalde) </a:t>
            </a:r>
            <a:r>
              <a:rPr lang="lv-LV" sz="2800" b="1" dirty="0">
                <a:solidFill>
                  <a:schemeClr val="accent3">
                    <a:lumMod val="75000"/>
                  </a:schemeClr>
                </a:solidFill>
                <a:latin typeface="Times New Roman" panose="02020603050405020304" pitchFamily="18" charset="0"/>
                <a:cs typeface="Times New Roman" panose="02020603050405020304" pitchFamily="18" charset="0"/>
              </a:rPr>
              <a:t>izglītojamo </a:t>
            </a:r>
            <a:r>
              <a:rPr lang="lv-LV" sz="2800" b="1" dirty="0" smtClean="0">
                <a:solidFill>
                  <a:schemeClr val="accent3">
                    <a:lumMod val="75000"/>
                  </a:schemeClr>
                </a:solidFill>
                <a:latin typeface="Times New Roman" panose="02020603050405020304" pitchFamily="18" charset="0"/>
                <a:cs typeface="Times New Roman" panose="02020603050405020304" pitchFamily="18" charset="0"/>
              </a:rPr>
              <a:t>sarakstu, </a:t>
            </a:r>
            <a:r>
              <a:rPr lang="lv-LV" sz="2800" b="1" dirty="0">
                <a:solidFill>
                  <a:schemeClr val="accent3">
                    <a:lumMod val="75000"/>
                  </a:schemeClr>
                </a:solidFill>
                <a:latin typeface="Times New Roman" panose="02020603050405020304" pitchFamily="18" charset="0"/>
                <a:cs typeface="Times New Roman" panose="02020603050405020304" pitchFamily="18" charset="0"/>
              </a:rPr>
              <a:t>kuriem ir tiesības saņemt e-talonus</a:t>
            </a:r>
            <a:r>
              <a:rPr lang="lv-LV" sz="2800" dirty="0">
                <a:solidFill>
                  <a:schemeClr val="accent4">
                    <a:lumMod val="50000"/>
                  </a:schemeClr>
                </a:solidFill>
                <a:latin typeface="Times New Roman" panose="02020603050405020304" pitchFamily="18" charset="0"/>
                <a:cs typeface="Times New Roman" panose="02020603050405020304" pitchFamily="18" charset="0"/>
              </a:rPr>
              <a:t>.</a:t>
            </a:r>
            <a:r>
              <a:rPr lang="lv-LV" sz="2800" dirty="0">
                <a:latin typeface="Times New Roman" panose="02020603050405020304" pitchFamily="18" charset="0"/>
                <a:cs typeface="Times New Roman" panose="02020603050405020304" pitchFamily="18" charset="0"/>
              </a:rPr>
              <a:t> </a:t>
            </a:r>
            <a:r>
              <a:rPr lang="lv-LV" sz="2800" dirty="0" smtClean="0">
                <a:solidFill>
                  <a:schemeClr val="accent2">
                    <a:lumMod val="60000"/>
                    <a:lumOff val="40000"/>
                  </a:schemeClr>
                </a:solidFill>
                <a:latin typeface="Times New Roman" panose="02020603050405020304" pitchFamily="18" charset="0"/>
                <a:cs typeface="Times New Roman" panose="02020603050405020304" pitchFamily="18" charset="0"/>
              </a:rPr>
              <a:t>Sarakstam pievieno iesniegumus.</a:t>
            </a:r>
          </a:p>
          <a:p>
            <a:pPr lvl="0"/>
            <a:r>
              <a:rPr lang="lv-LV" sz="2800" dirty="0" smtClean="0">
                <a:latin typeface="Times New Roman" panose="02020603050405020304" pitchFamily="18" charset="0"/>
                <a:cs typeface="Times New Roman" panose="02020603050405020304" pitchFamily="18" charset="0"/>
              </a:rPr>
              <a:t>Sarakstā norāda:</a:t>
            </a:r>
          </a:p>
          <a:p>
            <a:pPr marL="457200" lvl="0" indent="-457200">
              <a:buFontTx/>
              <a:buChar char="-"/>
            </a:pPr>
            <a:r>
              <a:rPr lang="lv-LV" sz="2800" dirty="0" smtClean="0">
                <a:latin typeface="Times New Roman" panose="02020603050405020304" pitchFamily="18" charset="0"/>
                <a:cs typeface="Times New Roman" panose="02020603050405020304" pitchFamily="18" charset="0"/>
              </a:rPr>
              <a:t>izglītības </a:t>
            </a:r>
            <a:r>
              <a:rPr lang="lv-LV" sz="2800" dirty="0">
                <a:latin typeface="Times New Roman" panose="02020603050405020304" pitchFamily="18" charset="0"/>
                <a:cs typeface="Times New Roman" panose="02020603050405020304" pitchFamily="18" charset="0"/>
              </a:rPr>
              <a:t>iestādi, </a:t>
            </a:r>
            <a:endParaRPr lang="lv-LV" sz="2800" dirty="0" smtClean="0">
              <a:latin typeface="Times New Roman" panose="02020603050405020304" pitchFamily="18" charset="0"/>
              <a:cs typeface="Times New Roman" panose="02020603050405020304" pitchFamily="18" charset="0"/>
            </a:endParaRPr>
          </a:p>
          <a:p>
            <a:pPr marL="457200" lvl="0" indent="-457200">
              <a:buFontTx/>
              <a:buChar char="-"/>
            </a:pPr>
            <a:r>
              <a:rPr lang="lv-LV" sz="2800" dirty="0" smtClean="0">
                <a:latin typeface="Times New Roman" panose="02020603050405020304" pitchFamily="18" charset="0"/>
                <a:cs typeface="Times New Roman" panose="02020603050405020304" pitchFamily="18" charset="0"/>
              </a:rPr>
              <a:t>izglītojamā </a:t>
            </a:r>
            <a:r>
              <a:rPr lang="lv-LV" sz="2800" dirty="0">
                <a:latin typeface="Times New Roman" panose="02020603050405020304" pitchFamily="18" charset="0"/>
                <a:cs typeface="Times New Roman" panose="02020603050405020304" pitchFamily="18" charset="0"/>
              </a:rPr>
              <a:t>vārdu un uzvārdu, dzimšanas datus, </a:t>
            </a:r>
            <a:endParaRPr lang="lv-LV" sz="2800" dirty="0" smtClean="0">
              <a:latin typeface="Times New Roman" panose="02020603050405020304" pitchFamily="18" charset="0"/>
              <a:cs typeface="Times New Roman" panose="02020603050405020304" pitchFamily="18" charset="0"/>
            </a:endParaRPr>
          </a:p>
          <a:p>
            <a:pPr marL="457200" lvl="0" indent="-457200">
              <a:buFontTx/>
              <a:buChar char="-"/>
            </a:pPr>
            <a:r>
              <a:rPr lang="lv-LV" sz="2800" dirty="0" smtClean="0">
                <a:latin typeface="Times New Roman" panose="02020603050405020304" pitchFamily="18" charset="0"/>
                <a:cs typeface="Times New Roman" panose="02020603050405020304" pitchFamily="18" charset="0"/>
              </a:rPr>
              <a:t>kā </a:t>
            </a:r>
            <a:r>
              <a:rPr lang="lv-LV" sz="2800" dirty="0">
                <a:latin typeface="Times New Roman" panose="02020603050405020304" pitchFamily="18" charset="0"/>
                <a:cs typeface="Times New Roman" panose="02020603050405020304" pitchFamily="18" charset="0"/>
              </a:rPr>
              <a:t>arī sākuma un beigu transporta pieturvietu nosaukumu. </a:t>
            </a:r>
            <a:endParaRPr lang="lv-LV" sz="2800" dirty="0" smtClean="0">
              <a:latin typeface="Times New Roman" panose="02020603050405020304" pitchFamily="18" charset="0"/>
              <a:cs typeface="Times New Roman" panose="02020603050405020304" pitchFamily="18" charset="0"/>
            </a:endParaRPr>
          </a:p>
          <a:p>
            <a:pPr marL="457200" lvl="0" indent="-457200">
              <a:buFontTx/>
              <a:buChar char="-"/>
            </a:pPr>
            <a:endParaRPr lang="lv-LV" sz="2800" dirty="0" smtClean="0">
              <a:latin typeface="Times New Roman" panose="02020603050405020304" pitchFamily="18" charset="0"/>
              <a:cs typeface="Times New Roman" panose="02020603050405020304" pitchFamily="18" charset="0"/>
            </a:endParaRPr>
          </a:p>
          <a:p>
            <a:pPr lvl="0"/>
            <a:r>
              <a:rPr lang="lv-LV" sz="2800" dirty="0" smtClean="0">
                <a:latin typeface="Times New Roman" panose="02020603050405020304" pitchFamily="18" charset="0"/>
                <a:cs typeface="Times New Roman" panose="02020603050405020304" pitchFamily="18" charset="0"/>
              </a:rPr>
              <a:t>Izglītības </a:t>
            </a:r>
            <a:r>
              <a:rPr lang="lv-LV" sz="2800" dirty="0">
                <a:latin typeface="Times New Roman" panose="02020603050405020304" pitchFamily="18" charset="0"/>
                <a:cs typeface="Times New Roman" panose="02020603050405020304" pitchFamily="18" charset="0"/>
              </a:rPr>
              <a:t>pārvalde </a:t>
            </a:r>
            <a:r>
              <a:rPr lang="lv-LV" sz="2800" dirty="0" smtClean="0">
                <a:latin typeface="Times New Roman" panose="02020603050405020304" pitchFamily="18" charset="0"/>
                <a:cs typeface="Times New Roman" panose="02020603050405020304" pitchFamily="18" charset="0"/>
              </a:rPr>
              <a:t>(Gatis Miezītis) pēc </a:t>
            </a:r>
            <a:r>
              <a:rPr lang="lv-LV" sz="2800" dirty="0">
                <a:latin typeface="Times New Roman" panose="02020603050405020304" pitchFamily="18" charset="0"/>
                <a:cs typeface="Times New Roman" panose="02020603050405020304" pitchFamily="18" charset="0"/>
              </a:rPr>
              <a:t>sarakstu saņemšanas organizē e-talonu izgatavošanu.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latin typeface="Times New Roman" panose="02020603050405020304" pitchFamily="18" charset="0"/>
                <a:cs typeface="Times New Roman" panose="02020603050405020304" pitchFamily="18" charset="0"/>
              </a:rPr>
              <a:t>Līdz </a:t>
            </a:r>
            <a:r>
              <a:rPr lang="lv-LV" sz="2800" dirty="0">
                <a:latin typeface="Times New Roman" panose="02020603050405020304" pitchFamily="18" charset="0"/>
                <a:cs typeface="Times New Roman" panose="02020603050405020304" pitchFamily="18" charset="0"/>
              </a:rPr>
              <a:t>e-talona saņemšanai izglītojamo pārvadājumi tiek veikti, uzrādot skolēnu apliecību.</a:t>
            </a:r>
          </a:p>
        </p:txBody>
      </p:sp>
    </p:spTree>
    <p:extLst>
      <p:ext uri="{BB962C8B-B14F-4D97-AF65-F5344CB8AC3E}">
        <p14:creationId xmlns:p14="http://schemas.microsoft.com/office/powerpoint/2010/main" val="5486675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52673" y="344032"/>
            <a:ext cx="11171977" cy="6555641"/>
          </a:xfrm>
          <a:prstGeom prst="rect">
            <a:avLst/>
          </a:prstGeom>
          <a:noFill/>
        </p:spPr>
        <p:txBody>
          <a:bodyPr wrap="square" rtlCol="0">
            <a:spAutoFit/>
          </a:bodyPr>
          <a:lstStyle/>
          <a:p>
            <a:pPr lvl="0"/>
            <a:r>
              <a:rPr lang="lv-LV" sz="2800" dirty="0">
                <a:latin typeface="Times New Roman" panose="02020603050405020304" pitchFamily="18" charset="0"/>
                <a:cs typeface="Times New Roman" panose="02020603050405020304" pitchFamily="18" charset="0"/>
              </a:rPr>
              <a:t>Ja e-talons nozaudēts, nozagts, nolaupīts vai citu iemeslu dēļ nav izglītojamā vai obligātās izglītības vecumu sasniegušā bērnā rīcībā, ticis bloķēts derīguma termiņa laikā, nav tehniskā vai lietošanas kārtībā izglītojamā vainas dēļ, jauna e-talona saņemšanai izglītojamā vai obligātās izglītības vecumu sasniegušā bērnā vecāki vai likumiskie pārstāvji, vai pilngadību sasniegušais izglītojamais </a:t>
            </a:r>
            <a:r>
              <a:rPr lang="lv-LV" sz="2800" b="1" dirty="0">
                <a:solidFill>
                  <a:schemeClr val="accent3">
                    <a:lumMod val="75000"/>
                  </a:schemeClr>
                </a:solidFill>
                <a:latin typeface="Times New Roman" panose="02020603050405020304" pitchFamily="18" charset="0"/>
                <a:cs typeface="Times New Roman" panose="02020603050405020304" pitchFamily="18" charset="0"/>
              </a:rPr>
              <a:t>maksā jauna e-talona saņemšanas maksu 3,45 euro apmērā</a:t>
            </a:r>
            <a:r>
              <a:rPr lang="lv-LV" sz="2800" dirty="0">
                <a:latin typeface="Times New Roman" panose="02020603050405020304" pitchFamily="18" charset="0"/>
                <a:cs typeface="Times New Roman" panose="02020603050405020304" pitchFamily="18" charset="0"/>
              </a:rPr>
              <a:t>, tai skaitā pievienotās vērtības nodokli, par jauna e-talona izgatavošanu.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latin typeface="Times New Roman" panose="02020603050405020304" pitchFamily="18" charset="0"/>
                <a:cs typeface="Times New Roman" panose="02020603050405020304" pitchFamily="18" charset="0"/>
              </a:rPr>
              <a:t>Ja </a:t>
            </a:r>
            <a:r>
              <a:rPr lang="lv-LV" sz="2800" dirty="0">
                <a:latin typeface="Times New Roman" panose="02020603050405020304" pitchFamily="18" charset="0"/>
                <a:cs typeface="Times New Roman" panose="02020603050405020304" pitchFamily="18" charset="0"/>
              </a:rPr>
              <a:t>maksa par jauna e-talona izgatavošanu netiek samaksāta, jaunu e-talonu neizsniedz.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latin typeface="Times New Roman" panose="02020603050405020304" pitchFamily="18" charset="0"/>
                <a:cs typeface="Times New Roman" panose="02020603050405020304" pitchFamily="18" charset="0"/>
              </a:rPr>
              <a:t>Maksa </a:t>
            </a:r>
            <a:r>
              <a:rPr lang="lv-LV" sz="2800" dirty="0">
                <a:latin typeface="Times New Roman" panose="02020603050405020304" pitchFamily="18" charset="0"/>
                <a:cs typeface="Times New Roman" panose="02020603050405020304" pitchFamily="18" charset="0"/>
              </a:rPr>
              <a:t>nav jāsedz gadījumos, ja mācību gada laikā izglītojamajam vai obligātās izglītības vecumu sasniegušajam bērnam, mainoties dzīvesvietai vai izglītības iestādei, mainās maršruts. E-talona izgatavošanas laikā izglītojamais izmanto skolēnu </a:t>
            </a:r>
            <a:r>
              <a:rPr lang="lv-LV" sz="2800" dirty="0" smtClean="0">
                <a:latin typeface="Times New Roman" panose="02020603050405020304" pitchFamily="18" charset="0"/>
                <a:cs typeface="Times New Roman" panose="02020603050405020304" pitchFamily="18" charset="0"/>
              </a:rPr>
              <a:t>apliecību </a:t>
            </a:r>
            <a:r>
              <a:rPr lang="lv-LV" sz="2800" dirty="0" smtClean="0">
                <a:solidFill>
                  <a:schemeClr val="accent2">
                    <a:lumMod val="60000"/>
                    <a:lumOff val="40000"/>
                  </a:schemeClr>
                </a:solidFill>
                <a:latin typeface="Times New Roman" panose="02020603050405020304" pitchFamily="18" charset="0"/>
                <a:cs typeface="Times New Roman" panose="02020603050405020304" pitchFamily="18" charset="0"/>
              </a:rPr>
              <a:t>(pirmsskolniekiem – personu apliecinošu dokumentu vai pavadonim ir bērnu saraksts).</a:t>
            </a:r>
            <a:endParaRPr lang="lv-LV" sz="2800" dirty="0">
              <a:solidFill>
                <a:schemeClr val="accent2">
                  <a:lumMod val="60000"/>
                  <a:lumOff val="40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7444930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1727" y="289711"/>
            <a:ext cx="11353045" cy="5016758"/>
          </a:xfrm>
          <a:prstGeom prst="rect">
            <a:avLst/>
          </a:prstGeom>
          <a:noFill/>
        </p:spPr>
        <p:txBody>
          <a:bodyPr wrap="square" rtlCol="0">
            <a:spAutoFit/>
          </a:bodyPr>
          <a:lstStyle/>
          <a:p>
            <a:pPr lvl="0"/>
            <a:r>
              <a:rPr lang="lv-LV" sz="3200" dirty="0">
                <a:latin typeface="Times New Roman" panose="02020603050405020304" pitchFamily="18" charset="0"/>
                <a:cs typeface="Times New Roman" panose="02020603050405020304" pitchFamily="18" charset="0"/>
              </a:rPr>
              <a:t>Citu reģionālās nozīmes pasažieru pārvadājumu sabiedriskā transporta </a:t>
            </a:r>
            <a:r>
              <a:rPr lang="lv-LV" sz="3200" b="1" dirty="0">
                <a:solidFill>
                  <a:schemeClr val="accent3">
                    <a:lumMod val="75000"/>
                  </a:schemeClr>
                </a:solidFill>
                <a:latin typeface="Times New Roman" panose="02020603050405020304" pitchFamily="18" charset="0"/>
                <a:cs typeface="Times New Roman" panose="02020603050405020304" pitchFamily="18" charset="0"/>
              </a:rPr>
              <a:t>biļešu kompensācijas saņemšanai </a:t>
            </a:r>
            <a:r>
              <a:rPr lang="lv-LV" sz="3200" dirty="0">
                <a:latin typeface="Times New Roman" panose="02020603050405020304" pitchFamily="18" charset="0"/>
                <a:cs typeface="Times New Roman" panose="02020603050405020304" pitchFamily="18" charset="0"/>
              </a:rPr>
              <a:t>izglītojamā vecāki vai likumiskie pārstāvji, vai pilngadību sasniegušais izglītojamais </a:t>
            </a:r>
            <a:r>
              <a:rPr lang="lv-LV" sz="3200" b="1" dirty="0">
                <a:solidFill>
                  <a:schemeClr val="accent3">
                    <a:lumMod val="75000"/>
                  </a:schemeClr>
                </a:solidFill>
                <a:latin typeface="Times New Roman" panose="02020603050405020304" pitchFamily="18" charset="0"/>
                <a:cs typeface="Times New Roman" panose="02020603050405020304" pitchFamily="18" charset="0"/>
              </a:rPr>
              <a:t>līdz katra mēneša 10. datumam</a:t>
            </a:r>
            <a:r>
              <a:rPr lang="lv-LV" sz="3200" dirty="0">
                <a:latin typeface="Times New Roman" panose="02020603050405020304" pitchFamily="18" charset="0"/>
                <a:cs typeface="Times New Roman" panose="02020603050405020304" pitchFamily="18" charset="0"/>
              </a:rPr>
              <a:t> izglītības iestādē iesniedz iesniegumu un iepriekšējā mēneša sabiedriskā transporta biļetes, kas pielīmētas uz lapas hronoloģiskā secībā, norādot maršrutu un transporta izmaksu kopējo summu par veiktajiem braucieniem iepriekšējā mēnesī.</a:t>
            </a:r>
          </a:p>
          <a:p>
            <a:pPr lvl="0"/>
            <a:r>
              <a:rPr lang="lv-LV" sz="3200" dirty="0">
                <a:latin typeface="Times New Roman" panose="02020603050405020304" pitchFamily="18" charset="0"/>
                <a:cs typeface="Times New Roman" panose="02020603050405020304" pitchFamily="18" charset="0"/>
              </a:rPr>
              <a:t>Biļetēs veiktajiem ierakstiem jābūt skaidri salasāmiem, pretējā gadījumā kompensācija par nesalasāmām biļetēm netiek izmaksāta.</a:t>
            </a:r>
          </a:p>
        </p:txBody>
      </p:sp>
    </p:spTree>
    <p:extLst>
      <p:ext uri="{BB962C8B-B14F-4D97-AF65-F5344CB8AC3E}">
        <p14:creationId xmlns:p14="http://schemas.microsoft.com/office/powerpoint/2010/main" val="10864068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25513" y="262550"/>
            <a:ext cx="11316832" cy="3539430"/>
          </a:xfrm>
          <a:prstGeom prst="rect">
            <a:avLst/>
          </a:prstGeom>
          <a:noFill/>
        </p:spPr>
        <p:txBody>
          <a:bodyPr wrap="square" rtlCol="0">
            <a:spAutoFit/>
          </a:bodyPr>
          <a:lstStyle/>
          <a:p>
            <a:pPr lvl="0"/>
            <a:r>
              <a:rPr lang="lv-LV" sz="3200" dirty="0">
                <a:latin typeface="Times New Roman" panose="02020603050405020304" pitchFamily="18" charset="0"/>
                <a:cs typeface="Times New Roman" panose="02020603050405020304" pitchFamily="18" charset="0"/>
              </a:rPr>
              <a:t>Izglītības iestādes līdz </a:t>
            </a:r>
            <a:r>
              <a:rPr lang="lv-LV" sz="3200" dirty="0">
                <a:solidFill>
                  <a:schemeClr val="accent3">
                    <a:lumMod val="75000"/>
                  </a:schemeClr>
                </a:solidFill>
                <a:latin typeface="Times New Roman" panose="02020603050405020304" pitchFamily="18" charset="0"/>
                <a:cs typeface="Times New Roman" panose="02020603050405020304" pitchFamily="18" charset="0"/>
              </a:rPr>
              <a:t>mēneša </a:t>
            </a:r>
            <a:r>
              <a:rPr lang="lv-LV" sz="3200" dirty="0">
                <a:solidFill>
                  <a:schemeClr val="accent3">
                    <a:lumMod val="75000"/>
                  </a:schemeClr>
                </a:solidFill>
                <a:latin typeface="Times New Roman" panose="02020603050405020304" pitchFamily="18" charset="0"/>
                <a:cs typeface="Times New Roman" panose="02020603050405020304" pitchFamily="18" charset="0"/>
                <a:hlinkClick r:id="rId2"/>
              </a:rPr>
              <a:t>20. </a:t>
            </a:r>
            <a:r>
              <a:rPr lang="lv-LV" sz="3200" dirty="0">
                <a:solidFill>
                  <a:schemeClr val="accent3">
                    <a:lumMod val="75000"/>
                  </a:schemeClr>
                </a:solidFill>
                <a:latin typeface="Times New Roman" panose="02020603050405020304" pitchFamily="18" charset="0"/>
                <a:cs typeface="Times New Roman" panose="02020603050405020304" pitchFamily="18" charset="0"/>
              </a:rPr>
              <a:t>datumam </a:t>
            </a:r>
            <a:r>
              <a:rPr lang="lv-LV" sz="3200" dirty="0">
                <a:latin typeface="Times New Roman" panose="02020603050405020304" pitchFamily="18" charset="0"/>
                <a:cs typeface="Times New Roman" panose="02020603050405020304" pitchFamily="18" charset="0"/>
              </a:rPr>
              <a:t>pārbauda iesniegto biļešu atbilstību izglītības iestādes apmeklējumam, vecāku vai likumisko pārstāvju, vai pilngadīgu izglītojamo iesniegumam un </a:t>
            </a:r>
            <a:r>
              <a:rPr lang="lv-LV" sz="3200" b="1" dirty="0">
                <a:solidFill>
                  <a:schemeClr val="accent3">
                    <a:lumMod val="75000"/>
                  </a:schemeClr>
                </a:solidFill>
                <a:latin typeface="Times New Roman" panose="02020603050405020304" pitchFamily="18" charset="0"/>
                <a:cs typeface="Times New Roman" panose="02020603050405020304" pitchFamily="18" charset="0"/>
              </a:rPr>
              <a:t>sagatavo sarakstu</a:t>
            </a:r>
            <a:r>
              <a:rPr lang="lv-LV" sz="3200" dirty="0">
                <a:latin typeface="Times New Roman" panose="02020603050405020304" pitchFamily="18" charset="0"/>
                <a:cs typeface="Times New Roman" panose="02020603050405020304" pitchFamily="18" charset="0"/>
              </a:rPr>
              <a:t> ar aprēķināto kompensācijas summu sabiedriskā transporta biļešu  kompensāciju saņemšanai. </a:t>
            </a:r>
            <a:endParaRPr lang="lv-LV" sz="3200" dirty="0" smtClean="0">
              <a:latin typeface="Times New Roman" panose="02020603050405020304" pitchFamily="18" charset="0"/>
              <a:cs typeface="Times New Roman" panose="02020603050405020304" pitchFamily="18" charset="0"/>
            </a:endParaRPr>
          </a:p>
          <a:p>
            <a:pPr lvl="0"/>
            <a:r>
              <a:rPr lang="lv-LV" sz="3200" dirty="0" smtClean="0">
                <a:latin typeface="Times New Roman" panose="02020603050405020304" pitchFamily="18" charset="0"/>
                <a:cs typeface="Times New Roman" panose="02020603050405020304" pitchFamily="18" charset="0"/>
              </a:rPr>
              <a:t>Sarakstu </a:t>
            </a:r>
            <a:r>
              <a:rPr lang="lv-LV" sz="3200" dirty="0">
                <a:latin typeface="Times New Roman" panose="02020603050405020304" pitchFamily="18" charset="0"/>
                <a:cs typeface="Times New Roman" panose="02020603050405020304" pitchFamily="18" charset="0"/>
              </a:rPr>
              <a:t>kopā ar saņemtajiem iesniegumiem iesniedz Pašvaldības Finanšu un grāmatvedības nodaļai.</a:t>
            </a:r>
          </a:p>
        </p:txBody>
      </p:sp>
      <p:pic>
        <p:nvPicPr>
          <p:cNvPr id="3" name="Attēls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269933" y="3603027"/>
            <a:ext cx="2201312" cy="2935083"/>
          </a:xfrm>
          <a:prstGeom prst="rect">
            <a:avLst/>
          </a:prstGeom>
        </p:spPr>
      </p:pic>
      <p:pic>
        <p:nvPicPr>
          <p:cNvPr id="4" name="Attēls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846670" y="3999005"/>
            <a:ext cx="2143125" cy="2143125"/>
          </a:xfrm>
          <a:prstGeom prst="rect">
            <a:avLst/>
          </a:prstGeom>
        </p:spPr>
      </p:pic>
    </p:spTree>
    <p:extLst>
      <p:ext uri="{BB962C8B-B14F-4D97-AF65-F5344CB8AC3E}">
        <p14:creationId xmlns:p14="http://schemas.microsoft.com/office/powerpoint/2010/main" val="30073877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61727" y="362139"/>
            <a:ext cx="11280618" cy="4401205"/>
          </a:xfrm>
          <a:prstGeom prst="rect">
            <a:avLst/>
          </a:prstGeom>
          <a:noFill/>
        </p:spPr>
        <p:txBody>
          <a:bodyPr wrap="square" rtlCol="0">
            <a:spAutoFit/>
          </a:bodyPr>
          <a:lstStyle/>
          <a:p>
            <a:pPr lvl="0"/>
            <a:r>
              <a:rPr lang="lv-LV" sz="2800" b="1" u="sng" dirty="0">
                <a:solidFill>
                  <a:schemeClr val="accent3">
                    <a:lumMod val="75000"/>
                  </a:schemeClr>
                </a:solidFill>
                <a:latin typeface="Times New Roman" panose="02020603050405020304" pitchFamily="18" charset="0"/>
                <a:cs typeface="Times New Roman" panose="02020603050405020304" pitchFamily="18" charset="0"/>
              </a:rPr>
              <a:t>Personiskā transportlīdzekļa kompensācijas saņemšanai </a:t>
            </a:r>
            <a:r>
              <a:rPr lang="lv-LV" sz="2800" dirty="0">
                <a:latin typeface="Times New Roman" panose="02020603050405020304" pitchFamily="18" charset="0"/>
                <a:cs typeface="Times New Roman" panose="02020603050405020304" pitchFamily="18" charset="0"/>
              </a:rPr>
              <a:t>izglītības iestāde </a:t>
            </a:r>
            <a:r>
              <a:rPr lang="lv-LV" sz="2800" dirty="0">
                <a:solidFill>
                  <a:schemeClr val="accent3">
                    <a:lumMod val="75000"/>
                  </a:schemeClr>
                </a:solidFill>
                <a:latin typeface="Times New Roman" panose="02020603050405020304" pitchFamily="18" charset="0"/>
                <a:cs typeface="Times New Roman" panose="02020603050405020304" pitchFamily="18" charset="0"/>
              </a:rPr>
              <a:t>līdz mēneša </a:t>
            </a:r>
            <a:r>
              <a:rPr lang="lv-LV" sz="2800" dirty="0">
                <a:solidFill>
                  <a:schemeClr val="accent3">
                    <a:lumMod val="75000"/>
                  </a:schemeClr>
                </a:solidFill>
                <a:latin typeface="Times New Roman" panose="02020603050405020304" pitchFamily="18" charset="0"/>
                <a:cs typeface="Times New Roman" panose="02020603050405020304" pitchFamily="18" charset="0"/>
                <a:hlinkClick r:id="rId2"/>
              </a:rPr>
              <a:t>20. </a:t>
            </a:r>
            <a:r>
              <a:rPr lang="lv-LV" sz="2800" dirty="0">
                <a:solidFill>
                  <a:schemeClr val="accent3">
                    <a:lumMod val="75000"/>
                  </a:schemeClr>
                </a:solidFill>
                <a:latin typeface="Times New Roman" panose="02020603050405020304" pitchFamily="18" charset="0"/>
                <a:cs typeface="Times New Roman" panose="02020603050405020304" pitchFamily="18" charset="0"/>
              </a:rPr>
              <a:t>datumam </a:t>
            </a:r>
            <a:r>
              <a:rPr lang="lv-LV" sz="2800" dirty="0">
                <a:latin typeface="Times New Roman" panose="02020603050405020304" pitchFamily="18" charset="0"/>
                <a:cs typeface="Times New Roman" panose="02020603050405020304" pitchFamily="18" charset="0"/>
              </a:rPr>
              <a:t>uzskaita izglītojamā izglītības iestādes apmeklējumu un sagatavo sarakstu personiskā transportlīdzekļa degvielas izdevumu kompensācijas saņemšanai.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latin typeface="Times New Roman" panose="02020603050405020304" pitchFamily="18" charset="0"/>
                <a:cs typeface="Times New Roman" panose="02020603050405020304" pitchFamily="18" charset="0"/>
              </a:rPr>
              <a:t>Sarakstu </a:t>
            </a:r>
            <a:r>
              <a:rPr lang="lv-LV" sz="2800" dirty="0">
                <a:latin typeface="Times New Roman" panose="02020603050405020304" pitchFamily="18" charset="0"/>
                <a:cs typeface="Times New Roman" panose="02020603050405020304" pitchFamily="18" charset="0"/>
              </a:rPr>
              <a:t>kopā ar saņemtajiem iesniegumiem iesniedz Pašvaldības Finanšu un grāmatvedības nodaļai</a:t>
            </a:r>
            <a:r>
              <a:rPr lang="lv-LV" sz="2800" dirty="0" smtClean="0">
                <a:latin typeface="Times New Roman" panose="02020603050405020304" pitchFamily="18" charset="0"/>
                <a:cs typeface="Times New Roman" panose="02020603050405020304" pitchFamily="18" charset="0"/>
              </a:rPr>
              <a:t>.</a:t>
            </a:r>
          </a:p>
          <a:p>
            <a:pPr lvl="0"/>
            <a:endParaRPr lang="lv-LV" sz="2800" dirty="0">
              <a:latin typeface="Times New Roman" panose="02020603050405020304" pitchFamily="18" charset="0"/>
              <a:cs typeface="Times New Roman" panose="02020603050405020304" pitchFamily="18" charset="0"/>
            </a:endParaRPr>
          </a:p>
          <a:p>
            <a:pPr lvl="0"/>
            <a:r>
              <a:rPr lang="lv-LV" sz="2800" dirty="0">
                <a:latin typeface="Times New Roman" panose="02020603050405020304" pitchFamily="18" charset="0"/>
                <a:cs typeface="Times New Roman" panose="02020603050405020304" pitchFamily="18" charset="0"/>
              </a:rPr>
              <a:t>Kompensāciju izmaksā līdz mēneša pēdējai darba dienai, pārskaitot uz vecāka vai likumiskā pārstāvja, vai pilngadību sasniegušā izglītojamā iesniegumā norādīto kredītiestādes </a:t>
            </a:r>
            <a:r>
              <a:rPr lang="lv-LV" sz="2800" dirty="0" err="1">
                <a:latin typeface="Times New Roman" panose="02020603050405020304" pitchFamily="18" charset="0"/>
                <a:cs typeface="Times New Roman" panose="02020603050405020304" pitchFamily="18" charset="0"/>
              </a:rPr>
              <a:t>norēkiņu</a:t>
            </a:r>
            <a:r>
              <a:rPr lang="lv-LV" sz="2800" dirty="0">
                <a:latin typeface="Times New Roman" panose="02020603050405020304" pitchFamily="18" charset="0"/>
                <a:cs typeface="Times New Roman" panose="02020603050405020304" pitchFamily="18" charset="0"/>
              </a:rPr>
              <a:t> kontu.</a:t>
            </a:r>
          </a:p>
        </p:txBody>
      </p:sp>
      <p:pic>
        <p:nvPicPr>
          <p:cNvPr id="3" name="Attēls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88863" y="4560320"/>
            <a:ext cx="1816963" cy="1816963"/>
          </a:xfrm>
          <a:prstGeom prst="rect">
            <a:avLst/>
          </a:prstGeom>
        </p:spPr>
      </p:pic>
    </p:spTree>
    <p:extLst>
      <p:ext uri="{BB962C8B-B14F-4D97-AF65-F5344CB8AC3E}">
        <p14:creationId xmlns:p14="http://schemas.microsoft.com/office/powerpoint/2010/main" val="108346969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97940" y="660903"/>
            <a:ext cx="10945640" cy="4832092"/>
          </a:xfrm>
          <a:prstGeom prst="rect">
            <a:avLst/>
          </a:prstGeom>
          <a:noFill/>
        </p:spPr>
        <p:txBody>
          <a:bodyPr wrap="square" rtlCol="0">
            <a:spAutoFit/>
          </a:bodyPr>
          <a:lstStyle/>
          <a:p>
            <a:pPr algn="ctr"/>
            <a:r>
              <a:rPr lang="lv-LV" sz="2800" b="1" dirty="0">
                <a:latin typeface="Times New Roman" panose="02020603050405020304" pitchFamily="18" charset="0"/>
                <a:cs typeface="Times New Roman" panose="02020603050405020304" pitchFamily="18" charset="0"/>
              </a:rPr>
              <a:t>Saistošo noteikumu izpildes tiesiskuma nodrošināšana</a:t>
            </a:r>
            <a:endParaRPr lang="lv-LV" sz="2800" dirty="0">
              <a:latin typeface="Times New Roman" panose="02020603050405020304" pitchFamily="18" charset="0"/>
              <a:cs typeface="Times New Roman" panose="02020603050405020304" pitchFamily="18" charset="0"/>
            </a:endParaRPr>
          </a:p>
          <a:p>
            <a:pPr lvl="0"/>
            <a:r>
              <a:rPr lang="lv-LV" sz="2800" dirty="0">
                <a:latin typeface="Times New Roman" panose="02020603050405020304" pitchFamily="18" charset="0"/>
                <a:cs typeface="Times New Roman" panose="02020603050405020304" pitchFamily="18" charset="0"/>
              </a:rPr>
              <a:t>Noteikumu izpildi nodrošina pašvaldības izglītības iestāžu vadītāji.</a:t>
            </a:r>
          </a:p>
          <a:p>
            <a:pPr lvl="0"/>
            <a:r>
              <a:rPr lang="lv-LV" sz="2800" dirty="0">
                <a:latin typeface="Times New Roman" panose="02020603050405020304" pitchFamily="18" charset="0"/>
                <a:cs typeface="Times New Roman" panose="02020603050405020304" pitchFamily="18" charset="0"/>
              </a:rPr>
              <a:t>Pašvaldības izglītības iestāžu vadītāju pieņemtos lēmumus un/vai faktisko rīcību var apstrīdēt normatīvajos aktos noteiktā kārtībā Dobeles novada pašvaldībā.</a:t>
            </a:r>
          </a:p>
          <a:p>
            <a:r>
              <a:rPr lang="lv-LV" sz="2800" dirty="0">
                <a:latin typeface="Times New Roman" panose="02020603050405020304" pitchFamily="18" charset="0"/>
                <a:cs typeface="Times New Roman" panose="02020603050405020304" pitchFamily="18" charset="0"/>
              </a:rPr>
              <a:t> </a:t>
            </a:r>
          </a:p>
          <a:p>
            <a:pPr lvl="0"/>
            <a:r>
              <a:rPr lang="lv-LV" sz="2800" dirty="0" smtClean="0">
                <a:latin typeface="Times New Roman" panose="02020603050405020304" pitchFamily="18" charset="0"/>
                <a:cs typeface="Times New Roman" panose="02020603050405020304" pitchFamily="18" charset="0"/>
              </a:rPr>
              <a:t>Ar </a:t>
            </a:r>
            <a:r>
              <a:rPr lang="lv-LV" sz="2800" dirty="0">
                <a:latin typeface="Times New Roman" panose="02020603050405020304" pitchFamily="18" charset="0"/>
                <a:cs typeface="Times New Roman" panose="02020603050405020304" pitchFamily="18" charset="0"/>
              </a:rPr>
              <a:t>šo noteikumu spēkā stāšanās brīdi spēku zaudē Dobeles novada domes 2020. gada 22. februāra saistošie noteikumi Nr.7 “Kārtība, kādā Dobeles novada pašvaldība sedz transporta izdevumus vispārējās pamatizglītības un vispārējās vidējās izglītības iestāžu izglītojamajiem”.</a:t>
            </a:r>
          </a:p>
          <a:p>
            <a:r>
              <a:rPr lang="lv-LV" sz="2800"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17261246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Attēls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77355" y="2142937"/>
            <a:ext cx="5088048" cy="3271035"/>
          </a:xfrm>
          <a:prstGeom prst="rect">
            <a:avLst/>
          </a:prstGeom>
        </p:spPr>
      </p:pic>
    </p:spTree>
    <p:extLst>
      <p:ext uri="{BB962C8B-B14F-4D97-AF65-F5344CB8AC3E}">
        <p14:creationId xmlns:p14="http://schemas.microsoft.com/office/powerpoint/2010/main" val="182782947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995881" y="398352"/>
            <a:ext cx="10049347" cy="4185761"/>
          </a:xfrm>
          <a:prstGeom prst="rect">
            <a:avLst/>
          </a:prstGeom>
          <a:noFill/>
        </p:spPr>
        <p:txBody>
          <a:bodyPr wrap="square" rtlCol="0">
            <a:spAutoFit/>
          </a:bodyPr>
          <a:lstStyle/>
          <a:p>
            <a:pPr lvl="0"/>
            <a:r>
              <a:rPr lang="lv-LV" sz="3800" dirty="0" smtClean="0">
                <a:latin typeface="Times New Roman" panose="02020603050405020304" pitchFamily="18" charset="0"/>
                <a:cs typeface="Times New Roman" panose="02020603050405020304" pitchFamily="18" charset="0"/>
              </a:rPr>
              <a:t>Dobeles novada pašvaldība </a:t>
            </a:r>
            <a:r>
              <a:rPr lang="lv-LV" sz="3800" dirty="0">
                <a:latin typeface="Times New Roman" panose="02020603050405020304" pitchFamily="18" charset="0"/>
                <a:cs typeface="Times New Roman" panose="02020603050405020304" pitchFamily="18" charset="0"/>
              </a:rPr>
              <a:t>organizē izglītojamo pārvadājumus un sedz braukšanas izdevumus izglītojamajiem un pirmsskolas obligātās izglītības vecumu sasniegušajiem bērniem, kas mācās Dobeles novada pašvaldības izglītības iestādēs, nokļūšanai no izglītojamā dzīvesvietas līdz izglītības iestādei un atpakaļ mācību gada laikā.</a:t>
            </a:r>
          </a:p>
        </p:txBody>
      </p:sp>
      <p:pic>
        <p:nvPicPr>
          <p:cNvPr id="3" name="Attēls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34544" y="4843604"/>
            <a:ext cx="3286406" cy="1792858"/>
          </a:xfrm>
          <a:prstGeom prst="rect">
            <a:avLst/>
          </a:prstGeom>
        </p:spPr>
      </p:pic>
    </p:spTree>
    <p:extLst>
      <p:ext uri="{BB962C8B-B14F-4D97-AF65-F5344CB8AC3E}">
        <p14:creationId xmlns:p14="http://schemas.microsoft.com/office/powerpoint/2010/main" val="1619558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70780" y="407406"/>
            <a:ext cx="11316832" cy="5386090"/>
          </a:xfrm>
          <a:prstGeom prst="rect">
            <a:avLst/>
          </a:prstGeom>
          <a:noFill/>
        </p:spPr>
        <p:txBody>
          <a:bodyPr wrap="square" rtlCol="0">
            <a:spAutoFit/>
          </a:bodyPr>
          <a:lstStyle/>
          <a:p>
            <a:pPr lvl="0"/>
            <a:r>
              <a:rPr lang="lv-LV" sz="3200" dirty="0">
                <a:latin typeface="Times New Roman" panose="02020603050405020304" pitchFamily="18" charset="0"/>
                <a:cs typeface="Times New Roman" panose="02020603050405020304" pitchFamily="18" charset="0"/>
              </a:rPr>
              <a:t>Izglītojamo </a:t>
            </a:r>
            <a:r>
              <a:rPr lang="lv-LV" sz="3200" dirty="0" smtClean="0">
                <a:latin typeface="Times New Roman" panose="02020603050405020304" pitchFamily="18" charset="0"/>
                <a:cs typeface="Times New Roman" panose="02020603050405020304" pitchFamily="18" charset="0"/>
              </a:rPr>
              <a:t>pārvadājumiem </a:t>
            </a:r>
            <a:r>
              <a:rPr lang="lv-LV" sz="3200" dirty="0">
                <a:latin typeface="Times New Roman" panose="02020603050405020304" pitchFamily="18" charset="0"/>
                <a:cs typeface="Times New Roman" panose="02020603050405020304" pitchFamily="18" charset="0"/>
              </a:rPr>
              <a:t>noteikta šāda secība to </a:t>
            </a:r>
            <a:r>
              <a:rPr lang="lv-LV" sz="3200" u="sng" dirty="0">
                <a:solidFill>
                  <a:schemeClr val="accent3">
                    <a:lumMod val="75000"/>
                  </a:schemeClr>
                </a:solidFill>
                <a:latin typeface="Times New Roman" panose="02020603050405020304" pitchFamily="18" charset="0"/>
                <a:cs typeface="Times New Roman" panose="02020603050405020304" pitchFamily="18" charset="0"/>
              </a:rPr>
              <a:t>prioritārā</a:t>
            </a:r>
            <a:r>
              <a:rPr lang="lv-LV" sz="3200" u="sng" dirty="0">
                <a:latin typeface="Times New Roman" panose="02020603050405020304" pitchFamily="18" charset="0"/>
                <a:cs typeface="Times New Roman" panose="02020603050405020304" pitchFamily="18" charset="0"/>
              </a:rPr>
              <a:t> kārtībā</a:t>
            </a:r>
            <a:r>
              <a:rPr lang="lv-LV" sz="3200" dirty="0">
                <a:latin typeface="Times New Roman" panose="02020603050405020304" pitchFamily="18" charset="0"/>
                <a:cs typeface="Times New Roman" panose="02020603050405020304" pitchFamily="18" charset="0"/>
              </a:rPr>
              <a:t>:</a:t>
            </a:r>
          </a:p>
          <a:p>
            <a:pPr marL="971550" lvl="1" indent="-514350">
              <a:buAutoNum type="arabicPeriod"/>
            </a:pPr>
            <a:r>
              <a:rPr lang="lv-LV" sz="2800" u="sng" dirty="0" smtClean="0">
                <a:latin typeface="Times New Roman" panose="02020603050405020304" pitchFamily="18" charset="0"/>
                <a:cs typeface="Times New Roman" panose="02020603050405020304" pitchFamily="18" charset="0"/>
              </a:rPr>
              <a:t>pašpārvadājuma </a:t>
            </a:r>
            <a:r>
              <a:rPr lang="lv-LV" sz="2800" u="sng" dirty="0">
                <a:latin typeface="Times New Roman" panose="02020603050405020304" pitchFamily="18" charset="0"/>
                <a:cs typeface="Times New Roman" panose="02020603050405020304" pitchFamily="18" charset="0"/>
              </a:rPr>
              <a:t>autotransports </a:t>
            </a:r>
            <a:r>
              <a:rPr lang="lv-LV" sz="2800" dirty="0">
                <a:latin typeface="Times New Roman" panose="02020603050405020304" pitchFamily="18" charset="0"/>
                <a:cs typeface="Times New Roman" panose="02020603050405020304" pitchFamily="18" charset="0"/>
              </a:rPr>
              <a:t>– </a:t>
            </a:r>
            <a:r>
              <a:rPr lang="lv-LV" sz="2800" u="sng" dirty="0">
                <a:latin typeface="Times New Roman" panose="02020603050405020304" pitchFamily="18" charset="0"/>
                <a:cs typeface="Times New Roman" panose="02020603050405020304" pitchFamily="18" charset="0"/>
              </a:rPr>
              <a:t>ar pašvaldības autotransportu </a:t>
            </a:r>
            <a:r>
              <a:rPr lang="lv-LV" sz="2800" dirty="0">
                <a:latin typeface="Times New Roman" panose="02020603050405020304" pitchFamily="18" charset="0"/>
                <a:cs typeface="Times New Roman" panose="02020603050405020304" pitchFamily="18" charset="0"/>
              </a:rPr>
              <a:t>veikts nekomerciāls pasažieru pārvadājums atbilstoši apstiprinātajiem </a:t>
            </a:r>
            <a:r>
              <a:rPr lang="lv-LV" sz="2800" dirty="0" smtClean="0">
                <a:latin typeface="Times New Roman" panose="02020603050405020304" pitchFamily="18" charset="0"/>
                <a:cs typeface="Times New Roman" panose="02020603050405020304" pitchFamily="18" charset="0"/>
              </a:rPr>
              <a:t>maršrutiem (SN 4.1. apakšpunkts);</a:t>
            </a:r>
          </a:p>
          <a:p>
            <a:pPr marL="971550" lvl="1" indent="-514350">
              <a:buAutoNum type="arabicPeriod"/>
            </a:pPr>
            <a:r>
              <a:rPr lang="lv-LV" sz="2800" u="sng" dirty="0" smtClean="0">
                <a:latin typeface="Times New Roman" panose="02020603050405020304" pitchFamily="18" charset="0"/>
                <a:cs typeface="Times New Roman" panose="02020603050405020304" pitchFamily="18" charset="0"/>
              </a:rPr>
              <a:t>lietojot </a:t>
            </a:r>
            <a:r>
              <a:rPr lang="lv-LV" sz="2800" u="sng" dirty="0">
                <a:latin typeface="Times New Roman" panose="02020603050405020304" pitchFamily="18" charset="0"/>
                <a:cs typeface="Times New Roman" panose="02020603050405020304" pitchFamily="18" charset="0"/>
              </a:rPr>
              <a:t>elektronisko viedkarti (turpmāk - e-talons) braukšanai SIA “Dobeles autobusu parks”</a:t>
            </a:r>
            <a:r>
              <a:rPr lang="lv-LV" sz="2800" dirty="0">
                <a:latin typeface="Times New Roman" panose="02020603050405020304" pitchFamily="18" charset="0"/>
                <a:cs typeface="Times New Roman" panose="02020603050405020304" pitchFamily="18" charset="0"/>
              </a:rPr>
              <a:t> reģionālās nozīmes pasažieru pārvadājumu sabiedriskā transporta maršrutu </a:t>
            </a:r>
            <a:r>
              <a:rPr lang="lv-LV" sz="2800" u="sng" dirty="0" smtClean="0">
                <a:latin typeface="Times New Roman" panose="02020603050405020304" pitchFamily="18" charset="0"/>
                <a:cs typeface="Times New Roman" panose="02020603050405020304" pitchFamily="18" charset="0"/>
              </a:rPr>
              <a:t>autobusos </a:t>
            </a:r>
            <a:r>
              <a:rPr lang="lv-LV" sz="2800" dirty="0" smtClean="0">
                <a:latin typeface="Times New Roman" panose="02020603050405020304" pitchFamily="18" charset="0"/>
                <a:cs typeface="Times New Roman" panose="02020603050405020304" pitchFamily="18" charset="0"/>
              </a:rPr>
              <a:t>(SN 4.2. apakšpunkts); </a:t>
            </a:r>
          </a:p>
          <a:p>
            <a:pPr marL="971550" lvl="1" indent="-514350">
              <a:buAutoNum type="arabicPeriod"/>
            </a:pPr>
            <a:r>
              <a:rPr lang="lv-LV" sz="2800" dirty="0" smtClean="0">
                <a:latin typeface="Times New Roman" panose="02020603050405020304" pitchFamily="18" charset="0"/>
                <a:cs typeface="Times New Roman" panose="02020603050405020304" pitchFamily="18" charset="0"/>
              </a:rPr>
              <a:t>citu </a:t>
            </a:r>
            <a:r>
              <a:rPr lang="lv-LV" sz="2800" dirty="0">
                <a:latin typeface="Times New Roman" panose="02020603050405020304" pitchFamily="18" charset="0"/>
                <a:cs typeface="Times New Roman" panose="02020603050405020304" pitchFamily="18" charset="0"/>
              </a:rPr>
              <a:t>reģionālās nozīmes pasažieru pārvadājumu sabiedriskā transporta </a:t>
            </a:r>
            <a:r>
              <a:rPr lang="lv-LV" sz="2800" u="sng" dirty="0">
                <a:latin typeface="Times New Roman" panose="02020603050405020304" pitchFamily="18" charset="0"/>
                <a:cs typeface="Times New Roman" panose="02020603050405020304" pitchFamily="18" charset="0"/>
              </a:rPr>
              <a:t>biļešu </a:t>
            </a:r>
            <a:r>
              <a:rPr lang="lv-LV" sz="2800" u="sng" dirty="0" smtClean="0">
                <a:latin typeface="Times New Roman" panose="02020603050405020304" pitchFamily="18" charset="0"/>
                <a:cs typeface="Times New Roman" panose="02020603050405020304" pitchFamily="18" charset="0"/>
              </a:rPr>
              <a:t>kompensēšana </a:t>
            </a:r>
            <a:r>
              <a:rPr lang="lv-LV" sz="2800" dirty="0" smtClean="0">
                <a:latin typeface="Times New Roman" panose="02020603050405020304" pitchFamily="18" charset="0"/>
                <a:cs typeface="Times New Roman" panose="02020603050405020304" pitchFamily="18" charset="0"/>
              </a:rPr>
              <a:t>(SN 4.3. apakšpunkts);</a:t>
            </a:r>
          </a:p>
          <a:p>
            <a:pPr marL="971550" lvl="1" indent="-514350">
              <a:buAutoNum type="arabicPeriod"/>
            </a:pPr>
            <a:r>
              <a:rPr lang="lv-LV" sz="2800" dirty="0" smtClean="0">
                <a:latin typeface="Times New Roman" panose="02020603050405020304" pitchFamily="18" charset="0"/>
                <a:cs typeface="Times New Roman" panose="02020603050405020304" pitchFamily="18" charset="0"/>
              </a:rPr>
              <a:t>personiskā </a:t>
            </a:r>
            <a:r>
              <a:rPr lang="lv-LV" sz="2800" dirty="0">
                <a:latin typeface="Times New Roman" panose="02020603050405020304" pitchFamily="18" charset="0"/>
                <a:cs typeface="Times New Roman" panose="02020603050405020304" pitchFamily="18" charset="0"/>
              </a:rPr>
              <a:t>transportlīdzekļa </a:t>
            </a:r>
            <a:r>
              <a:rPr lang="lv-LV" sz="2800" u="sng" dirty="0">
                <a:latin typeface="Times New Roman" panose="02020603050405020304" pitchFamily="18" charset="0"/>
                <a:cs typeface="Times New Roman" panose="02020603050405020304" pitchFamily="18" charset="0"/>
              </a:rPr>
              <a:t>degvielas izdevumu </a:t>
            </a:r>
            <a:r>
              <a:rPr lang="lv-LV" sz="2800" u="sng" dirty="0" smtClean="0">
                <a:latin typeface="Times New Roman" panose="02020603050405020304" pitchFamily="18" charset="0"/>
                <a:cs typeface="Times New Roman" panose="02020603050405020304" pitchFamily="18" charset="0"/>
              </a:rPr>
              <a:t>kompensēšana </a:t>
            </a:r>
            <a:r>
              <a:rPr lang="lv-LV" sz="2800" dirty="0" smtClean="0">
                <a:latin typeface="Times New Roman" panose="02020603050405020304" pitchFamily="18" charset="0"/>
                <a:cs typeface="Times New Roman" panose="02020603050405020304" pitchFamily="18" charset="0"/>
              </a:rPr>
              <a:t>(SN 4.4. apakšpunkts).</a:t>
            </a: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956475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97117" y="443620"/>
            <a:ext cx="10846051" cy="5170646"/>
          </a:xfrm>
          <a:prstGeom prst="rect">
            <a:avLst/>
          </a:prstGeom>
          <a:noFill/>
        </p:spPr>
        <p:txBody>
          <a:bodyPr wrap="square" rtlCol="0">
            <a:spAutoFit/>
          </a:bodyPr>
          <a:lstStyle/>
          <a:p>
            <a:pPr lvl="0"/>
            <a:r>
              <a:rPr lang="lv-LV" sz="3000" u="sng" dirty="0">
                <a:solidFill>
                  <a:schemeClr val="accent3">
                    <a:lumMod val="75000"/>
                  </a:schemeClr>
                </a:solidFill>
                <a:latin typeface="Times New Roman" panose="02020603050405020304" pitchFamily="18" charset="0"/>
                <a:cs typeface="Times New Roman" panose="02020603050405020304" pitchFamily="18" charset="0"/>
              </a:rPr>
              <a:t>Pirmsskolas obligātās izglītības vecumu sasniegušajiem bērniem </a:t>
            </a:r>
            <a:r>
              <a:rPr lang="lv-LV" sz="3000" u="sng" dirty="0">
                <a:latin typeface="Times New Roman" panose="02020603050405020304" pitchFamily="18" charset="0"/>
                <a:cs typeface="Times New Roman" panose="02020603050405020304" pitchFamily="18" charset="0"/>
              </a:rPr>
              <a:t>nokļūšanai </a:t>
            </a:r>
            <a:r>
              <a:rPr lang="lv-LV" sz="3000" dirty="0">
                <a:latin typeface="Times New Roman" panose="02020603050405020304" pitchFamily="18" charset="0"/>
                <a:cs typeface="Times New Roman" panose="02020603050405020304" pitchFamily="18" charset="0"/>
              </a:rPr>
              <a:t>no dzīvesvietas izglītības iestādē un </a:t>
            </a:r>
            <a:r>
              <a:rPr lang="lv-LV" sz="3000" dirty="0" smtClean="0">
                <a:latin typeface="Times New Roman" panose="02020603050405020304" pitchFamily="18" charset="0"/>
                <a:cs typeface="Times New Roman" panose="02020603050405020304" pitchFamily="18" charset="0"/>
              </a:rPr>
              <a:t>atpakaļ, sedzot braukšanas izdevumus 100 % apmērā, </a:t>
            </a:r>
            <a:r>
              <a:rPr lang="lv-LV" sz="3000" dirty="0">
                <a:latin typeface="Times New Roman" panose="02020603050405020304" pitchFamily="18" charset="0"/>
                <a:cs typeface="Times New Roman" panose="02020603050405020304" pitchFamily="18" charset="0"/>
              </a:rPr>
              <a:t>pašvaldība nodrošina pārvadājumus </a:t>
            </a:r>
            <a:r>
              <a:rPr lang="lv-LV" sz="3000" u="sng" dirty="0" smtClean="0">
                <a:solidFill>
                  <a:schemeClr val="accent3">
                    <a:lumMod val="75000"/>
                  </a:schemeClr>
                </a:solidFill>
                <a:latin typeface="Times New Roman" panose="02020603050405020304" pitchFamily="18" charset="0"/>
                <a:cs typeface="Times New Roman" panose="02020603050405020304" pitchFamily="18" charset="0"/>
              </a:rPr>
              <a:t>tikai šādā veidā un tikai maršrutos, kur kursē</a:t>
            </a:r>
            <a:r>
              <a:rPr lang="lv-LV" sz="3000" dirty="0" smtClean="0">
                <a:solidFill>
                  <a:schemeClr val="accent3">
                    <a:lumMod val="75000"/>
                  </a:schemeClr>
                </a:solidFill>
                <a:latin typeface="Times New Roman" panose="02020603050405020304" pitchFamily="18" charset="0"/>
                <a:cs typeface="Times New Roman" panose="02020603050405020304" pitchFamily="18" charset="0"/>
              </a:rPr>
              <a:t>:</a:t>
            </a:r>
          </a:p>
          <a:p>
            <a:pPr lvl="0"/>
            <a:r>
              <a:rPr lang="lv-LV" sz="3000" dirty="0" smtClean="0">
                <a:latin typeface="Times New Roman" panose="02020603050405020304" pitchFamily="18" charset="0"/>
                <a:cs typeface="Times New Roman" panose="02020603050405020304" pitchFamily="18" charset="0"/>
              </a:rPr>
              <a:t>1. </a:t>
            </a:r>
            <a:r>
              <a:rPr lang="lv-LV" sz="3000" u="sng" dirty="0" smtClean="0">
                <a:latin typeface="Times New Roman" panose="02020603050405020304" pitchFamily="18" charset="0"/>
                <a:cs typeface="Times New Roman" panose="02020603050405020304" pitchFamily="18" charset="0"/>
              </a:rPr>
              <a:t>pašpārvadājuma autotransports </a:t>
            </a:r>
            <a:r>
              <a:rPr lang="lv-LV" sz="3000" dirty="0" smtClean="0">
                <a:latin typeface="Times New Roman" panose="02020603050405020304" pitchFamily="18" charset="0"/>
                <a:cs typeface="Times New Roman" panose="02020603050405020304" pitchFamily="18" charset="0"/>
              </a:rPr>
              <a:t>– </a:t>
            </a:r>
            <a:r>
              <a:rPr lang="lv-LV" sz="3000" u="sng" dirty="0" smtClean="0">
                <a:latin typeface="Times New Roman" panose="02020603050405020304" pitchFamily="18" charset="0"/>
                <a:cs typeface="Times New Roman" panose="02020603050405020304" pitchFamily="18" charset="0"/>
              </a:rPr>
              <a:t>pašvaldības autotransports </a:t>
            </a:r>
            <a:r>
              <a:rPr lang="lv-LV" sz="3000" dirty="0" smtClean="0">
                <a:latin typeface="Times New Roman" panose="02020603050405020304" pitchFamily="18" charset="0"/>
                <a:cs typeface="Times New Roman" panose="02020603050405020304" pitchFamily="18" charset="0"/>
              </a:rPr>
              <a:t>(SN 4.1. apakšpunkts) vai</a:t>
            </a:r>
          </a:p>
          <a:p>
            <a:pPr lvl="0"/>
            <a:r>
              <a:rPr lang="lv-LV" sz="3000" dirty="0" smtClean="0">
                <a:latin typeface="Times New Roman" panose="02020603050405020304" pitchFamily="18" charset="0"/>
                <a:cs typeface="Times New Roman" panose="02020603050405020304" pitchFamily="18" charset="0"/>
              </a:rPr>
              <a:t>2. </a:t>
            </a:r>
            <a:r>
              <a:rPr lang="lv-LV" sz="3000" u="sng" dirty="0" smtClean="0">
                <a:latin typeface="Times New Roman" panose="02020603050405020304" pitchFamily="18" charset="0"/>
                <a:cs typeface="Times New Roman" panose="02020603050405020304" pitchFamily="18" charset="0"/>
              </a:rPr>
              <a:t>SIA “Dobeles autobusu parks”</a:t>
            </a:r>
            <a:r>
              <a:rPr lang="lv-LV" sz="3000" dirty="0" smtClean="0">
                <a:latin typeface="Times New Roman" panose="02020603050405020304" pitchFamily="18" charset="0"/>
                <a:cs typeface="Times New Roman" panose="02020603050405020304" pitchFamily="18" charset="0"/>
              </a:rPr>
              <a:t> </a:t>
            </a:r>
            <a:r>
              <a:rPr lang="lv-LV" sz="3000" u="sng" dirty="0" smtClean="0">
                <a:latin typeface="Times New Roman" panose="02020603050405020304" pitchFamily="18" charset="0"/>
                <a:cs typeface="Times New Roman" panose="02020603050405020304" pitchFamily="18" charset="0"/>
              </a:rPr>
              <a:t>autobusi </a:t>
            </a:r>
            <a:r>
              <a:rPr lang="lv-LV" sz="3000" dirty="0" smtClean="0">
                <a:latin typeface="Times New Roman" panose="02020603050405020304" pitchFamily="18" charset="0"/>
                <a:cs typeface="Times New Roman" panose="02020603050405020304" pitchFamily="18" charset="0"/>
              </a:rPr>
              <a:t> (SN 4.2. apakšpunkts) </a:t>
            </a:r>
            <a:endParaRPr lang="lv-LV" sz="3000" u="sng" dirty="0" smtClean="0">
              <a:latin typeface="Times New Roman" panose="02020603050405020304" pitchFamily="18" charset="0"/>
              <a:cs typeface="Times New Roman" panose="02020603050405020304" pitchFamily="18" charset="0"/>
            </a:endParaRPr>
          </a:p>
          <a:p>
            <a:pPr lvl="0"/>
            <a:r>
              <a:rPr lang="lv-LV" sz="3000" dirty="0">
                <a:solidFill>
                  <a:schemeClr val="accent2">
                    <a:lumMod val="60000"/>
                    <a:lumOff val="40000"/>
                  </a:schemeClr>
                </a:solidFill>
                <a:latin typeface="Times New Roman" panose="02020603050405020304" pitchFamily="18" charset="0"/>
                <a:cs typeface="Times New Roman" panose="02020603050405020304" pitchFamily="18" charset="0"/>
              </a:rPr>
              <a:t>a</a:t>
            </a:r>
            <a:r>
              <a:rPr lang="lv-LV" sz="3000" dirty="0" smtClean="0">
                <a:solidFill>
                  <a:schemeClr val="accent2">
                    <a:lumMod val="60000"/>
                    <a:lumOff val="40000"/>
                  </a:schemeClr>
                </a:solidFill>
                <a:latin typeface="Times New Roman" panose="02020603050405020304" pitchFamily="18" charset="0"/>
                <a:cs typeface="Times New Roman" panose="02020603050405020304" pitchFamily="18" charset="0"/>
              </a:rPr>
              <a:t>r piebildi - </a:t>
            </a:r>
            <a:r>
              <a:rPr lang="lv-LV" sz="3000" i="1" dirty="0" smtClean="0">
                <a:latin typeface="Times New Roman" panose="02020603050405020304" pitchFamily="18" charset="0"/>
                <a:cs typeface="Times New Roman" panose="02020603050405020304" pitchFamily="18" charset="0"/>
              </a:rPr>
              <a:t>ja </a:t>
            </a:r>
            <a:r>
              <a:rPr lang="lv-LV" sz="3000" i="1" dirty="0">
                <a:latin typeface="Times New Roman" panose="02020603050405020304" pitchFamily="18" charset="0"/>
                <a:cs typeface="Times New Roman" panose="02020603050405020304" pitchFamily="18" charset="0"/>
              </a:rPr>
              <a:t>attiecīgajā maršrutā nekursē reģionālās nozīmes sabiedriskais transports, kuru saskaņā ar MK </a:t>
            </a:r>
            <a:r>
              <a:rPr lang="lv-LV" sz="3000" i="1" dirty="0" smtClean="0">
                <a:latin typeface="Times New Roman" panose="02020603050405020304" pitchFamily="18" charset="0"/>
                <a:cs typeface="Times New Roman" panose="02020603050405020304" pitchFamily="18" charset="0"/>
              </a:rPr>
              <a:t>noteikumu Nr.414 </a:t>
            </a:r>
            <a:r>
              <a:rPr lang="lv-LV" sz="3000" i="1" dirty="0">
                <a:latin typeface="Times New Roman" panose="02020603050405020304" pitchFamily="18" charset="0"/>
                <a:cs typeface="Times New Roman" panose="02020603050405020304" pitchFamily="18" charset="0"/>
              </a:rPr>
              <a:t>4. punktu </a:t>
            </a:r>
            <a:r>
              <a:rPr lang="lv-LV" sz="3000" i="1" dirty="0" smtClean="0">
                <a:latin typeface="Times New Roman" panose="02020603050405020304" pitchFamily="18" charset="0"/>
                <a:cs typeface="Times New Roman" panose="02020603050405020304" pitchFamily="18" charset="0"/>
              </a:rPr>
              <a:t>- </a:t>
            </a:r>
            <a:r>
              <a:rPr lang="lv-LV" sz="3000" b="1" i="1" u="sng" dirty="0" smtClean="0">
                <a:latin typeface="Times New Roman" panose="02020603050405020304" pitchFamily="18" charset="0"/>
                <a:cs typeface="Times New Roman" panose="02020603050405020304" pitchFamily="18" charset="0"/>
              </a:rPr>
              <a:t>pirmsskolas </a:t>
            </a:r>
            <a:r>
              <a:rPr lang="lv-LV" sz="3000" b="1" i="1" u="sng" dirty="0">
                <a:latin typeface="Times New Roman" panose="02020603050405020304" pitchFamily="18" charset="0"/>
                <a:cs typeface="Times New Roman" panose="02020603050405020304" pitchFamily="18" charset="0"/>
              </a:rPr>
              <a:t>vecuma bērniem ir tiesības izmantot bez maksas</a:t>
            </a:r>
            <a:r>
              <a:rPr lang="lv-LV" sz="3000" i="1" dirty="0">
                <a:latin typeface="Times New Roman" panose="02020603050405020304" pitchFamily="18" charset="0"/>
                <a:cs typeface="Times New Roman" panose="02020603050405020304" pitchFamily="18" charset="0"/>
              </a:rPr>
              <a:t> </a:t>
            </a:r>
            <a:r>
              <a:rPr lang="lv-LV" sz="3000" dirty="0">
                <a:latin typeface="Times New Roman" panose="02020603050405020304" pitchFamily="18" charset="0"/>
                <a:cs typeface="Times New Roman" panose="02020603050405020304" pitchFamily="18" charset="0"/>
              </a:rPr>
              <a:t>vai </a:t>
            </a:r>
            <a:r>
              <a:rPr lang="lv-LV" sz="3000" dirty="0" smtClean="0">
                <a:latin typeface="Times New Roman" panose="02020603050405020304" pitchFamily="18" charset="0"/>
                <a:cs typeface="Times New Roman" panose="02020603050405020304" pitchFamily="18" charset="0"/>
              </a:rPr>
              <a:t>arī tā </a:t>
            </a:r>
            <a:r>
              <a:rPr lang="lv-LV" sz="3000" dirty="0">
                <a:latin typeface="Times New Roman" panose="02020603050405020304" pitchFamily="18" charset="0"/>
                <a:cs typeface="Times New Roman" panose="02020603050405020304" pitchFamily="18" charset="0"/>
              </a:rPr>
              <a:t>izmantošana nav iespējama</a:t>
            </a:r>
            <a:r>
              <a:rPr lang="lv-LV" sz="3000" i="1" dirty="0">
                <a:latin typeface="Times New Roman" panose="02020603050405020304" pitchFamily="18" charset="0"/>
                <a:cs typeface="Times New Roman" panose="02020603050405020304" pitchFamily="18" charset="0"/>
              </a:rPr>
              <a:t>.  </a:t>
            </a:r>
          </a:p>
        </p:txBody>
      </p:sp>
    </p:spTree>
    <p:extLst>
      <p:ext uri="{BB962C8B-B14F-4D97-AF65-F5344CB8AC3E}">
        <p14:creationId xmlns:p14="http://schemas.microsoft.com/office/powerpoint/2010/main" val="3343959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61315" y="316871"/>
            <a:ext cx="10999960" cy="5693866"/>
          </a:xfrm>
          <a:prstGeom prst="rect">
            <a:avLst/>
          </a:prstGeom>
          <a:noFill/>
        </p:spPr>
        <p:txBody>
          <a:bodyPr wrap="square" rtlCol="0">
            <a:spAutoFit/>
          </a:bodyPr>
          <a:lstStyle/>
          <a:p>
            <a:pPr lvl="0"/>
            <a:r>
              <a:rPr lang="et-EE" sz="2800" b="1" dirty="0">
                <a:solidFill>
                  <a:schemeClr val="accent3">
                    <a:lumMod val="75000"/>
                  </a:schemeClr>
                </a:solidFill>
                <a:latin typeface="Times New Roman" panose="02020603050405020304" pitchFamily="18" charset="0"/>
                <a:cs typeface="Times New Roman" panose="02020603050405020304" pitchFamily="18" charset="0"/>
              </a:rPr>
              <a:t>Pašvaldība </a:t>
            </a:r>
            <a:r>
              <a:rPr lang="et-EE" sz="2800" b="1" u="sng" dirty="0">
                <a:solidFill>
                  <a:schemeClr val="accent3">
                    <a:lumMod val="75000"/>
                  </a:schemeClr>
                </a:solidFill>
                <a:latin typeface="Times New Roman" panose="02020603050405020304" pitchFamily="18" charset="0"/>
                <a:cs typeface="Times New Roman" panose="02020603050405020304" pitchFamily="18" charset="0"/>
              </a:rPr>
              <a:t>neveic</a:t>
            </a:r>
            <a:r>
              <a:rPr lang="et-EE" sz="2800" b="1" dirty="0">
                <a:solidFill>
                  <a:schemeClr val="accent3">
                    <a:lumMod val="75000"/>
                  </a:schemeClr>
                </a:solidFill>
                <a:latin typeface="Times New Roman" panose="02020603050405020304" pitchFamily="18" charset="0"/>
                <a:cs typeface="Times New Roman" panose="02020603050405020304" pitchFamily="18" charset="0"/>
              </a:rPr>
              <a:t> izglītojamo pārvadājumus un </a:t>
            </a:r>
            <a:r>
              <a:rPr lang="et-EE" sz="2800" b="1" u="sng" dirty="0">
                <a:solidFill>
                  <a:schemeClr val="accent3">
                    <a:lumMod val="75000"/>
                  </a:schemeClr>
                </a:solidFill>
                <a:latin typeface="Times New Roman" panose="02020603050405020304" pitchFamily="18" charset="0"/>
                <a:cs typeface="Times New Roman" panose="02020603050405020304" pitchFamily="18" charset="0"/>
              </a:rPr>
              <a:t>nesedz</a:t>
            </a:r>
            <a:r>
              <a:rPr lang="et-EE" sz="2800" b="1" dirty="0">
                <a:solidFill>
                  <a:schemeClr val="accent3">
                    <a:lumMod val="75000"/>
                  </a:schemeClr>
                </a:solidFill>
                <a:latin typeface="Times New Roman" panose="02020603050405020304" pitchFamily="18" charset="0"/>
                <a:cs typeface="Times New Roman" panose="02020603050405020304" pitchFamily="18" charset="0"/>
              </a:rPr>
              <a:t> braukšanas izdevumus:</a:t>
            </a:r>
            <a:endParaRPr lang="lv-LV" sz="2800" b="1" dirty="0">
              <a:solidFill>
                <a:schemeClr val="accent3">
                  <a:lumMod val="75000"/>
                </a:schemeClr>
              </a:solidFill>
              <a:latin typeface="Times New Roman" panose="02020603050405020304" pitchFamily="18" charset="0"/>
              <a:cs typeface="Times New Roman" panose="02020603050405020304" pitchFamily="18" charset="0"/>
            </a:endParaRPr>
          </a:p>
          <a:p>
            <a:pPr marL="971550" lvl="1" indent="-514350">
              <a:buAutoNum type="arabicPeriod"/>
            </a:pPr>
            <a:r>
              <a:rPr lang="et-EE" sz="2800" dirty="0" smtClean="0">
                <a:solidFill>
                  <a:schemeClr val="accent3">
                    <a:lumMod val="75000"/>
                  </a:schemeClr>
                </a:solidFill>
                <a:latin typeface="Times New Roman" panose="02020603050405020304" pitchFamily="18" charset="0"/>
                <a:cs typeface="Times New Roman" panose="02020603050405020304" pitchFamily="18" charset="0"/>
              </a:rPr>
              <a:t>Dobeles </a:t>
            </a:r>
            <a:r>
              <a:rPr lang="et-EE" sz="2800" dirty="0">
                <a:solidFill>
                  <a:schemeClr val="accent3">
                    <a:lumMod val="75000"/>
                  </a:schemeClr>
                </a:solidFill>
                <a:latin typeface="Times New Roman" panose="02020603050405020304" pitchFamily="18" charset="0"/>
                <a:cs typeface="Times New Roman" panose="02020603050405020304" pitchFamily="18" charset="0"/>
              </a:rPr>
              <a:t>un Auces pilsētas teritorijā dzīvojošajiem izglītojamajiem, </a:t>
            </a:r>
            <a:r>
              <a:rPr lang="et-EE" sz="2800" dirty="0">
                <a:latin typeface="Times New Roman" panose="02020603050405020304" pitchFamily="18" charset="0"/>
                <a:cs typeface="Times New Roman" panose="02020603050405020304" pitchFamily="18" charset="0"/>
              </a:rPr>
              <a:t>kuri iegūst izglītību attiecīgās pilsētas teritorijā esošajās izglītības iestādēs, izņemot gadījumus, ja izglītojamā dzīvesvietai tuvākā pieturvieta pilsētas robežās atrodas </a:t>
            </a:r>
            <a:r>
              <a:rPr lang="et-EE" sz="2800" dirty="0" smtClean="0">
                <a:latin typeface="Times New Roman" panose="02020603050405020304" pitchFamily="18" charset="0"/>
                <a:cs typeface="Times New Roman" panose="02020603050405020304" pitchFamily="18" charset="0"/>
              </a:rPr>
              <a:t>SN </a:t>
            </a:r>
            <a:r>
              <a:rPr lang="et-EE" sz="2800" dirty="0">
                <a:latin typeface="Times New Roman" panose="02020603050405020304" pitchFamily="18" charset="0"/>
                <a:cs typeface="Times New Roman" panose="02020603050405020304" pitchFamily="18" charset="0"/>
              </a:rPr>
              <a:t>4.1. un 4.2. </a:t>
            </a:r>
            <a:r>
              <a:rPr lang="et-EE" sz="2800" dirty="0" smtClean="0">
                <a:latin typeface="Times New Roman" panose="02020603050405020304" pitchFamily="18" charset="0"/>
                <a:cs typeface="Times New Roman" panose="02020603050405020304" pitchFamily="18" charset="0"/>
              </a:rPr>
              <a:t>apakšpunktā </a:t>
            </a:r>
            <a:r>
              <a:rPr lang="et-EE" sz="2800" dirty="0">
                <a:latin typeface="Times New Roman" panose="02020603050405020304" pitchFamily="18" charset="0"/>
                <a:cs typeface="Times New Roman" panose="02020603050405020304" pitchFamily="18" charset="0"/>
              </a:rPr>
              <a:t>noteiktā pašvaldības vai sabiedriskā transporta maršrutā un autobusā ir brīvas vietas izglītojamo </a:t>
            </a:r>
            <a:r>
              <a:rPr lang="et-EE" sz="2800" dirty="0" smtClean="0">
                <a:latin typeface="Times New Roman" panose="02020603050405020304" pitchFamily="18" charset="0"/>
                <a:cs typeface="Times New Roman" panose="02020603050405020304" pitchFamily="18" charset="0"/>
              </a:rPr>
              <a:t>uzņemšanai;</a:t>
            </a:r>
            <a:endParaRPr lang="lv-LV" sz="2800" dirty="0" smtClean="0">
              <a:latin typeface="Times New Roman" panose="02020603050405020304" pitchFamily="18" charset="0"/>
              <a:cs typeface="Times New Roman" panose="02020603050405020304" pitchFamily="18" charset="0"/>
            </a:endParaRPr>
          </a:p>
          <a:p>
            <a:pPr marL="971550" lvl="1" indent="-514350">
              <a:buAutoNum type="arabicPeriod"/>
            </a:pPr>
            <a:r>
              <a:rPr lang="et-EE" sz="2800" dirty="0" smtClean="0">
                <a:solidFill>
                  <a:schemeClr val="accent3">
                    <a:lumMod val="75000"/>
                  </a:schemeClr>
                </a:solidFill>
                <a:latin typeface="Times New Roman" panose="02020603050405020304" pitchFamily="18" charset="0"/>
                <a:cs typeface="Times New Roman" panose="02020603050405020304" pitchFamily="18" charset="0"/>
              </a:rPr>
              <a:t>izglītojamo </a:t>
            </a:r>
            <a:r>
              <a:rPr lang="et-EE" sz="2800" dirty="0">
                <a:solidFill>
                  <a:schemeClr val="accent3">
                    <a:lumMod val="75000"/>
                  </a:schemeClr>
                </a:solidFill>
                <a:latin typeface="Times New Roman" panose="02020603050405020304" pitchFamily="18" charset="0"/>
                <a:cs typeface="Times New Roman" panose="02020603050405020304" pitchFamily="18" charset="0"/>
              </a:rPr>
              <a:t>pārvadājumiem brīvdienās, svētku dienās un izglītojamo brīvlaikā,</a:t>
            </a:r>
            <a:r>
              <a:rPr lang="et-EE" sz="2800" dirty="0">
                <a:latin typeface="Times New Roman" panose="02020603050405020304" pitchFamily="18" charset="0"/>
                <a:cs typeface="Times New Roman" panose="02020603050405020304" pitchFamily="18" charset="0"/>
              </a:rPr>
              <a:t> izņemot, ja šajā laikā ar izglītības iestādes direktora rīkojumu izglītojamajam noteiktas nodarbības, konsultācijas, mācību priekšmetu olimpiādes, konkursi, skates, projekti un sporta sacensības.</a:t>
            </a:r>
            <a:endParaRPr lang="lv-LV"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920687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79010" y="443620"/>
            <a:ext cx="11045228" cy="5262979"/>
          </a:xfrm>
          <a:prstGeom prst="rect">
            <a:avLst/>
          </a:prstGeom>
          <a:noFill/>
        </p:spPr>
        <p:txBody>
          <a:bodyPr wrap="square" rtlCol="0">
            <a:spAutoFit/>
          </a:bodyPr>
          <a:lstStyle/>
          <a:p>
            <a:pPr lvl="0"/>
            <a:r>
              <a:rPr lang="lv-LV" sz="2800" dirty="0">
                <a:solidFill>
                  <a:schemeClr val="accent3">
                    <a:lumMod val="75000"/>
                  </a:schemeClr>
                </a:solidFill>
                <a:latin typeface="Times New Roman" panose="02020603050405020304" pitchFamily="18" charset="0"/>
                <a:cs typeface="Times New Roman" panose="02020603050405020304" pitchFamily="18" charset="0"/>
              </a:rPr>
              <a:t>Izglītojamo </a:t>
            </a:r>
            <a:r>
              <a:rPr lang="lv-LV" sz="2800" dirty="0" smtClean="0">
                <a:solidFill>
                  <a:schemeClr val="accent3">
                    <a:lumMod val="75000"/>
                  </a:schemeClr>
                </a:solidFill>
                <a:latin typeface="Times New Roman" panose="02020603050405020304" pitchFamily="18" charset="0"/>
                <a:cs typeface="Times New Roman" panose="02020603050405020304" pitchFamily="18" charset="0"/>
              </a:rPr>
              <a:t>(ne – pirmsskolas izglītojamo) </a:t>
            </a:r>
            <a:r>
              <a:rPr lang="lv-LV" sz="2800" dirty="0" smtClean="0">
                <a:latin typeface="Times New Roman" panose="02020603050405020304" pitchFamily="18" charset="0"/>
                <a:cs typeface="Times New Roman" panose="02020603050405020304" pitchFamily="18" charset="0"/>
              </a:rPr>
              <a:t>nokļūšanai </a:t>
            </a:r>
            <a:r>
              <a:rPr lang="lv-LV" sz="2800" dirty="0">
                <a:latin typeface="Times New Roman" panose="02020603050405020304" pitchFamily="18" charset="0"/>
                <a:cs typeface="Times New Roman" panose="02020603050405020304" pitchFamily="18" charset="0"/>
              </a:rPr>
              <a:t>no dzīvesvietas izglītības iestādē un atpakaļ pašvaldība nodrošina pārvadājumus </a:t>
            </a:r>
            <a:r>
              <a:rPr lang="lv-LV" sz="2800" dirty="0" smtClean="0">
                <a:latin typeface="Times New Roman" panose="02020603050405020304" pitchFamily="18" charset="0"/>
                <a:cs typeface="Times New Roman" panose="02020603050405020304" pitchFamily="18" charset="0"/>
              </a:rPr>
              <a:t>SN </a:t>
            </a:r>
            <a:r>
              <a:rPr lang="lv-LV" sz="2800" dirty="0">
                <a:latin typeface="Times New Roman" panose="02020603050405020304" pitchFamily="18" charset="0"/>
                <a:cs typeface="Times New Roman" panose="02020603050405020304" pitchFamily="18" charset="0"/>
              </a:rPr>
              <a:t>4.1. un 4.2. </a:t>
            </a:r>
            <a:r>
              <a:rPr lang="lv-LV" sz="2800" dirty="0" smtClean="0">
                <a:latin typeface="Times New Roman" panose="02020603050405020304" pitchFamily="18" charset="0"/>
                <a:cs typeface="Times New Roman" panose="02020603050405020304" pitchFamily="18" charset="0"/>
              </a:rPr>
              <a:t>apakšpunktā </a:t>
            </a:r>
            <a:r>
              <a:rPr lang="lv-LV" sz="2800" dirty="0">
                <a:latin typeface="Times New Roman" panose="02020603050405020304" pitchFamily="18" charset="0"/>
                <a:cs typeface="Times New Roman" panose="02020603050405020304" pitchFamily="18" charset="0"/>
              </a:rPr>
              <a:t>noteiktajā autotransportā, sedzot braukšanas izdevumus 100 % apmērā.</a:t>
            </a:r>
          </a:p>
          <a:p>
            <a:pPr lvl="0"/>
            <a:r>
              <a:rPr lang="lv-LV" sz="2800" dirty="0">
                <a:solidFill>
                  <a:schemeClr val="accent3">
                    <a:lumMod val="75000"/>
                  </a:schemeClr>
                </a:solidFill>
                <a:latin typeface="Times New Roman" panose="02020603050405020304" pitchFamily="18" charset="0"/>
                <a:cs typeface="Times New Roman" panose="02020603050405020304" pitchFamily="18" charset="0"/>
              </a:rPr>
              <a:t>Ja </a:t>
            </a:r>
            <a:r>
              <a:rPr lang="lv-LV" sz="2800" dirty="0">
                <a:latin typeface="Times New Roman" panose="02020603050405020304" pitchFamily="18" charset="0"/>
                <a:cs typeface="Times New Roman" panose="02020603050405020304" pitchFamily="18" charset="0"/>
              </a:rPr>
              <a:t>izglītojamā nokļūšanai no dzīvesvietas izglītības iestādē un atpakaļ </a:t>
            </a:r>
            <a:r>
              <a:rPr lang="lv-LV" sz="2800" dirty="0">
                <a:solidFill>
                  <a:schemeClr val="accent3">
                    <a:lumMod val="75000"/>
                  </a:schemeClr>
                </a:solidFill>
                <a:latin typeface="Times New Roman" panose="02020603050405020304" pitchFamily="18" charset="0"/>
                <a:cs typeface="Times New Roman" panose="02020603050405020304" pitchFamily="18" charset="0"/>
              </a:rPr>
              <a:t>attiecīgajā maršrutā un / vai atbilstošā laikā </a:t>
            </a:r>
            <a:r>
              <a:rPr lang="lv-LV" sz="2800" i="1" dirty="0">
                <a:latin typeface="Times New Roman" panose="02020603050405020304" pitchFamily="18" charset="0"/>
                <a:cs typeface="Times New Roman" panose="02020603050405020304" pitchFamily="18" charset="0"/>
              </a:rPr>
              <a:t>(t.i., ja laiks starp mācību stundu / nodarbību sākumu un autobusa pienākšanas laiku brauciena galapunktā pārsniedz vienu stundu no rītiem un laiks no mācību stundu / </a:t>
            </a:r>
            <a:r>
              <a:rPr lang="lv-LV" sz="2800" i="1" dirty="0" smtClean="0">
                <a:latin typeface="Times New Roman" panose="02020603050405020304" pitchFamily="18" charset="0"/>
                <a:cs typeface="Times New Roman" panose="02020603050405020304" pitchFamily="18" charset="0"/>
              </a:rPr>
              <a:t>nodarbību </a:t>
            </a:r>
            <a:r>
              <a:rPr lang="lv-LV" sz="2800" i="1" dirty="0">
                <a:latin typeface="Times New Roman" panose="02020603050405020304" pitchFamily="18" charset="0"/>
                <a:cs typeface="Times New Roman" panose="02020603050405020304" pitchFamily="18" charset="0"/>
              </a:rPr>
              <a:t>beigām līdz autobusa atiešanas laikam pārsniedz divas ar pusi stundas) </a:t>
            </a:r>
            <a:r>
              <a:rPr lang="lv-LV" sz="2800" dirty="0">
                <a:solidFill>
                  <a:schemeClr val="accent3">
                    <a:lumMod val="75000"/>
                  </a:schemeClr>
                </a:solidFill>
                <a:latin typeface="Times New Roman" panose="02020603050405020304" pitchFamily="18" charset="0"/>
                <a:cs typeface="Times New Roman" panose="02020603050405020304" pitchFamily="18" charset="0"/>
              </a:rPr>
              <a:t>nekursē</a:t>
            </a:r>
            <a:r>
              <a:rPr lang="lv-LV" sz="2800" dirty="0">
                <a:latin typeface="Times New Roman" panose="02020603050405020304" pitchFamily="18" charset="0"/>
                <a:cs typeface="Times New Roman" panose="02020603050405020304" pitchFamily="18" charset="0"/>
              </a:rPr>
              <a:t> </a:t>
            </a:r>
            <a:r>
              <a:rPr lang="lv-LV" sz="2800" dirty="0" smtClean="0">
                <a:latin typeface="Times New Roman" panose="02020603050405020304" pitchFamily="18" charset="0"/>
                <a:cs typeface="Times New Roman" panose="02020603050405020304" pitchFamily="18" charset="0"/>
              </a:rPr>
              <a:t>SN </a:t>
            </a:r>
            <a:r>
              <a:rPr lang="lv-LV" sz="2800" dirty="0">
                <a:latin typeface="Times New Roman" panose="02020603050405020304" pitchFamily="18" charset="0"/>
                <a:cs typeface="Times New Roman" panose="02020603050405020304" pitchFamily="18" charset="0"/>
              </a:rPr>
              <a:t>4.1. un 4.2. </a:t>
            </a:r>
            <a:r>
              <a:rPr lang="lv-LV" sz="2800" dirty="0" smtClean="0">
                <a:latin typeface="Times New Roman" panose="02020603050405020304" pitchFamily="18" charset="0"/>
                <a:cs typeface="Times New Roman" panose="02020603050405020304" pitchFamily="18" charset="0"/>
              </a:rPr>
              <a:t>apakšpunktā </a:t>
            </a:r>
            <a:r>
              <a:rPr lang="lv-LV" sz="2800" dirty="0">
                <a:latin typeface="Times New Roman" panose="02020603050405020304" pitchFamily="18" charset="0"/>
                <a:cs typeface="Times New Roman" panose="02020603050405020304" pitchFamily="18" charset="0"/>
              </a:rPr>
              <a:t>noteiktais autotransports, bet kursē </a:t>
            </a:r>
            <a:r>
              <a:rPr lang="lv-LV" sz="2800" dirty="0" smtClean="0">
                <a:latin typeface="Times New Roman" panose="02020603050405020304" pitchFamily="18" charset="0"/>
                <a:cs typeface="Times New Roman" panose="02020603050405020304" pitchFamily="18" charset="0"/>
              </a:rPr>
              <a:t>SN </a:t>
            </a:r>
            <a:r>
              <a:rPr lang="lv-LV" sz="2800" dirty="0">
                <a:latin typeface="Times New Roman" panose="02020603050405020304" pitchFamily="18" charset="0"/>
                <a:cs typeface="Times New Roman" panose="02020603050405020304" pitchFamily="18" charset="0"/>
              </a:rPr>
              <a:t>4.3. apakšpunktā noteiktais sabiedriskais transports, pašvaldība kompensē sabiedriskā transporta biļetes cenu 100 % apmērā. </a:t>
            </a:r>
          </a:p>
        </p:txBody>
      </p:sp>
    </p:spTree>
    <p:extLst>
      <p:ext uri="{BB962C8B-B14F-4D97-AF65-F5344CB8AC3E}">
        <p14:creationId xmlns:p14="http://schemas.microsoft.com/office/powerpoint/2010/main" val="42107419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1" end="1"/>
                                            </p:txEl>
                                          </p:spTgt>
                                        </p:tgtEl>
                                        <p:attrNameLst>
                                          <p:attrName>style.visibility</p:attrName>
                                        </p:attrNameLst>
                                      </p:cBhvr>
                                      <p:to>
                                        <p:strVal val="visible"/>
                                      </p:to>
                                    </p:set>
                                    <p:animEffect transition="in" filter="fade">
                                      <p:cBhvr>
                                        <p:cTn id="14" dur="1000"/>
                                        <p:tgtEl>
                                          <p:spTgt spid="2">
                                            <p:txEl>
                                              <p:pRg st="1" end="1"/>
                                            </p:txEl>
                                          </p:spTgt>
                                        </p:tgtEl>
                                      </p:cBhvr>
                                    </p:animEffect>
                                    <p:anim calcmode="lin" valueType="num">
                                      <p:cBhvr>
                                        <p:cTn id="15"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52261" y="434566"/>
            <a:ext cx="11081442" cy="2062103"/>
          </a:xfrm>
          <a:prstGeom prst="rect">
            <a:avLst/>
          </a:prstGeom>
          <a:noFill/>
        </p:spPr>
        <p:txBody>
          <a:bodyPr wrap="square" rtlCol="0">
            <a:spAutoFit/>
          </a:bodyPr>
          <a:lstStyle/>
          <a:p>
            <a:pPr lvl="0"/>
            <a:r>
              <a:rPr lang="lv-LV" sz="3200" dirty="0">
                <a:latin typeface="Times New Roman" panose="02020603050405020304" pitchFamily="18" charset="0"/>
                <a:cs typeface="Times New Roman" panose="02020603050405020304" pitchFamily="18" charset="0"/>
              </a:rPr>
              <a:t>Ja izglītojamajam ir nodrošināta dzīvošana izglītības iestādes dienesta viesnīcā, braukšanas izdevumus vai kompensāciju sedz </a:t>
            </a:r>
            <a:r>
              <a:rPr lang="lv-LV" sz="3200" dirty="0">
                <a:solidFill>
                  <a:schemeClr val="accent3">
                    <a:lumMod val="75000"/>
                  </a:schemeClr>
                </a:solidFill>
                <a:latin typeface="Times New Roman" panose="02020603050405020304" pitchFamily="18" charset="0"/>
                <a:cs typeface="Times New Roman" panose="02020603050405020304" pitchFamily="18" charset="0"/>
              </a:rPr>
              <a:t>par divām brauciena reizēm nedēļā</a:t>
            </a:r>
            <a:r>
              <a:rPr lang="lv-LV" sz="3200" dirty="0">
                <a:latin typeface="Times New Roman" panose="02020603050405020304" pitchFamily="18" charset="0"/>
                <a:cs typeface="Times New Roman" panose="02020603050405020304" pitchFamily="18" charset="0"/>
              </a:rPr>
              <a:t> maršrutā no izglītojamā dzīvesvietas līdz izglītības iestādei un atpakaļ.</a:t>
            </a:r>
          </a:p>
        </p:txBody>
      </p:sp>
      <p:pic>
        <p:nvPicPr>
          <p:cNvPr id="3" name="Attēls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02859" y="3300320"/>
            <a:ext cx="3620890" cy="2412418"/>
          </a:xfrm>
          <a:prstGeom prst="rect">
            <a:avLst/>
          </a:prstGeom>
        </p:spPr>
      </p:pic>
    </p:spTree>
    <p:extLst>
      <p:ext uri="{BB962C8B-B14F-4D97-AF65-F5344CB8AC3E}">
        <p14:creationId xmlns:p14="http://schemas.microsoft.com/office/powerpoint/2010/main" val="18546969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70368" y="362139"/>
            <a:ext cx="11253458" cy="4893647"/>
          </a:xfrm>
          <a:prstGeom prst="rect">
            <a:avLst/>
          </a:prstGeom>
          <a:noFill/>
        </p:spPr>
        <p:txBody>
          <a:bodyPr wrap="square" rtlCol="0">
            <a:spAutoFit/>
          </a:bodyPr>
          <a:lstStyle/>
          <a:p>
            <a:pPr lvl="0"/>
            <a:r>
              <a:rPr lang="lv-LV" sz="2400" dirty="0" smtClean="0">
                <a:latin typeface="Times New Roman" panose="02020603050405020304" pitchFamily="18" charset="0"/>
                <a:cs typeface="Times New Roman" panose="02020603050405020304" pitchFamily="18" charset="0"/>
              </a:rPr>
              <a:t>SN </a:t>
            </a:r>
            <a:r>
              <a:rPr lang="lv-LV" sz="2400" dirty="0">
                <a:latin typeface="Times New Roman" panose="02020603050405020304" pitchFamily="18" charset="0"/>
                <a:cs typeface="Times New Roman" panose="02020603050405020304" pitchFamily="18" charset="0"/>
              </a:rPr>
              <a:t>4.4. </a:t>
            </a:r>
            <a:r>
              <a:rPr lang="lv-LV" sz="2400" dirty="0" smtClean="0">
                <a:latin typeface="Times New Roman" panose="02020603050405020304" pitchFamily="18" charset="0"/>
                <a:cs typeface="Times New Roman" panose="02020603050405020304" pitchFamily="18" charset="0"/>
              </a:rPr>
              <a:t>apakšpunktā </a:t>
            </a:r>
            <a:r>
              <a:rPr lang="lv-LV" sz="2400" dirty="0">
                <a:latin typeface="Times New Roman" panose="02020603050405020304" pitchFamily="18" charset="0"/>
                <a:cs typeface="Times New Roman" panose="02020603050405020304" pitchFamily="18" charset="0"/>
              </a:rPr>
              <a:t>noteiktā </a:t>
            </a:r>
            <a:r>
              <a:rPr lang="lv-LV" sz="2400" dirty="0">
                <a:solidFill>
                  <a:schemeClr val="accent3">
                    <a:lumMod val="75000"/>
                  </a:schemeClr>
                </a:solidFill>
                <a:latin typeface="Times New Roman" panose="02020603050405020304" pitchFamily="18" charset="0"/>
                <a:cs typeface="Times New Roman" panose="02020603050405020304" pitchFamily="18" charset="0"/>
              </a:rPr>
              <a:t>personiskā transportlīdzekļa degvielas izdevumus </a:t>
            </a:r>
            <a:r>
              <a:rPr lang="lv-LV" sz="2400" dirty="0">
                <a:latin typeface="Times New Roman" panose="02020603050405020304" pitchFamily="18" charset="0"/>
                <a:cs typeface="Times New Roman" panose="02020603050405020304" pitchFamily="18" charset="0"/>
              </a:rPr>
              <a:t>pašvaldība </a:t>
            </a:r>
            <a:r>
              <a:rPr lang="lv-LV" sz="2400" dirty="0">
                <a:solidFill>
                  <a:schemeClr val="accent3">
                    <a:lumMod val="75000"/>
                  </a:schemeClr>
                </a:solidFill>
                <a:latin typeface="Times New Roman" panose="02020603050405020304" pitchFamily="18" charset="0"/>
                <a:cs typeface="Times New Roman" panose="02020603050405020304" pitchFamily="18" charset="0"/>
              </a:rPr>
              <a:t>kompensē </a:t>
            </a:r>
            <a:r>
              <a:rPr lang="lv-LV" sz="2400" b="1" dirty="0">
                <a:solidFill>
                  <a:schemeClr val="accent3">
                    <a:lumMod val="75000"/>
                  </a:schemeClr>
                </a:solidFill>
                <a:latin typeface="Times New Roman" panose="02020603050405020304" pitchFamily="18" charset="0"/>
                <a:cs typeface="Times New Roman" panose="02020603050405020304" pitchFamily="18" charset="0"/>
              </a:rPr>
              <a:t>Dobeles novadā deklarētiem izglītojamajiem </a:t>
            </a:r>
            <a:r>
              <a:rPr lang="lv-LV" sz="2400" dirty="0">
                <a:latin typeface="Times New Roman" panose="02020603050405020304" pitchFamily="18" charset="0"/>
                <a:cs typeface="Times New Roman" panose="02020603050405020304" pitchFamily="18" charset="0"/>
              </a:rPr>
              <a:t>šādos </a:t>
            </a:r>
            <a:r>
              <a:rPr lang="lv-LV" sz="2400" dirty="0" smtClean="0">
                <a:latin typeface="Times New Roman" panose="02020603050405020304" pitchFamily="18" charset="0"/>
                <a:cs typeface="Times New Roman" panose="02020603050405020304" pitchFamily="18" charset="0"/>
              </a:rPr>
              <a:t>gadījumos:</a:t>
            </a:r>
          </a:p>
          <a:p>
            <a:pPr marL="457200" lvl="0" indent="-457200">
              <a:buAutoNum type="arabicPeriod"/>
            </a:pPr>
            <a:r>
              <a:rPr lang="lv-LV" sz="2400" dirty="0" smtClean="0">
                <a:latin typeface="Times New Roman" panose="02020603050405020304" pitchFamily="18" charset="0"/>
                <a:cs typeface="Times New Roman" panose="02020603050405020304" pitchFamily="18" charset="0"/>
              </a:rPr>
              <a:t>izglītojamā </a:t>
            </a:r>
            <a:r>
              <a:rPr lang="lv-LV" sz="2400" dirty="0">
                <a:latin typeface="Times New Roman" panose="02020603050405020304" pitchFamily="18" charset="0"/>
                <a:cs typeface="Times New Roman" panose="02020603050405020304" pitchFamily="18" charset="0"/>
              </a:rPr>
              <a:t>nogādāšanai tuvākajā autotransporta pieturvietā, no kuras kursē </a:t>
            </a:r>
            <a:r>
              <a:rPr lang="lv-LV" sz="2400" dirty="0" smtClean="0">
                <a:latin typeface="Times New Roman" panose="02020603050405020304" pitchFamily="18" charset="0"/>
                <a:cs typeface="Times New Roman" panose="02020603050405020304" pitchFamily="18" charset="0"/>
              </a:rPr>
              <a:t>SN </a:t>
            </a:r>
            <a:r>
              <a:rPr lang="lv-LV" sz="2400" dirty="0">
                <a:latin typeface="Times New Roman" panose="02020603050405020304" pitchFamily="18" charset="0"/>
                <a:cs typeface="Times New Roman" panose="02020603050405020304" pitchFamily="18" charset="0"/>
              </a:rPr>
              <a:t>4.1., 4.2. vai 4.3. </a:t>
            </a:r>
            <a:r>
              <a:rPr lang="lv-LV" sz="2400" dirty="0" smtClean="0">
                <a:latin typeface="Times New Roman" panose="02020603050405020304" pitchFamily="18" charset="0"/>
                <a:cs typeface="Times New Roman" panose="02020603050405020304" pitchFamily="18" charset="0"/>
              </a:rPr>
              <a:t>apakšpunktā </a:t>
            </a:r>
            <a:r>
              <a:rPr lang="lv-LV" sz="2400" dirty="0">
                <a:latin typeface="Times New Roman" panose="02020603050405020304" pitchFamily="18" charset="0"/>
                <a:cs typeface="Times New Roman" panose="02020603050405020304" pitchFamily="18" charset="0"/>
              </a:rPr>
              <a:t>noteiktais </a:t>
            </a:r>
            <a:r>
              <a:rPr lang="lv-LV" sz="2400" dirty="0" smtClean="0">
                <a:latin typeface="Times New Roman" panose="02020603050405020304" pitchFamily="18" charset="0"/>
                <a:cs typeface="Times New Roman" panose="02020603050405020304" pitchFamily="18" charset="0"/>
              </a:rPr>
              <a:t>pašvaldības </a:t>
            </a:r>
            <a:r>
              <a:rPr lang="lv-LV" sz="2400" dirty="0">
                <a:latin typeface="Times New Roman" panose="02020603050405020304" pitchFamily="18" charset="0"/>
                <a:cs typeface="Times New Roman" panose="02020603050405020304" pitchFamily="18" charset="0"/>
              </a:rPr>
              <a:t>vai sabiedriskais transports nokļūšanai attiecīgajā izglītības iestādē un atpakaļ dzīvesvietā, ja attālums no izglītojamā dzīvesvietas līdz tuvākajai  pieturvietai ir </a:t>
            </a:r>
            <a:r>
              <a:rPr lang="lv-LV" sz="2400" b="1" dirty="0">
                <a:solidFill>
                  <a:schemeClr val="accent3">
                    <a:lumMod val="75000"/>
                  </a:schemeClr>
                </a:solidFill>
                <a:latin typeface="Times New Roman" panose="02020603050405020304" pitchFamily="18" charset="0"/>
                <a:cs typeface="Times New Roman" panose="02020603050405020304" pitchFamily="18" charset="0"/>
              </a:rPr>
              <a:t>lielāks par 3 </a:t>
            </a:r>
            <a:r>
              <a:rPr lang="lv-LV" sz="2400" b="1" dirty="0" smtClean="0">
                <a:solidFill>
                  <a:schemeClr val="accent3">
                    <a:lumMod val="75000"/>
                  </a:schemeClr>
                </a:solidFill>
                <a:latin typeface="Times New Roman" panose="02020603050405020304" pitchFamily="18" charset="0"/>
                <a:cs typeface="Times New Roman" panose="02020603050405020304" pitchFamily="18" charset="0"/>
              </a:rPr>
              <a:t>kilometriem</a:t>
            </a:r>
            <a:r>
              <a:rPr lang="lv-LV" sz="2400" dirty="0" smtClean="0">
                <a:latin typeface="Times New Roman" panose="02020603050405020304" pitchFamily="18" charset="0"/>
                <a:cs typeface="Times New Roman" panose="02020603050405020304" pitchFamily="18" charset="0"/>
              </a:rPr>
              <a:t>;</a:t>
            </a:r>
          </a:p>
          <a:p>
            <a:pPr marL="457200" lvl="0" indent="-457200">
              <a:buAutoNum type="arabicPeriod"/>
            </a:pPr>
            <a:r>
              <a:rPr lang="lv-LV" sz="2400" dirty="0" smtClean="0">
                <a:latin typeface="Times New Roman" panose="02020603050405020304" pitchFamily="18" charset="0"/>
                <a:cs typeface="Times New Roman" panose="02020603050405020304" pitchFamily="18" charset="0"/>
              </a:rPr>
              <a:t>izglītojamā </a:t>
            </a:r>
            <a:r>
              <a:rPr lang="lv-LV" sz="2400" dirty="0">
                <a:latin typeface="Times New Roman" panose="02020603050405020304" pitchFamily="18" charset="0"/>
                <a:cs typeface="Times New Roman" panose="02020603050405020304" pitchFamily="18" charset="0"/>
              </a:rPr>
              <a:t>nogādāšanai izglītības iestādē un atpakaļ dzīvesvietā, ja attiecīgajā maršrutā un / vai atbilstošā laikā </a:t>
            </a:r>
            <a:r>
              <a:rPr lang="lv-LV" sz="2400" i="1" dirty="0">
                <a:latin typeface="Times New Roman" panose="02020603050405020304" pitchFamily="18" charset="0"/>
                <a:cs typeface="Times New Roman" panose="02020603050405020304" pitchFamily="18" charset="0"/>
              </a:rPr>
              <a:t>(t.i., ja laiks starp mācību stundu / nodarbību sākumu un autobusa pienākšanas laiku brauciena galapunktā pārsniedz vienu stundu no rītiem un laiks no mācību stundu / </a:t>
            </a:r>
            <a:r>
              <a:rPr lang="lv-LV" sz="2400" i="1" dirty="0" smtClean="0">
                <a:latin typeface="Times New Roman" panose="02020603050405020304" pitchFamily="18" charset="0"/>
                <a:cs typeface="Times New Roman" panose="02020603050405020304" pitchFamily="18" charset="0"/>
              </a:rPr>
              <a:t>nodarbību </a:t>
            </a:r>
            <a:r>
              <a:rPr lang="lv-LV" sz="2400" i="1" dirty="0">
                <a:latin typeface="Times New Roman" panose="02020603050405020304" pitchFamily="18" charset="0"/>
                <a:cs typeface="Times New Roman" panose="02020603050405020304" pitchFamily="18" charset="0"/>
              </a:rPr>
              <a:t>beigām līdz autobusa atiešanas laikam pārsniedz divas ar pusi stundas)</a:t>
            </a:r>
            <a:r>
              <a:rPr lang="lv-LV" sz="2400" dirty="0">
                <a:latin typeface="Times New Roman" panose="02020603050405020304" pitchFamily="18" charset="0"/>
                <a:cs typeface="Times New Roman" panose="02020603050405020304" pitchFamily="18" charset="0"/>
              </a:rPr>
              <a:t> nekursē </a:t>
            </a:r>
            <a:r>
              <a:rPr lang="lv-LV" sz="2400" dirty="0" smtClean="0">
                <a:latin typeface="Times New Roman" panose="02020603050405020304" pitchFamily="18" charset="0"/>
                <a:cs typeface="Times New Roman" panose="02020603050405020304" pitchFamily="18" charset="0"/>
              </a:rPr>
              <a:t>SN </a:t>
            </a:r>
            <a:r>
              <a:rPr lang="lv-LV" sz="2400" dirty="0">
                <a:latin typeface="Times New Roman" panose="02020603050405020304" pitchFamily="18" charset="0"/>
                <a:cs typeface="Times New Roman" panose="02020603050405020304" pitchFamily="18" charset="0"/>
              </a:rPr>
              <a:t>4.1., 4.2., un 4.3. </a:t>
            </a:r>
            <a:r>
              <a:rPr lang="lv-LV" sz="2400" dirty="0" smtClean="0">
                <a:latin typeface="Times New Roman" panose="02020603050405020304" pitchFamily="18" charset="0"/>
                <a:cs typeface="Times New Roman" panose="02020603050405020304" pitchFamily="18" charset="0"/>
              </a:rPr>
              <a:t>apakšpunktā </a:t>
            </a:r>
            <a:r>
              <a:rPr lang="lv-LV" sz="2400" dirty="0">
                <a:latin typeface="Times New Roman" panose="02020603050405020304" pitchFamily="18" charset="0"/>
                <a:cs typeface="Times New Roman" panose="02020603050405020304" pitchFamily="18" charset="0"/>
              </a:rPr>
              <a:t>noteiktais pašvaldības vai sabiedriskais </a:t>
            </a:r>
            <a:r>
              <a:rPr lang="lv-LV" sz="2400" dirty="0" smtClean="0">
                <a:latin typeface="Times New Roman" panose="02020603050405020304" pitchFamily="18" charset="0"/>
                <a:cs typeface="Times New Roman" panose="02020603050405020304" pitchFamily="18" charset="0"/>
              </a:rPr>
              <a:t>transports </a:t>
            </a:r>
            <a:r>
              <a:rPr lang="lv-LV" sz="2400" dirty="0">
                <a:latin typeface="Times New Roman" panose="02020603050405020304" pitchFamily="18" charset="0"/>
                <a:cs typeface="Times New Roman" panose="02020603050405020304" pitchFamily="18" charset="0"/>
              </a:rPr>
              <a:t>un izglītojamā dzīvesvieta atrodas vairāk nekā </a:t>
            </a:r>
            <a:r>
              <a:rPr lang="lv-LV" sz="2400" b="1" dirty="0">
                <a:solidFill>
                  <a:schemeClr val="accent3">
                    <a:lumMod val="75000"/>
                  </a:schemeClr>
                </a:solidFill>
                <a:latin typeface="Times New Roman" panose="02020603050405020304" pitchFamily="18" charset="0"/>
                <a:cs typeface="Times New Roman" panose="02020603050405020304" pitchFamily="18" charset="0"/>
              </a:rPr>
              <a:t>3 kilometru </a:t>
            </a:r>
            <a:r>
              <a:rPr lang="lv-LV" sz="2400" dirty="0">
                <a:latin typeface="Times New Roman" panose="02020603050405020304" pitchFamily="18" charset="0"/>
                <a:cs typeface="Times New Roman" panose="02020603050405020304" pitchFamily="18" charset="0"/>
              </a:rPr>
              <a:t>attālumā no izglītības iestādes.</a:t>
            </a:r>
          </a:p>
        </p:txBody>
      </p:sp>
      <p:pic>
        <p:nvPicPr>
          <p:cNvPr id="3" name="Attēls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590923" y="5346165"/>
            <a:ext cx="1204111" cy="557905"/>
          </a:xfrm>
          <a:prstGeom prst="rect">
            <a:avLst/>
          </a:prstGeom>
        </p:spPr>
      </p:pic>
      <p:pic>
        <p:nvPicPr>
          <p:cNvPr id="4" name="Attēls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957996" y="5374775"/>
            <a:ext cx="1576377" cy="1058589"/>
          </a:xfrm>
          <a:prstGeom prst="rect">
            <a:avLst/>
          </a:prstGeom>
        </p:spPr>
      </p:pic>
    </p:spTree>
    <p:extLst>
      <p:ext uri="{BB962C8B-B14F-4D97-AF65-F5344CB8AC3E}">
        <p14:creationId xmlns:p14="http://schemas.microsoft.com/office/powerpoint/2010/main" val="1395651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6871" y="344032"/>
            <a:ext cx="11171977" cy="4832092"/>
          </a:xfrm>
          <a:prstGeom prst="rect">
            <a:avLst/>
          </a:prstGeom>
          <a:noFill/>
        </p:spPr>
        <p:txBody>
          <a:bodyPr wrap="square" rtlCol="0">
            <a:spAutoFit/>
          </a:bodyPr>
          <a:lstStyle/>
          <a:p>
            <a:pPr lvl="0"/>
            <a:r>
              <a:rPr lang="lv-LV" sz="2800" dirty="0">
                <a:latin typeface="Times New Roman" panose="02020603050405020304" pitchFamily="18" charset="0"/>
                <a:cs typeface="Times New Roman" panose="02020603050405020304" pitchFamily="18" charset="0"/>
              </a:rPr>
              <a:t>Personiskā transportlīdzekļa degvielas izdevumu kompensāciju aprēķina pēc šādas formulas – </a:t>
            </a:r>
            <a:r>
              <a:rPr lang="lv-LV" sz="2800" b="1" dirty="0">
                <a:solidFill>
                  <a:schemeClr val="accent3">
                    <a:lumMod val="75000"/>
                  </a:schemeClr>
                </a:solidFill>
                <a:latin typeface="Times New Roman" panose="02020603050405020304" pitchFamily="18" charset="0"/>
                <a:cs typeface="Times New Roman" panose="02020603050405020304" pitchFamily="18" charset="0"/>
              </a:rPr>
              <a:t>K = A x D x I</a:t>
            </a:r>
            <a:r>
              <a:rPr lang="lv-LV" sz="2800" dirty="0">
                <a:latin typeface="Times New Roman" panose="02020603050405020304" pitchFamily="18" charset="0"/>
                <a:cs typeface="Times New Roman" panose="02020603050405020304" pitchFamily="18" charset="0"/>
              </a:rPr>
              <a:t>, kur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solidFill>
                  <a:schemeClr val="accent3">
                    <a:lumMod val="75000"/>
                  </a:schemeClr>
                </a:solidFill>
                <a:latin typeface="Times New Roman" panose="02020603050405020304" pitchFamily="18" charset="0"/>
                <a:cs typeface="Times New Roman" panose="02020603050405020304" pitchFamily="18" charset="0"/>
              </a:rPr>
              <a:t>K</a:t>
            </a:r>
            <a:r>
              <a:rPr lang="lv-LV" sz="2800" dirty="0" smtClean="0">
                <a:latin typeface="Times New Roman" panose="02020603050405020304" pitchFamily="18" charset="0"/>
                <a:cs typeface="Times New Roman" panose="02020603050405020304" pitchFamily="18" charset="0"/>
              </a:rPr>
              <a:t> </a:t>
            </a:r>
            <a:r>
              <a:rPr lang="lv-LV" sz="2800" dirty="0">
                <a:latin typeface="Times New Roman" panose="02020603050405020304" pitchFamily="18" charset="0"/>
                <a:cs typeface="Times New Roman" panose="02020603050405020304" pitchFamily="18" charset="0"/>
              </a:rPr>
              <a:t>– transporta izdevumu kompensācijas apmērs;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solidFill>
                  <a:schemeClr val="accent3">
                    <a:lumMod val="75000"/>
                  </a:schemeClr>
                </a:solidFill>
                <a:latin typeface="Times New Roman" panose="02020603050405020304" pitchFamily="18" charset="0"/>
                <a:cs typeface="Times New Roman" panose="02020603050405020304" pitchFamily="18" charset="0"/>
              </a:rPr>
              <a:t>A</a:t>
            </a:r>
            <a:r>
              <a:rPr lang="lv-LV" sz="2800" dirty="0" smtClean="0">
                <a:latin typeface="Times New Roman" panose="02020603050405020304" pitchFamily="18" charset="0"/>
                <a:cs typeface="Times New Roman" panose="02020603050405020304" pitchFamily="18" charset="0"/>
              </a:rPr>
              <a:t> </a:t>
            </a:r>
            <a:r>
              <a:rPr lang="lv-LV" sz="2800" dirty="0">
                <a:latin typeface="Times New Roman" panose="02020603050405020304" pitchFamily="18" charset="0"/>
                <a:cs typeface="Times New Roman" panose="02020603050405020304" pitchFamily="18" charset="0"/>
              </a:rPr>
              <a:t>– attālums līdz tuvākajai sabiedriskā vai pašvaldības transporta pieturvietai vai izglītības iestādei turp un atpakaļ atbilstoši izglītības iestādē saskaņotam </a:t>
            </a:r>
            <a:r>
              <a:rPr lang="lv-LV" sz="2800" dirty="0" smtClean="0">
                <a:latin typeface="Times New Roman" panose="02020603050405020304" pitchFamily="18" charset="0"/>
                <a:cs typeface="Times New Roman" panose="02020603050405020304" pitchFamily="18" charset="0"/>
              </a:rPr>
              <a:t>maršrutam;</a:t>
            </a:r>
          </a:p>
          <a:p>
            <a:pPr lvl="0"/>
            <a:r>
              <a:rPr lang="lv-LV" sz="2800" dirty="0" smtClean="0">
                <a:solidFill>
                  <a:schemeClr val="accent3">
                    <a:lumMod val="75000"/>
                  </a:schemeClr>
                </a:solidFill>
                <a:latin typeface="Times New Roman" panose="02020603050405020304" pitchFamily="18" charset="0"/>
                <a:cs typeface="Times New Roman" panose="02020603050405020304" pitchFamily="18" charset="0"/>
              </a:rPr>
              <a:t>D</a:t>
            </a:r>
            <a:r>
              <a:rPr lang="lv-LV" sz="2800" dirty="0" smtClean="0">
                <a:latin typeface="Times New Roman" panose="02020603050405020304" pitchFamily="18" charset="0"/>
                <a:cs typeface="Times New Roman" panose="02020603050405020304" pitchFamily="18" charset="0"/>
              </a:rPr>
              <a:t> </a:t>
            </a:r>
            <a:r>
              <a:rPr lang="lv-LV" sz="2800" dirty="0">
                <a:latin typeface="Times New Roman" panose="02020603050405020304" pitchFamily="18" charset="0"/>
                <a:cs typeface="Times New Roman" panose="02020603050405020304" pitchFamily="18" charset="0"/>
              </a:rPr>
              <a:t>– apmeklēto mācību dienu skaits mēnesī, </a:t>
            </a:r>
            <a:endParaRPr lang="lv-LV" sz="2800" dirty="0" smtClean="0">
              <a:latin typeface="Times New Roman" panose="02020603050405020304" pitchFamily="18" charset="0"/>
              <a:cs typeface="Times New Roman" panose="02020603050405020304" pitchFamily="18" charset="0"/>
            </a:endParaRPr>
          </a:p>
          <a:p>
            <a:pPr lvl="0"/>
            <a:r>
              <a:rPr lang="lv-LV" sz="2800" dirty="0" smtClean="0">
                <a:solidFill>
                  <a:schemeClr val="accent3">
                    <a:lumMod val="75000"/>
                  </a:schemeClr>
                </a:solidFill>
                <a:latin typeface="Times New Roman" panose="02020603050405020304" pitchFamily="18" charset="0"/>
                <a:cs typeface="Times New Roman" panose="02020603050405020304" pitchFamily="18" charset="0"/>
              </a:rPr>
              <a:t>I</a:t>
            </a:r>
            <a:r>
              <a:rPr lang="lv-LV" sz="2800" dirty="0" smtClean="0">
                <a:latin typeface="Times New Roman" panose="02020603050405020304" pitchFamily="18" charset="0"/>
                <a:cs typeface="Times New Roman" panose="02020603050405020304" pitchFamily="18" charset="0"/>
              </a:rPr>
              <a:t> </a:t>
            </a:r>
            <a:r>
              <a:rPr lang="lv-LV" sz="2800" dirty="0">
                <a:latin typeface="Times New Roman" panose="02020603050405020304" pitchFamily="18" charset="0"/>
                <a:cs typeface="Times New Roman" panose="02020603050405020304" pitchFamily="18" charset="0"/>
              </a:rPr>
              <a:t>– kompensācijas apmērs</a:t>
            </a:r>
            <a:r>
              <a:rPr lang="lv-LV" sz="2800" dirty="0" smtClean="0">
                <a:latin typeface="Times New Roman" panose="02020603050405020304" pitchFamily="18" charset="0"/>
                <a:cs typeface="Times New Roman" panose="02020603050405020304" pitchFamily="18" charset="0"/>
              </a:rPr>
              <a:t>.</a:t>
            </a:r>
          </a:p>
          <a:p>
            <a:pPr lvl="0"/>
            <a:endParaRPr lang="lv-LV" sz="2800" dirty="0">
              <a:latin typeface="Times New Roman" panose="02020603050405020304" pitchFamily="18" charset="0"/>
              <a:cs typeface="Times New Roman" panose="02020603050405020304" pitchFamily="18" charset="0"/>
            </a:endParaRPr>
          </a:p>
          <a:p>
            <a:pPr lvl="0"/>
            <a:r>
              <a:rPr lang="lv-LV" sz="2800" dirty="0">
                <a:latin typeface="Times New Roman" panose="02020603050405020304" pitchFamily="18" charset="0"/>
                <a:cs typeface="Times New Roman" panose="02020603050405020304" pitchFamily="18" charset="0"/>
              </a:rPr>
              <a:t>Personiskā transportlīdzekļa degvielas izdevumu kompensācijas apmērs tiek noteikts </a:t>
            </a:r>
            <a:r>
              <a:rPr lang="lv-LV" sz="2800" b="1" dirty="0">
                <a:solidFill>
                  <a:schemeClr val="accent3">
                    <a:lumMod val="75000"/>
                  </a:schemeClr>
                </a:solidFill>
                <a:latin typeface="Times New Roman" panose="02020603050405020304" pitchFamily="18" charset="0"/>
                <a:cs typeface="Times New Roman" panose="02020603050405020304" pitchFamily="18" charset="0"/>
              </a:rPr>
              <a:t>0,12 </a:t>
            </a:r>
            <a:r>
              <a:rPr lang="lv-LV" sz="2800" b="1" i="1" dirty="0">
                <a:solidFill>
                  <a:schemeClr val="accent3">
                    <a:lumMod val="75000"/>
                  </a:schemeClr>
                </a:solidFill>
                <a:latin typeface="Times New Roman" panose="02020603050405020304" pitchFamily="18" charset="0"/>
                <a:cs typeface="Times New Roman" panose="02020603050405020304" pitchFamily="18" charset="0"/>
              </a:rPr>
              <a:t>euro</a:t>
            </a:r>
            <a:r>
              <a:rPr lang="lv-LV" sz="2800" b="1" dirty="0">
                <a:solidFill>
                  <a:schemeClr val="accent3">
                    <a:lumMod val="75000"/>
                  </a:schemeClr>
                </a:solidFill>
                <a:latin typeface="Times New Roman" panose="02020603050405020304" pitchFamily="18" charset="0"/>
                <a:cs typeface="Times New Roman" panose="02020603050405020304" pitchFamily="18" charset="0"/>
              </a:rPr>
              <a:t> </a:t>
            </a:r>
            <a:r>
              <a:rPr lang="lv-LV" sz="2800" dirty="0">
                <a:solidFill>
                  <a:schemeClr val="accent3">
                    <a:lumMod val="75000"/>
                  </a:schemeClr>
                </a:solidFill>
                <a:latin typeface="Times New Roman" panose="02020603050405020304" pitchFamily="18" charset="0"/>
                <a:cs typeface="Times New Roman" panose="02020603050405020304" pitchFamily="18" charset="0"/>
              </a:rPr>
              <a:t>(nulle </a:t>
            </a:r>
            <a:r>
              <a:rPr lang="lv-LV" sz="2800" i="1" dirty="0">
                <a:solidFill>
                  <a:schemeClr val="accent3">
                    <a:lumMod val="75000"/>
                  </a:schemeClr>
                </a:solidFill>
                <a:latin typeface="Times New Roman" panose="02020603050405020304" pitchFamily="18" charset="0"/>
                <a:cs typeface="Times New Roman" panose="02020603050405020304" pitchFamily="18" charset="0"/>
              </a:rPr>
              <a:t>euro</a:t>
            </a:r>
            <a:r>
              <a:rPr lang="lv-LV" sz="2800" dirty="0">
                <a:solidFill>
                  <a:schemeClr val="accent3">
                    <a:lumMod val="75000"/>
                  </a:schemeClr>
                </a:solidFill>
                <a:latin typeface="Times New Roman" panose="02020603050405020304" pitchFamily="18" charset="0"/>
                <a:cs typeface="Times New Roman" panose="02020603050405020304" pitchFamily="18" charset="0"/>
              </a:rPr>
              <a:t> divpadsmit centi) par kilometru</a:t>
            </a:r>
            <a:r>
              <a:rPr lang="lv-LV" sz="28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1182190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6" end="6"/>
                                            </p:txEl>
                                          </p:spTgt>
                                        </p:tgtEl>
                                        <p:attrNameLst>
                                          <p:attrName>style.visibility</p:attrName>
                                        </p:attrNameLst>
                                      </p:cBhvr>
                                      <p:to>
                                        <p:strVal val="visible"/>
                                      </p:to>
                                    </p:set>
                                    <p:animEffect transition="in" filter="fade">
                                      <p:cBhvr>
                                        <p:cTn id="35" dur="1000"/>
                                        <p:tgtEl>
                                          <p:spTgt spid="2">
                                            <p:txEl>
                                              <p:pRg st="6" end="6"/>
                                            </p:txEl>
                                          </p:spTgt>
                                        </p:tgtEl>
                                      </p:cBhvr>
                                    </p:animEffect>
                                    <p:anim calcmode="lin" valueType="num">
                                      <p:cBhvr>
                                        <p:cTn id="36"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ektors">
  <a:themeElements>
    <a:clrScheme name="Sektors">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ektors">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ektors">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Organic</Template>
  <TotalTime>300</TotalTime>
  <Words>1320</Words>
  <Application>Microsoft Office PowerPoint</Application>
  <PresentationFormat>Platekrāna</PresentationFormat>
  <Paragraphs>60</Paragraphs>
  <Slides>18</Slides>
  <Notes>0</Notes>
  <HiddenSlides>0</HiddenSlides>
  <MMClips>0</MMClips>
  <ScaleCrop>false</ScaleCrop>
  <HeadingPairs>
    <vt:vector size="6" baseType="variant">
      <vt:variant>
        <vt:lpstr>Lietotie fonti</vt:lpstr>
      </vt:variant>
      <vt:variant>
        <vt:i4>3</vt:i4>
      </vt:variant>
      <vt:variant>
        <vt:lpstr>Dizains</vt:lpstr>
      </vt:variant>
      <vt:variant>
        <vt:i4>1</vt:i4>
      </vt:variant>
      <vt:variant>
        <vt:lpstr>Slaidu virsraksti</vt:lpstr>
      </vt:variant>
      <vt:variant>
        <vt:i4>18</vt:i4>
      </vt:variant>
    </vt:vector>
  </HeadingPairs>
  <TitlesOfParts>
    <vt:vector size="22" baseType="lpstr">
      <vt:lpstr>Century Gothic</vt:lpstr>
      <vt:lpstr>Times New Roman</vt:lpstr>
      <vt:lpstr>Wingdings 3</vt:lpstr>
      <vt:lpstr>Sektors</vt:lpstr>
      <vt:lpstr>Saistošie noteikumi Nr. 27</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lpstr>PowerPoint prezentācija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Saistošie noteikumi Nr. 27</dc:title>
  <dc:creator>Evita Evardsone</dc:creator>
  <cp:lastModifiedBy>Evita Evardsone</cp:lastModifiedBy>
  <cp:revision>36</cp:revision>
  <dcterms:created xsi:type="dcterms:W3CDTF">2022-08-22T07:23:36Z</dcterms:created>
  <dcterms:modified xsi:type="dcterms:W3CDTF">2022-08-26T05:39:07Z</dcterms:modified>
</cp:coreProperties>
</file>