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455" r:id="rId3"/>
    <p:sldId id="508" r:id="rId4"/>
    <p:sldId id="509" r:id="rId5"/>
    <p:sldId id="491" r:id="rId6"/>
    <p:sldId id="500" r:id="rId7"/>
    <p:sldId id="501" r:id="rId8"/>
    <p:sldId id="502" r:id="rId9"/>
    <p:sldId id="503" r:id="rId10"/>
    <p:sldId id="506" r:id="rId11"/>
    <p:sldId id="432" r:id="rId12"/>
    <p:sldId id="431" r:id="rId13"/>
    <p:sldId id="429" r:id="rId14"/>
    <p:sldId id="433" r:id="rId15"/>
    <p:sldId id="395" r:id="rId16"/>
    <p:sldId id="452"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mūnas Lydis" initials="RL" lastIdx="1" clrIdx="0">
    <p:extLst>
      <p:ext uri="{19B8F6BF-5375-455C-9EA6-DF929625EA0E}">
        <p15:presenceInfo xmlns:p15="http://schemas.microsoft.com/office/powerpoint/2012/main" userId="Ramūnas Lydi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8" d="100"/>
          <a:sy n="78" d="100"/>
        </p:scale>
        <p:origin x="64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Knyga1"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1" Type="http://schemas.openxmlformats.org/officeDocument/2006/relationships/oleObject" Target="file:///G:\2018\Atsakaitos\grafikai.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3469816272965883E-2"/>
          <c:y val="5.0925925925925923E-2"/>
          <c:w val="0.86486351706036746"/>
          <c:h val="0.8416746864975212"/>
        </c:manualLayout>
      </c:layout>
      <c:lineChart>
        <c:grouping val="standard"/>
        <c:varyColors val="0"/>
        <c:ser>
          <c:idx val="0"/>
          <c:order val="0"/>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1"/>
              <c:layout>
                <c:manualLayout>
                  <c:x val="-5.5555555555555558E-3"/>
                  <c:y val="-0.10648148148148148"/>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0-C134-42B2-84BF-2371F092DEA7}"/>
                </c:ext>
                <c:ext xmlns:c15="http://schemas.microsoft.com/office/drawing/2012/chart" uri="{CE6537A1-D6FC-4f65-9D91-7224C49458BB}"/>
              </c:extLst>
            </c:dLbl>
            <c:dLbl>
              <c:idx val="4"/>
              <c:layout>
                <c:manualLayout>
                  <c:x val="-5.2777777777777826E-2"/>
                  <c:y val="-8.3333333333333329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C134-42B2-84BF-2371F092DEA7}"/>
                </c:ext>
                <c:ext xmlns:c15="http://schemas.microsoft.com/office/drawing/2012/chart" uri="{CE6537A1-D6FC-4f65-9D91-7224C49458BB}"/>
              </c:extLst>
            </c:dLbl>
            <c:dLbl>
              <c:idx val="5"/>
              <c:layout>
                <c:manualLayout>
                  <c:x val="-4.7222222222222276E-2"/>
                  <c:y val="-8.3333333333333329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2-C134-42B2-84BF-2371F092DEA7}"/>
                </c:ext>
                <c:ext xmlns:c15="http://schemas.microsoft.com/office/drawing/2012/chart" uri="{CE6537A1-D6FC-4f65-9D91-7224C49458BB}"/>
              </c:extLst>
            </c:dLbl>
            <c:dLbl>
              <c:idx val="6"/>
              <c:layout>
                <c:manualLayout>
                  <c:x val="-3.6111111111111108E-2"/>
                  <c:y val="-6.0185185185185182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3-C134-42B2-84BF-2371F092DEA7}"/>
                </c:ext>
                <c:ext xmlns:c15="http://schemas.microsoft.com/office/drawing/2012/chart" uri="{CE6537A1-D6FC-4f65-9D91-7224C49458BB}"/>
              </c:extLst>
            </c:dLbl>
            <c:dLbl>
              <c:idx val="7"/>
              <c:layout>
                <c:manualLayout>
                  <c:x val="-3.6111111111111108E-2"/>
                  <c:y val="-7.4074074074074098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4-C134-42B2-84BF-2371F092DEA7}"/>
                </c:ext>
                <c:ext xmlns:c15="http://schemas.microsoft.com/office/drawing/2012/chart" uri="{CE6537A1-D6FC-4f65-9D91-7224C49458BB}"/>
              </c:extLst>
            </c:dLbl>
            <c:dLbl>
              <c:idx val="8"/>
              <c:layout>
                <c:manualLayout>
                  <c:x val="-5.5555555555555657E-2"/>
                  <c:y val="7.4074074074074112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5-C134-42B2-84BF-2371F092DEA7}"/>
                </c:ext>
                <c:ext xmlns:c15="http://schemas.microsoft.com/office/drawing/2012/chart" uri="{CE6537A1-D6FC-4f65-9D91-7224C49458BB}"/>
              </c:extLst>
            </c:dLbl>
            <c:dLbl>
              <c:idx val="9"/>
              <c:layout>
                <c:manualLayout>
                  <c:x val="-3.6111111111111212E-2"/>
                  <c:y val="6.0185185185185182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6-C134-42B2-84BF-2371F092DEA7}"/>
                </c:ext>
                <c:ext xmlns:c15="http://schemas.microsoft.com/office/drawing/2012/chart" uri="{CE6537A1-D6FC-4f65-9D91-7224C49458BB}"/>
              </c:extLst>
            </c:dLbl>
            <c:dLbl>
              <c:idx val="10"/>
              <c:layout>
                <c:manualLayout>
                  <c:x val="-3.6111111111111316E-2"/>
                  <c:y val="-6.9444444444444448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7-C134-42B2-84BF-2371F092DEA7}"/>
                </c:ext>
                <c:ext xmlns:c15="http://schemas.microsoft.com/office/drawing/2012/chart" uri="{CE6537A1-D6FC-4f65-9D91-7224C49458BB}"/>
              </c:extLst>
            </c:dLbl>
            <c:dLbl>
              <c:idx val="11"/>
              <c:layout>
                <c:manualLayout>
                  <c:x val="0"/>
                  <c:y val="4.629629629629621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8-C134-42B2-84BF-2371F092DEA7}"/>
                </c:ex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v-LV"/>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Lapas1!$B$1:$M$1</c:f>
              <c:numCache>
                <c:formatCode>General</c:formatCode>
                <c:ptCount val="12"/>
                <c:pt idx="0">
                  <c:v>2009</c:v>
                </c:pt>
                <c:pt idx="1">
                  <c:v>2010</c:v>
                </c:pt>
                <c:pt idx="2">
                  <c:v>2011</c:v>
                </c:pt>
                <c:pt idx="3">
                  <c:v>2012</c:v>
                </c:pt>
                <c:pt idx="4">
                  <c:v>2013</c:v>
                </c:pt>
                <c:pt idx="5">
                  <c:v>2014</c:v>
                </c:pt>
                <c:pt idx="6">
                  <c:v>2015</c:v>
                </c:pt>
                <c:pt idx="7">
                  <c:v>2016</c:v>
                </c:pt>
                <c:pt idx="8">
                  <c:v>2017</c:v>
                </c:pt>
                <c:pt idx="9">
                  <c:v>2018</c:v>
                </c:pt>
                <c:pt idx="10">
                  <c:v>2019</c:v>
                </c:pt>
                <c:pt idx="11">
                  <c:v>2020</c:v>
                </c:pt>
              </c:numCache>
            </c:numRef>
          </c:cat>
          <c:val>
            <c:numRef>
              <c:f>Lapas1!$B$2:$M$2</c:f>
              <c:numCache>
                <c:formatCode>General</c:formatCode>
                <c:ptCount val="12"/>
                <c:pt idx="0">
                  <c:v>14138</c:v>
                </c:pt>
                <c:pt idx="1">
                  <c:v>417</c:v>
                </c:pt>
                <c:pt idx="2">
                  <c:v>61</c:v>
                </c:pt>
                <c:pt idx="3">
                  <c:v>27854</c:v>
                </c:pt>
                <c:pt idx="4">
                  <c:v>34548</c:v>
                </c:pt>
                <c:pt idx="5">
                  <c:v>35629</c:v>
                </c:pt>
                <c:pt idx="6">
                  <c:v>36545</c:v>
                </c:pt>
                <c:pt idx="7">
                  <c:v>35452</c:v>
                </c:pt>
                <c:pt idx="8">
                  <c:v>33502</c:v>
                </c:pt>
                <c:pt idx="9">
                  <c:v>38239</c:v>
                </c:pt>
                <c:pt idx="10">
                  <c:v>43829</c:v>
                </c:pt>
                <c:pt idx="11">
                  <c:v>30176</c:v>
                </c:pt>
              </c:numCache>
            </c:numRef>
          </c:val>
          <c:smooth val="0"/>
          <c:extLst xmlns:c16r2="http://schemas.microsoft.com/office/drawing/2015/06/chart">
            <c:ext xmlns:c16="http://schemas.microsoft.com/office/drawing/2014/chart" uri="{C3380CC4-5D6E-409C-BE32-E72D297353CC}">
              <c16:uniqueId val="{00000009-C134-42B2-84BF-2371F092DEA7}"/>
            </c:ext>
          </c:extLst>
        </c:ser>
        <c:dLbls>
          <c:showLegendKey val="0"/>
          <c:showVal val="0"/>
          <c:showCatName val="0"/>
          <c:showSerName val="0"/>
          <c:showPercent val="0"/>
          <c:showBubbleSize val="0"/>
        </c:dLbls>
        <c:marker val="1"/>
        <c:smooth val="0"/>
        <c:axId val="250669736"/>
        <c:axId val="250668952"/>
      </c:lineChart>
      <c:catAx>
        <c:axId val="2506697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250668952"/>
        <c:crosses val="autoZero"/>
        <c:auto val="1"/>
        <c:lblAlgn val="ctr"/>
        <c:lblOffset val="100"/>
        <c:noMultiLvlLbl val="0"/>
      </c:catAx>
      <c:valAx>
        <c:axId val="25066895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250669736"/>
        <c:crosses val="autoZero"/>
        <c:crossBetween val="between"/>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w="9525" cap="flat" cmpd="sng" algn="ctr">
      <a:solidFill>
        <a:schemeClr val="tx1">
          <a:lumMod val="15000"/>
          <a:lumOff val="85000"/>
        </a:schemeClr>
      </a:solidFill>
      <a:round/>
    </a:ln>
    <a:effectLst/>
  </c:spPr>
  <c:txPr>
    <a:bodyPr/>
    <a:lstStyle/>
    <a:p>
      <a:pPr>
        <a:defRPr/>
      </a:pPr>
      <a:endParaRPr lang="lv-LV"/>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5525539683198032E-2"/>
          <c:y val="9.3889363341248394E-2"/>
          <c:w val="0.86397794269410033"/>
          <c:h val="0.7974830654296553"/>
        </c:manualLayout>
      </c:layout>
      <c:lineChart>
        <c:grouping val="stacked"/>
        <c:varyColors val="0"/>
        <c:ser>
          <c:idx val="0"/>
          <c:order val="0"/>
          <c:spPr>
            <a:ln>
              <a:solidFill>
                <a:schemeClr val="tx1"/>
              </a:solidFill>
            </a:ln>
          </c:spPr>
          <c:marker>
            <c:spPr>
              <a:solidFill>
                <a:srgbClr val="00B0F0"/>
              </a:solidFill>
              <a:ln>
                <a:solidFill>
                  <a:schemeClr val="tx1"/>
                </a:solidFill>
              </a:ln>
            </c:spPr>
          </c:marker>
          <c:dLbls>
            <c:dLbl>
              <c:idx val="0"/>
              <c:layout>
                <c:manualLayout>
                  <c:x val="-6.3927567022357523E-2"/>
                  <c:y val="-3.7386038816717156E-2"/>
                </c:manualLayout>
              </c:layout>
              <c:spPr/>
              <c:txPr>
                <a:bodyPr/>
                <a:lstStyle/>
                <a:p>
                  <a:pPr>
                    <a:defRPr sz="1000" b="1" i="0" u="none" strike="noStrike" baseline="0">
                      <a:solidFill>
                        <a:srgbClr val="000000"/>
                      </a:solidFill>
                      <a:latin typeface="Calibri"/>
                      <a:ea typeface="Calibri"/>
                      <a:cs typeface="Calibri"/>
                    </a:defRPr>
                  </a:pPr>
                  <a:endParaRPr lang="lv-LV"/>
                </a:p>
              </c:txPr>
              <c:dLblPos val="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0-3CBA-450F-8490-67C42C863D34}"/>
                </c:ext>
                <c:ext xmlns:c15="http://schemas.microsoft.com/office/drawing/2012/chart" uri="{CE6537A1-D6FC-4f65-9D91-7224C49458BB}"/>
              </c:extLst>
            </c:dLbl>
            <c:dLbl>
              <c:idx val="1"/>
              <c:layout>
                <c:manualLayout>
                  <c:x val="-4.6820530729849284E-2"/>
                  <c:y val="6.6464069007497156E-2"/>
                </c:manualLayout>
              </c:layout>
              <c:spPr/>
              <c:txPr>
                <a:bodyPr/>
                <a:lstStyle/>
                <a:p>
                  <a:pPr>
                    <a:defRPr sz="1000" b="1" i="0" u="none" strike="noStrike" baseline="0">
                      <a:solidFill>
                        <a:srgbClr val="000000"/>
                      </a:solidFill>
                      <a:latin typeface="Calibri"/>
                      <a:ea typeface="Calibri"/>
                      <a:cs typeface="Calibri"/>
                    </a:defRPr>
                  </a:pPr>
                  <a:endParaRPr lang="lv-LV"/>
                </a:p>
              </c:txPr>
              <c:dLblPos val="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3CBA-450F-8490-67C42C863D34}"/>
                </c:ext>
                <c:ext xmlns:c15="http://schemas.microsoft.com/office/drawing/2012/chart" uri="{CE6537A1-D6FC-4f65-9D91-7224C49458BB}"/>
              </c:extLst>
            </c:dLbl>
            <c:dLbl>
              <c:idx val="2"/>
              <c:layout>
                <c:manualLayout>
                  <c:x val="-0.11232088043822241"/>
                  <c:y val="-3.7386038816717156E-2"/>
                </c:manualLayout>
              </c:layout>
              <c:spPr/>
              <c:txPr>
                <a:bodyPr/>
                <a:lstStyle/>
                <a:p>
                  <a:pPr>
                    <a:defRPr sz="1000" b="1" i="0" u="none" strike="noStrike" baseline="0">
                      <a:solidFill>
                        <a:srgbClr val="000000"/>
                      </a:solidFill>
                      <a:latin typeface="Calibri"/>
                      <a:ea typeface="Calibri"/>
                      <a:cs typeface="Calibri"/>
                    </a:defRPr>
                  </a:pPr>
                  <a:endParaRPr lang="lv-LV"/>
                </a:p>
              </c:txPr>
              <c:dLblPos val="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2-3CBA-450F-8490-67C42C863D34}"/>
                </c:ext>
                <c:ext xmlns:c15="http://schemas.microsoft.com/office/drawing/2012/chart" uri="{CE6537A1-D6FC-4f65-9D91-7224C49458BB}"/>
              </c:extLst>
            </c:dLbl>
            <c:dLbl>
              <c:idx val="3"/>
              <c:layout>
                <c:manualLayout>
                  <c:x val="-3.7311244643631829E-2"/>
                  <c:y val="6.6464069007497156E-2"/>
                </c:manualLayout>
              </c:layout>
              <c:spPr/>
              <c:txPr>
                <a:bodyPr/>
                <a:lstStyle/>
                <a:p>
                  <a:pPr>
                    <a:defRPr sz="1000" b="1" i="0" u="none" strike="noStrike" baseline="0">
                      <a:solidFill>
                        <a:srgbClr val="000000"/>
                      </a:solidFill>
                      <a:latin typeface="Calibri"/>
                      <a:ea typeface="Calibri"/>
                      <a:cs typeface="Calibri"/>
                    </a:defRPr>
                  </a:pPr>
                  <a:endParaRPr lang="lv-LV"/>
                </a:p>
              </c:txPr>
              <c:dLblPos val="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3-3CBA-450F-8490-67C42C863D34}"/>
                </c:ext>
                <c:ext xmlns:c15="http://schemas.microsoft.com/office/drawing/2012/chart" uri="{CE6537A1-D6FC-4f65-9D91-7224C49458BB}"/>
              </c:extLst>
            </c:dLbl>
            <c:dLbl>
              <c:idx val="4"/>
              <c:layout>
                <c:manualLayout>
                  <c:x val="-8.086522671791023E-2"/>
                  <c:y val="-4.5694047442654297E-2"/>
                </c:manualLayout>
              </c:layout>
              <c:spPr/>
              <c:txPr>
                <a:bodyPr/>
                <a:lstStyle/>
                <a:p>
                  <a:pPr>
                    <a:defRPr sz="1000" b="1" i="0" u="none" strike="noStrike" baseline="0">
                      <a:solidFill>
                        <a:srgbClr val="000000"/>
                      </a:solidFill>
                      <a:latin typeface="Calibri"/>
                      <a:ea typeface="Calibri"/>
                      <a:cs typeface="Calibri"/>
                    </a:defRPr>
                  </a:pPr>
                  <a:endParaRPr lang="lv-LV"/>
                </a:p>
              </c:txPr>
              <c:dLblPos val="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4-3CBA-450F-8490-67C42C863D34}"/>
                </c:ext>
                <c:ext xmlns:c15="http://schemas.microsoft.com/office/drawing/2012/chart" uri="{CE6537A1-D6FC-4f65-9D91-7224C49458BB}"/>
              </c:extLst>
            </c:dLbl>
            <c:dLbl>
              <c:idx val="5"/>
              <c:layout>
                <c:manualLayout>
                  <c:x val="-4.4570241656011561E-2"/>
                  <c:y val="-5.8156387468513794E-2"/>
                </c:manualLayout>
              </c:layout>
              <c:spPr/>
              <c:txPr>
                <a:bodyPr/>
                <a:lstStyle/>
                <a:p>
                  <a:pPr>
                    <a:defRPr sz="1000" b="1" i="0" u="none" strike="noStrike" baseline="0">
                      <a:solidFill>
                        <a:srgbClr val="000000"/>
                      </a:solidFill>
                      <a:latin typeface="Calibri"/>
                      <a:ea typeface="Calibri"/>
                      <a:cs typeface="Calibri"/>
                    </a:defRPr>
                  </a:pPr>
                  <a:endParaRPr lang="lv-LV"/>
                </a:p>
              </c:txPr>
              <c:dLblPos val="r"/>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5-3CBA-450F-8490-67C42C863D34}"/>
                </c:ext>
                <c:ext xmlns:c15="http://schemas.microsoft.com/office/drawing/2012/chart" uri="{CE6537A1-D6FC-4f65-9D91-7224C49458BB}"/>
              </c:extLst>
            </c:dLbl>
            <c:spPr>
              <a:noFill/>
              <a:ln w="25400">
                <a:noFill/>
              </a:ln>
            </c:spPr>
            <c:txPr>
              <a:bodyPr wrap="square" lIns="38100" tIns="19050" rIns="38100" bIns="19050" anchor="ctr">
                <a:spAutoFit/>
              </a:bodyPr>
              <a:lstStyle/>
              <a:p>
                <a:pPr>
                  <a:defRPr sz="1000" b="1" i="0" u="none" strike="noStrike" baseline="0">
                    <a:solidFill>
                      <a:srgbClr val="000000"/>
                    </a:solidFill>
                    <a:latin typeface="Calibri"/>
                    <a:ea typeface="Calibri"/>
                    <a:cs typeface="Calibri"/>
                  </a:defRPr>
                </a:pPr>
                <a:endParaRPr lang="lv-LV"/>
              </a:p>
            </c:txPr>
            <c:dLblPos val="l"/>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0"/>
              </c:ext>
            </c:extLst>
          </c:dLbls>
          <c:cat>
            <c:strRef>
              <c:f>Sheet1!$B$22:$B$36</c:f>
              <c:strCache>
                <c:ptCount val="15"/>
                <c:pt idx="0">
                  <c:v>2005m.</c:v>
                </c:pt>
                <c:pt idx="1">
                  <c:v>2006m.</c:v>
                </c:pt>
                <c:pt idx="2">
                  <c:v>2007m.</c:v>
                </c:pt>
                <c:pt idx="3">
                  <c:v>2008m.</c:v>
                </c:pt>
                <c:pt idx="4">
                  <c:v>2009m.</c:v>
                </c:pt>
                <c:pt idx="5">
                  <c:v>2010m.</c:v>
                </c:pt>
                <c:pt idx="6">
                  <c:v>2011m.</c:v>
                </c:pt>
                <c:pt idx="7">
                  <c:v>2012m.</c:v>
                </c:pt>
                <c:pt idx="8">
                  <c:v>2013m.</c:v>
                </c:pt>
                <c:pt idx="9">
                  <c:v>2014 m. </c:v>
                </c:pt>
                <c:pt idx="10">
                  <c:v>2015 m.</c:v>
                </c:pt>
                <c:pt idx="11">
                  <c:v>2016 m.</c:v>
                </c:pt>
                <c:pt idx="12">
                  <c:v>2017 m.</c:v>
                </c:pt>
                <c:pt idx="13">
                  <c:v>2018 m. </c:v>
                </c:pt>
                <c:pt idx="14">
                  <c:v>2019 m.</c:v>
                </c:pt>
              </c:strCache>
            </c:strRef>
          </c:cat>
          <c:val>
            <c:numRef>
              <c:f>Sheet1!$C$22:$C$36</c:f>
              <c:numCache>
                <c:formatCode>General</c:formatCode>
                <c:ptCount val="15"/>
                <c:pt idx="0">
                  <c:v>106730</c:v>
                </c:pt>
                <c:pt idx="1">
                  <c:v>123270</c:v>
                </c:pt>
                <c:pt idx="2">
                  <c:v>130639</c:v>
                </c:pt>
                <c:pt idx="3">
                  <c:v>138083</c:v>
                </c:pt>
                <c:pt idx="4">
                  <c:v>119060</c:v>
                </c:pt>
                <c:pt idx="5">
                  <c:v>103400</c:v>
                </c:pt>
                <c:pt idx="6">
                  <c:v>86533</c:v>
                </c:pt>
                <c:pt idx="7">
                  <c:v>125940</c:v>
                </c:pt>
                <c:pt idx="8">
                  <c:v>143156</c:v>
                </c:pt>
                <c:pt idx="9">
                  <c:v>156819</c:v>
                </c:pt>
                <c:pt idx="10">
                  <c:v>153662</c:v>
                </c:pt>
                <c:pt idx="11">
                  <c:v>147115</c:v>
                </c:pt>
                <c:pt idx="12">
                  <c:v>152779</c:v>
                </c:pt>
                <c:pt idx="13">
                  <c:v>169056</c:v>
                </c:pt>
                <c:pt idx="14">
                  <c:v>178848</c:v>
                </c:pt>
              </c:numCache>
            </c:numRef>
          </c:val>
          <c:smooth val="0"/>
          <c:extLst xmlns:c16r2="http://schemas.microsoft.com/office/drawing/2015/06/chart">
            <c:ext xmlns:c16="http://schemas.microsoft.com/office/drawing/2014/chart" uri="{C3380CC4-5D6E-409C-BE32-E72D297353CC}">
              <c16:uniqueId val="{00000006-3CBA-450F-8490-67C42C863D34}"/>
            </c:ext>
          </c:extLst>
        </c:ser>
        <c:dLbls>
          <c:showLegendKey val="0"/>
          <c:showVal val="0"/>
          <c:showCatName val="0"/>
          <c:showSerName val="0"/>
          <c:showPercent val="0"/>
          <c:showBubbleSize val="0"/>
        </c:dLbls>
        <c:marker val="1"/>
        <c:smooth val="0"/>
        <c:axId val="250674048"/>
        <c:axId val="250675224"/>
      </c:lineChart>
      <c:catAx>
        <c:axId val="250674048"/>
        <c:scaling>
          <c:orientation val="minMax"/>
        </c:scaling>
        <c:delete val="0"/>
        <c:axPos val="b"/>
        <c:numFmt formatCode="General" sourceLinked="1"/>
        <c:majorTickMark val="out"/>
        <c:minorTickMark val="none"/>
        <c:tickLblPos val="nextTo"/>
        <c:txPr>
          <a:bodyPr rot="0" vert="horz"/>
          <a:lstStyle/>
          <a:p>
            <a:pPr>
              <a:defRPr sz="1100" b="1" i="0" u="none" strike="noStrike" baseline="0">
                <a:solidFill>
                  <a:srgbClr val="000000"/>
                </a:solidFill>
                <a:latin typeface="Calibri"/>
                <a:ea typeface="Calibri"/>
                <a:cs typeface="Calibri"/>
              </a:defRPr>
            </a:pPr>
            <a:endParaRPr lang="lv-LV"/>
          </a:p>
        </c:txPr>
        <c:crossAx val="250675224"/>
        <c:crosses val="autoZero"/>
        <c:auto val="1"/>
        <c:lblAlgn val="ctr"/>
        <c:lblOffset val="100"/>
        <c:noMultiLvlLbl val="0"/>
      </c:catAx>
      <c:valAx>
        <c:axId val="250675224"/>
        <c:scaling>
          <c:orientation val="minMax"/>
        </c:scaling>
        <c:delete val="0"/>
        <c:axPos val="l"/>
        <c:majorGridlines/>
        <c:numFmt formatCode="General"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lv-LV"/>
          </a:p>
        </c:txPr>
        <c:crossAx val="250674048"/>
        <c:crosses val="autoZero"/>
        <c:crossBetween val="between"/>
      </c:valAx>
      <c:spPr>
        <a:noFill/>
        <a:ln w="25400">
          <a:noFill/>
        </a:ln>
      </c:spPr>
    </c:plotArea>
    <c:plotVisOnly val="1"/>
    <c:dispBlanksAs val="zero"/>
    <c:showDLblsOverMax val="0"/>
  </c:chart>
  <c:spPr>
    <a:noFill/>
  </c:spPr>
  <c:txPr>
    <a:bodyPr/>
    <a:lstStyle/>
    <a:p>
      <a:pPr>
        <a:defRPr sz="1000" b="0" i="0" u="none" strike="noStrike" baseline="0">
          <a:solidFill>
            <a:srgbClr val="000000"/>
          </a:solidFill>
          <a:latin typeface="Calibri"/>
          <a:ea typeface="Calibri"/>
          <a:cs typeface="Calibri"/>
        </a:defRPr>
      </a:pPr>
      <a:endParaRPr lang="lv-LV"/>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xmlns="" id="{31A7DB35-9D08-450A-BFAE-4E91B1DA0DBB}"/>
              </a:ext>
            </a:extLst>
          </p:cNvPr>
          <p:cNvSpPr>
            <a:spLocks noGrp="1"/>
          </p:cNvSpPr>
          <p:nvPr>
            <p:ph type="ctrTitle"/>
          </p:nvPr>
        </p:nvSpPr>
        <p:spPr>
          <a:xfrm>
            <a:off x="1524000" y="1122363"/>
            <a:ext cx="9144000" cy="2387600"/>
          </a:xfrm>
        </p:spPr>
        <p:txBody>
          <a:bodyPr anchor="b"/>
          <a:lstStyle>
            <a:lvl1pPr algn="ctr">
              <a:defRPr sz="6000"/>
            </a:lvl1pPr>
          </a:lstStyle>
          <a:p>
            <a:r>
              <a:rPr lang="lt-LT"/>
              <a:t>Spustelėję redaguokite stilių</a:t>
            </a:r>
            <a:endParaRPr lang="en-GB"/>
          </a:p>
        </p:txBody>
      </p:sp>
      <p:sp>
        <p:nvSpPr>
          <p:cNvPr id="3" name="Antrinis pavadinimas 2">
            <a:extLst>
              <a:ext uri="{FF2B5EF4-FFF2-40B4-BE49-F238E27FC236}">
                <a16:creationId xmlns:a16="http://schemas.microsoft.com/office/drawing/2014/main" xmlns="" id="{78C84047-0E30-4972-80E0-C7173AB514E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t-LT"/>
              <a:t>Spustelėkite norėdami redaguoti šablono paantraštės stilių</a:t>
            </a:r>
            <a:endParaRPr lang="en-GB"/>
          </a:p>
        </p:txBody>
      </p:sp>
      <p:sp>
        <p:nvSpPr>
          <p:cNvPr id="4" name="Datos vietos rezervavimo ženklas 3">
            <a:extLst>
              <a:ext uri="{FF2B5EF4-FFF2-40B4-BE49-F238E27FC236}">
                <a16:creationId xmlns:a16="http://schemas.microsoft.com/office/drawing/2014/main" xmlns="" id="{DD1FF573-0C01-4E17-B253-57C6C1BBEEDA}"/>
              </a:ext>
            </a:extLst>
          </p:cNvPr>
          <p:cNvSpPr>
            <a:spLocks noGrp="1"/>
          </p:cNvSpPr>
          <p:nvPr>
            <p:ph type="dt" sz="half" idx="10"/>
          </p:nvPr>
        </p:nvSpPr>
        <p:spPr/>
        <p:txBody>
          <a:bodyPr/>
          <a:lstStyle/>
          <a:p>
            <a:fld id="{E0436CCD-3E09-4415-9AD0-C37FBF860037}" type="datetimeFigureOut">
              <a:rPr lang="en-GB" smtClean="0"/>
              <a:t>29/04/2021</a:t>
            </a:fld>
            <a:endParaRPr lang="en-GB"/>
          </a:p>
        </p:txBody>
      </p:sp>
      <p:sp>
        <p:nvSpPr>
          <p:cNvPr id="5" name="Poraštės vietos rezervavimo ženklas 4">
            <a:extLst>
              <a:ext uri="{FF2B5EF4-FFF2-40B4-BE49-F238E27FC236}">
                <a16:creationId xmlns:a16="http://schemas.microsoft.com/office/drawing/2014/main" xmlns="" id="{3E3206E0-A8E3-4928-B842-6491A9796A95}"/>
              </a:ext>
            </a:extLst>
          </p:cNvPr>
          <p:cNvSpPr>
            <a:spLocks noGrp="1"/>
          </p:cNvSpPr>
          <p:nvPr>
            <p:ph type="ftr" sz="quarter" idx="11"/>
          </p:nvPr>
        </p:nvSpPr>
        <p:spPr/>
        <p:txBody>
          <a:bodyPr/>
          <a:lstStyle/>
          <a:p>
            <a:endParaRPr lang="en-GB"/>
          </a:p>
        </p:txBody>
      </p:sp>
      <p:sp>
        <p:nvSpPr>
          <p:cNvPr id="6" name="Skaidrės numerio vietos rezervavimo ženklas 5">
            <a:extLst>
              <a:ext uri="{FF2B5EF4-FFF2-40B4-BE49-F238E27FC236}">
                <a16:creationId xmlns:a16="http://schemas.microsoft.com/office/drawing/2014/main" xmlns="" id="{F5A10279-CDF4-4DBE-A4E5-3C486143CE50}"/>
              </a:ext>
            </a:extLst>
          </p:cNvPr>
          <p:cNvSpPr>
            <a:spLocks noGrp="1"/>
          </p:cNvSpPr>
          <p:nvPr>
            <p:ph type="sldNum" sz="quarter" idx="12"/>
          </p:nvPr>
        </p:nvSpPr>
        <p:spPr/>
        <p:txBody>
          <a:bodyPr/>
          <a:lstStyle/>
          <a:p>
            <a:fld id="{DD3441C5-57FE-4198-98C2-CFC49995851B}" type="slidenum">
              <a:rPr lang="en-GB" smtClean="0"/>
              <a:t>‹#›</a:t>
            </a:fld>
            <a:endParaRPr lang="en-GB"/>
          </a:p>
        </p:txBody>
      </p:sp>
    </p:spTree>
    <p:extLst>
      <p:ext uri="{BB962C8B-B14F-4D97-AF65-F5344CB8AC3E}">
        <p14:creationId xmlns:p14="http://schemas.microsoft.com/office/powerpoint/2010/main" val="34738684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xmlns="" id="{D3D6E4A7-6F73-499F-A5E2-F15B43199B31}"/>
              </a:ext>
            </a:extLst>
          </p:cNvPr>
          <p:cNvSpPr>
            <a:spLocks noGrp="1"/>
          </p:cNvSpPr>
          <p:nvPr>
            <p:ph type="title"/>
          </p:nvPr>
        </p:nvSpPr>
        <p:spPr/>
        <p:txBody>
          <a:bodyPr/>
          <a:lstStyle/>
          <a:p>
            <a:r>
              <a:rPr lang="lt-LT"/>
              <a:t>Spustelėję redaguokite stilių</a:t>
            </a:r>
            <a:endParaRPr lang="en-GB"/>
          </a:p>
        </p:txBody>
      </p:sp>
      <p:sp>
        <p:nvSpPr>
          <p:cNvPr id="3" name="Vertikalaus teksto vietos rezervavimo ženklas 2">
            <a:extLst>
              <a:ext uri="{FF2B5EF4-FFF2-40B4-BE49-F238E27FC236}">
                <a16:creationId xmlns:a16="http://schemas.microsoft.com/office/drawing/2014/main" xmlns="" id="{C121ECC0-27A7-411C-ADE7-8934C1B41297}"/>
              </a:ext>
            </a:extLst>
          </p:cNvPr>
          <p:cNvSpPr>
            <a:spLocks noGrp="1"/>
          </p:cNvSpPr>
          <p:nvPr>
            <p:ph type="body" orient="vert" idx="1"/>
          </p:nvPr>
        </p:nvSpPr>
        <p:spPr/>
        <p:txBody>
          <a:bodyPr vert="eaVert"/>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GB"/>
          </a:p>
        </p:txBody>
      </p:sp>
      <p:sp>
        <p:nvSpPr>
          <p:cNvPr id="4" name="Datos vietos rezervavimo ženklas 3">
            <a:extLst>
              <a:ext uri="{FF2B5EF4-FFF2-40B4-BE49-F238E27FC236}">
                <a16:creationId xmlns:a16="http://schemas.microsoft.com/office/drawing/2014/main" xmlns="" id="{0AC28E3B-86A3-4994-BB2D-762C61155E09}"/>
              </a:ext>
            </a:extLst>
          </p:cNvPr>
          <p:cNvSpPr>
            <a:spLocks noGrp="1"/>
          </p:cNvSpPr>
          <p:nvPr>
            <p:ph type="dt" sz="half" idx="10"/>
          </p:nvPr>
        </p:nvSpPr>
        <p:spPr/>
        <p:txBody>
          <a:bodyPr/>
          <a:lstStyle/>
          <a:p>
            <a:fld id="{E0436CCD-3E09-4415-9AD0-C37FBF860037}" type="datetimeFigureOut">
              <a:rPr lang="en-GB" smtClean="0"/>
              <a:t>29/04/2021</a:t>
            </a:fld>
            <a:endParaRPr lang="en-GB"/>
          </a:p>
        </p:txBody>
      </p:sp>
      <p:sp>
        <p:nvSpPr>
          <p:cNvPr id="5" name="Poraštės vietos rezervavimo ženklas 4">
            <a:extLst>
              <a:ext uri="{FF2B5EF4-FFF2-40B4-BE49-F238E27FC236}">
                <a16:creationId xmlns:a16="http://schemas.microsoft.com/office/drawing/2014/main" xmlns="" id="{E3B43D2A-F2DE-46AF-BF6E-0E3272829362}"/>
              </a:ext>
            </a:extLst>
          </p:cNvPr>
          <p:cNvSpPr>
            <a:spLocks noGrp="1"/>
          </p:cNvSpPr>
          <p:nvPr>
            <p:ph type="ftr" sz="quarter" idx="11"/>
          </p:nvPr>
        </p:nvSpPr>
        <p:spPr/>
        <p:txBody>
          <a:bodyPr/>
          <a:lstStyle/>
          <a:p>
            <a:endParaRPr lang="en-GB"/>
          </a:p>
        </p:txBody>
      </p:sp>
      <p:sp>
        <p:nvSpPr>
          <p:cNvPr id="6" name="Skaidrės numerio vietos rezervavimo ženklas 5">
            <a:extLst>
              <a:ext uri="{FF2B5EF4-FFF2-40B4-BE49-F238E27FC236}">
                <a16:creationId xmlns:a16="http://schemas.microsoft.com/office/drawing/2014/main" xmlns="" id="{3926C606-FF8C-41B8-9CC9-36D433F44E66}"/>
              </a:ext>
            </a:extLst>
          </p:cNvPr>
          <p:cNvSpPr>
            <a:spLocks noGrp="1"/>
          </p:cNvSpPr>
          <p:nvPr>
            <p:ph type="sldNum" sz="quarter" idx="12"/>
          </p:nvPr>
        </p:nvSpPr>
        <p:spPr/>
        <p:txBody>
          <a:bodyPr/>
          <a:lstStyle/>
          <a:p>
            <a:fld id="{DD3441C5-57FE-4198-98C2-CFC49995851B}" type="slidenum">
              <a:rPr lang="en-GB" smtClean="0"/>
              <a:t>‹#›</a:t>
            </a:fld>
            <a:endParaRPr lang="en-GB"/>
          </a:p>
        </p:txBody>
      </p:sp>
    </p:spTree>
    <p:extLst>
      <p:ext uri="{BB962C8B-B14F-4D97-AF65-F5344CB8AC3E}">
        <p14:creationId xmlns:p14="http://schemas.microsoft.com/office/powerpoint/2010/main" val="12135122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kalus pavadinimas 1">
            <a:extLst>
              <a:ext uri="{FF2B5EF4-FFF2-40B4-BE49-F238E27FC236}">
                <a16:creationId xmlns:a16="http://schemas.microsoft.com/office/drawing/2014/main" xmlns="" id="{15AA5571-F033-4A66-9974-879D3ABD387B}"/>
              </a:ext>
            </a:extLst>
          </p:cNvPr>
          <p:cNvSpPr>
            <a:spLocks noGrp="1"/>
          </p:cNvSpPr>
          <p:nvPr>
            <p:ph type="title" orient="vert"/>
          </p:nvPr>
        </p:nvSpPr>
        <p:spPr>
          <a:xfrm>
            <a:off x="8724900" y="365125"/>
            <a:ext cx="2628900" cy="5811838"/>
          </a:xfrm>
        </p:spPr>
        <p:txBody>
          <a:bodyPr vert="eaVert"/>
          <a:lstStyle/>
          <a:p>
            <a:r>
              <a:rPr lang="lt-LT"/>
              <a:t>Spustelėję redaguokite stilių</a:t>
            </a:r>
            <a:endParaRPr lang="en-GB"/>
          </a:p>
        </p:txBody>
      </p:sp>
      <p:sp>
        <p:nvSpPr>
          <p:cNvPr id="3" name="Vertikalaus teksto vietos rezervavimo ženklas 2">
            <a:extLst>
              <a:ext uri="{FF2B5EF4-FFF2-40B4-BE49-F238E27FC236}">
                <a16:creationId xmlns:a16="http://schemas.microsoft.com/office/drawing/2014/main" xmlns="" id="{8F036626-7C03-4E70-923A-8E34B8691882}"/>
              </a:ext>
            </a:extLst>
          </p:cNvPr>
          <p:cNvSpPr>
            <a:spLocks noGrp="1"/>
          </p:cNvSpPr>
          <p:nvPr>
            <p:ph type="body" orient="vert" idx="1"/>
          </p:nvPr>
        </p:nvSpPr>
        <p:spPr>
          <a:xfrm>
            <a:off x="838200" y="365125"/>
            <a:ext cx="7734300" cy="5811838"/>
          </a:xfrm>
        </p:spPr>
        <p:txBody>
          <a:bodyPr vert="eaVert"/>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GB"/>
          </a:p>
        </p:txBody>
      </p:sp>
      <p:sp>
        <p:nvSpPr>
          <p:cNvPr id="4" name="Datos vietos rezervavimo ženklas 3">
            <a:extLst>
              <a:ext uri="{FF2B5EF4-FFF2-40B4-BE49-F238E27FC236}">
                <a16:creationId xmlns:a16="http://schemas.microsoft.com/office/drawing/2014/main" xmlns="" id="{83E84DAD-8D9B-42ED-9720-03AAA14122D5}"/>
              </a:ext>
            </a:extLst>
          </p:cNvPr>
          <p:cNvSpPr>
            <a:spLocks noGrp="1"/>
          </p:cNvSpPr>
          <p:nvPr>
            <p:ph type="dt" sz="half" idx="10"/>
          </p:nvPr>
        </p:nvSpPr>
        <p:spPr/>
        <p:txBody>
          <a:bodyPr/>
          <a:lstStyle/>
          <a:p>
            <a:fld id="{E0436CCD-3E09-4415-9AD0-C37FBF860037}" type="datetimeFigureOut">
              <a:rPr lang="en-GB" smtClean="0"/>
              <a:t>29/04/2021</a:t>
            </a:fld>
            <a:endParaRPr lang="en-GB"/>
          </a:p>
        </p:txBody>
      </p:sp>
      <p:sp>
        <p:nvSpPr>
          <p:cNvPr id="5" name="Poraštės vietos rezervavimo ženklas 4">
            <a:extLst>
              <a:ext uri="{FF2B5EF4-FFF2-40B4-BE49-F238E27FC236}">
                <a16:creationId xmlns:a16="http://schemas.microsoft.com/office/drawing/2014/main" xmlns="" id="{C26554F5-6DC3-439B-B9AC-9B4D3FFF7944}"/>
              </a:ext>
            </a:extLst>
          </p:cNvPr>
          <p:cNvSpPr>
            <a:spLocks noGrp="1"/>
          </p:cNvSpPr>
          <p:nvPr>
            <p:ph type="ftr" sz="quarter" idx="11"/>
          </p:nvPr>
        </p:nvSpPr>
        <p:spPr/>
        <p:txBody>
          <a:bodyPr/>
          <a:lstStyle/>
          <a:p>
            <a:endParaRPr lang="en-GB"/>
          </a:p>
        </p:txBody>
      </p:sp>
      <p:sp>
        <p:nvSpPr>
          <p:cNvPr id="6" name="Skaidrės numerio vietos rezervavimo ženklas 5">
            <a:extLst>
              <a:ext uri="{FF2B5EF4-FFF2-40B4-BE49-F238E27FC236}">
                <a16:creationId xmlns:a16="http://schemas.microsoft.com/office/drawing/2014/main" xmlns="" id="{FB86EE0F-256C-42B7-B4A8-CABF9087F313}"/>
              </a:ext>
            </a:extLst>
          </p:cNvPr>
          <p:cNvSpPr>
            <a:spLocks noGrp="1"/>
          </p:cNvSpPr>
          <p:nvPr>
            <p:ph type="sldNum" sz="quarter" idx="12"/>
          </p:nvPr>
        </p:nvSpPr>
        <p:spPr/>
        <p:txBody>
          <a:bodyPr/>
          <a:lstStyle/>
          <a:p>
            <a:fld id="{DD3441C5-57FE-4198-98C2-CFC49995851B}" type="slidenum">
              <a:rPr lang="en-GB" smtClean="0"/>
              <a:t>‹#›</a:t>
            </a:fld>
            <a:endParaRPr lang="en-GB"/>
          </a:p>
        </p:txBody>
      </p:sp>
    </p:spTree>
    <p:extLst>
      <p:ext uri="{BB962C8B-B14F-4D97-AF65-F5344CB8AC3E}">
        <p14:creationId xmlns:p14="http://schemas.microsoft.com/office/powerpoint/2010/main" val="2006880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xmlns="" id="{F84247FC-CD11-4858-B182-3AEEDB2A7F83}"/>
              </a:ext>
            </a:extLst>
          </p:cNvPr>
          <p:cNvSpPr>
            <a:spLocks noGrp="1"/>
          </p:cNvSpPr>
          <p:nvPr>
            <p:ph type="title"/>
          </p:nvPr>
        </p:nvSpPr>
        <p:spPr/>
        <p:txBody>
          <a:bodyPr/>
          <a:lstStyle/>
          <a:p>
            <a:r>
              <a:rPr lang="lt-LT"/>
              <a:t>Spustelėję redaguokite stilių</a:t>
            </a:r>
            <a:endParaRPr lang="en-GB"/>
          </a:p>
        </p:txBody>
      </p:sp>
      <p:sp>
        <p:nvSpPr>
          <p:cNvPr id="3" name="Turinio vietos rezervavimo ženklas 2">
            <a:extLst>
              <a:ext uri="{FF2B5EF4-FFF2-40B4-BE49-F238E27FC236}">
                <a16:creationId xmlns:a16="http://schemas.microsoft.com/office/drawing/2014/main" xmlns="" id="{7E3124C2-CB00-4F69-8134-4A4E0A71E587}"/>
              </a:ext>
            </a:extLst>
          </p:cNvPr>
          <p:cNvSpPr>
            <a:spLocks noGrp="1"/>
          </p:cNvSpPr>
          <p:nvPr>
            <p:ph idx="1"/>
          </p:nvPr>
        </p:nvSpPr>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GB"/>
          </a:p>
        </p:txBody>
      </p:sp>
      <p:sp>
        <p:nvSpPr>
          <p:cNvPr id="4" name="Datos vietos rezervavimo ženklas 3">
            <a:extLst>
              <a:ext uri="{FF2B5EF4-FFF2-40B4-BE49-F238E27FC236}">
                <a16:creationId xmlns:a16="http://schemas.microsoft.com/office/drawing/2014/main" xmlns="" id="{A2F179C0-BC7F-46E4-B16D-FC24CBE704C6}"/>
              </a:ext>
            </a:extLst>
          </p:cNvPr>
          <p:cNvSpPr>
            <a:spLocks noGrp="1"/>
          </p:cNvSpPr>
          <p:nvPr>
            <p:ph type="dt" sz="half" idx="10"/>
          </p:nvPr>
        </p:nvSpPr>
        <p:spPr/>
        <p:txBody>
          <a:bodyPr/>
          <a:lstStyle/>
          <a:p>
            <a:fld id="{E0436CCD-3E09-4415-9AD0-C37FBF860037}" type="datetimeFigureOut">
              <a:rPr lang="en-GB" smtClean="0"/>
              <a:t>29/04/2021</a:t>
            </a:fld>
            <a:endParaRPr lang="en-GB"/>
          </a:p>
        </p:txBody>
      </p:sp>
      <p:sp>
        <p:nvSpPr>
          <p:cNvPr id="5" name="Poraštės vietos rezervavimo ženklas 4">
            <a:extLst>
              <a:ext uri="{FF2B5EF4-FFF2-40B4-BE49-F238E27FC236}">
                <a16:creationId xmlns:a16="http://schemas.microsoft.com/office/drawing/2014/main" xmlns="" id="{225FADB2-D35E-4928-83FF-74ED026E31E1}"/>
              </a:ext>
            </a:extLst>
          </p:cNvPr>
          <p:cNvSpPr>
            <a:spLocks noGrp="1"/>
          </p:cNvSpPr>
          <p:nvPr>
            <p:ph type="ftr" sz="quarter" idx="11"/>
          </p:nvPr>
        </p:nvSpPr>
        <p:spPr/>
        <p:txBody>
          <a:bodyPr/>
          <a:lstStyle/>
          <a:p>
            <a:endParaRPr lang="en-GB"/>
          </a:p>
        </p:txBody>
      </p:sp>
      <p:sp>
        <p:nvSpPr>
          <p:cNvPr id="6" name="Skaidrės numerio vietos rezervavimo ženklas 5">
            <a:extLst>
              <a:ext uri="{FF2B5EF4-FFF2-40B4-BE49-F238E27FC236}">
                <a16:creationId xmlns:a16="http://schemas.microsoft.com/office/drawing/2014/main" xmlns="" id="{861B7389-472D-4563-9EAC-F1E38F42556B}"/>
              </a:ext>
            </a:extLst>
          </p:cNvPr>
          <p:cNvSpPr>
            <a:spLocks noGrp="1"/>
          </p:cNvSpPr>
          <p:nvPr>
            <p:ph type="sldNum" sz="quarter" idx="12"/>
          </p:nvPr>
        </p:nvSpPr>
        <p:spPr/>
        <p:txBody>
          <a:bodyPr/>
          <a:lstStyle/>
          <a:p>
            <a:fld id="{DD3441C5-57FE-4198-98C2-CFC49995851B}" type="slidenum">
              <a:rPr lang="en-GB" smtClean="0"/>
              <a:t>‹#›</a:t>
            </a:fld>
            <a:endParaRPr lang="en-GB"/>
          </a:p>
        </p:txBody>
      </p:sp>
    </p:spTree>
    <p:extLst>
      <p:ext uri="{BB962C8B-B14F-4D97-AF65-F5344CB8AC3E}">
        <p14:creationId xmlns:p14="http://schemas.microsoft.com/office/powerpoint/2010/main" val="127914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xmlns="" id="{336FFA47-4E5B-4F0C-BF35-F8A6FE156AC3}"/>
              </a:ext>
            </a:extLst>
          </p:cNvPr>
          <p:cNvSpPr>
            <a:spLocks noGrp="1"/>
          </p:cNvSpPr>
          <p:nvPr>
            <p:ph type="title"/>
          </p:nvPr>
        </p:nvSpPr>
        <p:spPr>
          <a:xfrm>
            <a:off x="831850" y="1709738"/>
            <a:ext cx="10515600" cy="2852737"/>
          </a:xfrm>
        </p:spPr>
        <p:txBody>
          <a:bodyPr anchor="b"/>
          <a:lstStyle>
            <a:lvl1pPr>
              <a:defRPr sz="6000"/>
            </a:lvl1pPr>
          </a:lstStyle>
          <a:p>
            <a:r>
              <a:rPr lang="lt-LT"/>
              <a:t>Spustelėję redaguokite stilių</a:t>
            </a:r>
            <a:endParaRPr lang="en-GB"/>
          </a:p>
        </p:txBody>
      </p:sp>
      <p:sp>
        <p:nvSpPr>
          <p:cNvPr id="3" name="Teksto vietos rezervavimo ženklas 2">
            <a:extLst>
              <a:ext uri="{FF2B5EF4-FFF2-40B4-BE49-F238E27FC236}">
                <a16:creationId xmlns:a16="http://schemas.microsoft.com/office/drawing/2014/main" xmlns="" id="{1E191C77-A459-4181-897F-1320B5AD1D4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t-LT"/>
              <a:t>Spustelėkite, kad galėtumėte redaguoti šablono teksto stilius</a:t>
            </a:r>
          </a:p>
        </p:txBody>
      </p:sp>
      <p:sp>
        <p:nvSpPr>
          <p:cNvPr id="4" name="Datos vietos rezervavimo ženklas 3">
            <a:extLst>
              <a:ext uri="{FF2B5EF4-FFF2-40B4-BE49-F238E27FC236}">
                <a16:creationId xmlns:a16="http://schemas.microsoft.com/office/drawing/2014/main" xmlns="" id="{67196112-F6AD-4293-BC20-7D8CEE53D281}"/>
              </a:ext>
            </a:extLst>
          </p:cNvPr>
          <p:cNvSpPr>
            <a:spLocks noGrp="1"/>
          </p:cNvSpPr>
          <p:nvPr>
            <p:ph type="dt" sz="half" idx="10"/>
          </p:nvPr>
        </p:nvSpPr>
        <p:spPr/>
        <p:txBody>
          <a:bodyPr/>
          <a:lstStyle/>
          <a:p>
            <a:fld id="{E0436CCD-3E09-4415-9AD0-C37FBF860037}" type="datetimeFigureOut">
              <a:rPr lang="en-GB" smtClean="0"/>
              <a:t>29/04/2021</a:t>
            </a:fld>
            <a:endParaRPr lang="en-GB"/>
          </a:p>
        </p:txBody>
      </p:sp>
      <p:sp>
        <p:nvSpPr>
          <p:cNvPr id="5" name="Poraštės vietos rezervavimo ženklas 4">
            <a:extLst>
              <a:ext uri="{FF2B5EF4-FFF2-40B4-BE49-F238E27FC236}">
                <a16:creationId xmlns:a16="http://schemas.microsoft.com/office/drawing/2014/main" xmlns="" id="{BE7B06D2-5D1D-47B7-AD69-818A28E08ABF}"/>
              </a:ext>
            </a:extLst>
          </p:cNvPr>
          <p:cNvSpPr>
            <a:spLocks noGrp="1"/>
          </p:cNvSpPr>
          <p:nvPr>
            <p:ph type="ftr" sz="quarter" idx="11"/>
          </p:nvPr>
        </p:nvSpPr>
        <p:spPr/>
        <p:txBody>
          <a:bodyPr/>
          <a:lstStyle/>
          <a:p>
            <a:endParaRPr lang="en-GB"/>
          </a:p>
        </p:txBody>
      </p:sp>
      <p:sp>
        <p:nvSpPr>
          <p:cNvPr id="6" name="Skaidrės numerio vietos rezervavimo ženklas 5">
            <a:extLst>
              <a:ext uri="{FF2B5EF4-FFF2-40B4-BE49-F238E27FC236}">
                <a16:creationId xmlns:a16="http://schemas.microsoft.com/office/drawing/2014/main" xmlns="" id="{3A2B8614-77ED-4629-A764-0E0A7A2A53EB}"/>
              </a:ext>
            </a:extLst>
          </p:cNvPr>
          <p:cNvSpPr>
            <a:spLocks noGrp="1"/>
          </p:cNvSpPr>
          <p:nvPr>
            <p:ph type="sldNum" sz="quarter" idx="12"/>
          </p:nvPr>
        </p:nvSpPr>
        <p:spPr/>
        <p:txBody>
          <a:bodyPr/>
          <a:lstStyle/>
          <a:p>
            <a:fld id="{DD3441C5-57FE-4198-98C2-CFC49995851B}" type="slidenum">
              <a:rPr lang="en-GB" smtClean="0"/>
              <a:t>‹#›</a:t>
            </a:fld>
            <a:endParaRPr lang="en-GB"/>
          </a:p>
        </p:txBody>
      </p:sp>
    </p:spTree>
    <p:extLst>
      <p:ext uri="{BB962C8B-B14F-4D97-AF65-F5344CB8AC3E}">
        <p14:creationId xmlns:p14="http://schemas.microsoft.com/office/powerpoint/2010/main" val="588669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xmlns="" id="{15C3EC28-B859-4345-B3B5-B2334E159302}"/>
              </a:ext>
            </a:extLst>
          </p:cNvPr>
          <p:cNvSpPr>
            <a:spLocks noGrp="1"/>
          </p:cNvSpPr>
          <p:nvPr>
            <p:ph type="title"/>
          </p:nvPr>
        </p:nvSpPr>
        <p:spPr/>
        <p:txBody>
          <a:bodyPr/>
          <a:lstStyle/>
          <a:p>
            <a:r>
              <a:rPr lang="lt-LT"/>
              <a:t>Spustelėję redaguokite stilių</a:t>
            </a:r>
            <a:endParaRPr lang="en-GB"/>
          </a:p>
        </p:txBody>
      </p:sp>
      <p:sp>
        <p:nvSpPr>
          <p:cNvPr id="3" name="Turinio vietos rezervavimo ženklas 2">
            <a:extLst>
              <a:ext uri="{FF2B5EF4-FFF2-40B4-BE49-F238E27FC236}">
                <a16:creationId xmlns:a16="http://schemas.microsoft.com/office/drawing/2014/main" xmlns="" id="{BD74522C-0865-4ACB-933E-8ADBF89791AB}"/>
              </a:ext>
            </a:extLst>
          </p:cNvPr>
          <p:cNvSpPr>
            <a:spLocks noGrp="1"/>
          </p:cNvSpPr>
          <p:nvPr>
            <p:ph sz="half" idx="1"/>
          </p:nvPr>
        </p:nvSpPr>
        <p:spPr>
          <a:xfrm>
            <a:off x="838200" y="1825625"/>
            <a:ext cx="5181600" cy="4351338"/>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GB"/>
          </a:p>
        </p:txBody>
      </p:sp>
      <p:sp>
        <p:nvSpPr>
          <p:cNvPr id="4" name="Turinio vietos rezervavimo ženklas 3">
            <a:extLst>
              <a:ext uri="{FF2B5EF4-FFF2-40B4-BE49-F238E27FC236}">
                <a16:creationId xmlns:a16="http://schemas.microsoft.com/office/drawing/2014/main" xmlns="" id="{BA2961F3-2A52-4AB2-92B7-8CAD5E4F6B61}"/>
              </a:ext>
            </a:extLst>
          </p:cNvPr>
          <p:cNvSpPr>
            <a:spLocks noGrp="1"/>
          </p:cNvSpPr>
          <p:nvPr>
            <p:ph sz="half" idx="2"/>
          </p:nvPr>
        </p:nvSpPr>
        <p:spPr>
          <a:xfrm>
            <a:off x="6172200" y="1825625"/>
            <a:ext cx="5181600" cy="4351338"/>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GB"/>
          </a:p>
        </p:txBody>
      </p:sp>
      <p:sp>
        <p:nvSpPr>
          <p:cNvPr id="5" name="Datos vietos rezervavimo ženklas 4">
            <a:extLst>
              <a:ext uri="{FF2B5EF4-FFF2-40B4-BE49-F238E27FC236}">
                <a16:creationId xmlns:a16="http://schemas.microsoft.com/office/drawing/2014/main" xmlns="" id="{DF567065-0600-41AC-A0CD-2F8EDBB94445}"/>
              </a:ext>
            </a:extLst>
          </p:cNvPr>
          <p:cNvSpPr>
            <a:spLocks noGrp="1"/>
          </p:cNvSpPr>
          <p:nvPr>
            <p:ph type="dt" sz="half" idx="10"/>
          </p:nvPr>
        </p:nvSpPr>
        <p:spPr/>
        <p:txBody>
          <a:bodyPr/>
          <a:lstStyle/>
          <a:p>
            <a:fld id="{E0436CCD-3E09-4415-9AD0-C37FBF860037}" type="datetimeFigureOut">
              <a:rPr lang="en-GB" smtClean="0"/>
              <a:t>29/04/2021</a:t>
            </a:fld>
            <a:endParaRPr lang="en-GB"/>
          </a:p>
        </p:txBody>
      </p:sp>
      <p:sp>
        <p:nvSpPr>
          <p:cNvPr id="6" name="Poraštės vietos rezervavimo ženklas 5">
            <a:extLst>
              <a:ext uri="{FF2B5EF4-FFF2-40B4-BE49-F238E27FC236}">
                <a16:creationId xmlns:a16="http://schemas.microsoft.com/office/drawing/2014/main" xmlns="" id="{6735F277-7B37-438F-B828-11AEE2D25788}"/>
              </a:ext>
            </a:extLst>
          </p:cNvPr>
          <p:cNvSpPr>
            <a:spLocks noGrp="1"/>
          </p:cNvSpPr>
          <p:nvPr>
            <p:ph type="ftr" sz="quarter" idx="11"/>
          </p:nvPr>
        </p:nvSpPr>
        <p:spPr/>
        <p:txBody>
          <a:bodyPr/>
          <a:lstStyle/>
          <a:p>
            <a:endParaRPr lang="en-GB"/>
          </a:p>
        </p:txBody>
      </p:sp>
      <p:sp>
        <p:nvSpPr>
          <p:cNvPr id="7" name="Skaidrės numerio vietos rezervavimo ženklas 6">
            <a:extLst>
              <a:ext uri="{FF2B5EF4-FFF2-40B4-BE49-F238E27FC236}">
                <a16:creationId xmlns:a16="http://schemas.microsoft.com/office/drawing/2014/main" xmlns="" id="{3B3B4E74-632B-4EF1-BB78-098C672060EA}"/>
              </a:ext>
            </a:extLst>
          </p:cNvPr>
          <p:cNvSpPr>
            <a:spLocks noGrp="1"/>
          </p:cNvSpPr>
          <p:nvPr>
            <p:ph type="sldNum" sz="quarter" idx="12"/>
          </p:nvPr>
        </p:nvSpPr>
        <p:spPr/>
        <p:txBody>
          <a:bodyPr/>
          <a:lstStyle/>
          <a:p>
            <a:fld id="{DD3441C5-57FE-4198-98C2-CFC49995851B}" type="slidenum">
              <a:rPr lang="en-GB" smtClean="0"/>
              <a:t>‹#›</a:t>
            </a:fld>
            <a:endParaRPr lang="en-GB"/>
          </a:p>
        </p:txBody>
      </p:sp>
    </p:spTree>
    <p:extLst>
      <p:ext uri="{BB962C8B-B14F-4D97-AF65-F5344CB8AC3E}">
        <p14:creationId xmlns:p14="http://schemas.microsoft.com/office/powerpoint/2010/main" val="20497172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xmlns="" id="{243F443A-F8F2-4FEC-AE90-83BF0D1B6DB5}"/>
              </a:ext>
            </a:extLst>
          </p:cNvPr>
          <p:cNvSpPr>
            <a:spLocks noGrp="1"/>
          </p:cNvSpPr>
          <p:nvPr>
            <p:ph type="title"/>
          </p:nvPr>
        </p:nvSpPr>
        <p:spPr>
          <a:xfrm>
            <a:off x="839788" y="365125"/>
            <a:ext cx="10515600" cy="1325563"/>
          </a:xfrm>
        </p:spPr>
        <p:txBody>
          <a:bodyPr/>
          <a:lstStyle/>
          <a:p>
            <a:r>
              <a:rPr lang="lt-LT"/>
              <a:t>Spustelėję redaguokite stilių</a:t>
            </a:r>
            <a:endParaRPr lang="en-GB"/>
          </a:p>
        </p:txBody>
      </p:sp>
      <p:sp>
        <p:nvSpPr>
          <p:cNvPr id="3" name="Teksto vietos rezervavimo ženklas 2">
            <a:extLst>
              <a:ext uri="{FF2B5EF4-FFF2-40B4-BE49-F238E27FC236}">
                <a16:creationId xmlns:a16="http://schemas.microsoft.com/office/drawing/2014/main" xmlns="" id="{C61B8B31-685B-445D-AAFC-1786F0B78F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kad galėtumėte redaguoti šablono teksto stilius</a:t>
            </a:r>
          </a:p>
        </p:txBody>
      </p:sp>
      <p:sp>
        <p:nvSpPr>
          <p:cNvPr id="4" name="Turinio vietos rezervavimo ženklas 3">
            <a:extLst>
              <a:ext uri="{FF2B5EF4-FFF2-40B4-BE49-F238E27FC236}">
                <a16:creationId xmlns:a16="http://schemas.microsoft.com/office/drawing/2014/main" xmlns="" id="{6CB1984C-628E-4A31-83C0-516D6BF796A2}"/>
              </a:ext>
            </a:extLst>
          </p:cNvPr>
          <p:cNvSpPr>
            <a:spLocks noGrp="1"/>
          </p:cNvSpPr>
          <p:nvPr>
            <p:ph sz="half" idx="2"/>
          </p:nvPr>
        </p:nvSpPr>
        <p:spPr>
          <a:xfrm>
            <a:off x="839788" y="2505075"/>
            <a:ext cx="5157787" cy="3684588"/>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GB"/>
          </a:p>
        </p:txBody>
      </p:sp>
      <p:sp>
        <p:nvSpPr>
          <p:cNvPr id="5" name="Teksto vietos rezervavimo ženklas 4">
            <a:extLst>
              <a:ext uri="{FF2B5EF4-FFF2-40B4-BE49-F238E27FC236}">
                <a16:creationId xmlns:a16="http://schemas.microsoft.com/office/drawing/2014/main" xmlns="" id="{8C4A9BBA-7EF7-428C-AD23-51AB5CC9637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kad galėtumėte redaguoti šablono teksto stilius</a:t>
            </a:r>
          </a:p>
        </p:txBody>
      </p:sp>
      <p:sp>
        <p:nvSpPr>
          <p:cNvPr id="6" name="Turinio vietos rezervavimo ženklas 5">
            <a:extLst>
              <a:ext uri="{FF2B5EF4-FFF2-40B4-BE49-F238E27FC236}">
                <a16:creationId xmlns:a16="http://schemas.microsoft.com/office/drawing/2014/main" xmlns="" id="{0A1C37B3-5806-4856-8B13-16F76DD68425}"/>
              </a:ext>
            </a:extLst>
          </p:cNvPr>
          <p:cNvSpPr>
            <a:spLocks noGrp="1"/>
          </p:cNvSpPr>
          <p:nvPr>
            <p:ph sz="quarter" idx="4"/>
          </p:nvPr>
        </p:nvSpPr>
        <p:spPr>
          <a:xfrm>
            <a:off x="6172200" y="2505075"/>
            <a:ext cx="5183188" cy="3684588"/>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GB"/>
          </a:p>
        </p:txBody>
      </p:sp>
      <p:sp>
        <p:nvSpPr>
          <p:cNvPr id="7" name="Datos vietos rezervavimo ženklas 6">
            <a:extLst>
              <a:ext uri="{FF2B5EF4-FFF2-40B4-BE49-F238E27FC236}">
                <a16:creationId xmlns:a16="http://schemas.microsoft.com/office/drawing/2014/main" xmlns="" id="{2A51EE3E-5FB6-4611-BFD4-BFBD8995015D}"/>
              </a:ext>
            </a:extLst>
          </p:cNvPr>
          <p:cNvSpPr>
            <a:spLocks noGrp="1"/>
          </p:cNvSpPr>
          <p:nvPr>
            <p:ph type="dt" sz="half" idx="10"/>
          </p:nvPr>
        </p:nvSpPr>
        <p:spPr/>
        <p:txBody>
          <a:bodyPr/>
          <a:lstStyle/>
          <a:p>
            <a:fld id="{E0436CCD-3E09-4415-9AD0-C37FBF860037}" type="datetimeFigureOut">
              <a:rPr lang="en-GB" smtClean="0"/>
              <a:t>29/04/2021</a:t>
            </a:fld>
            <a:endParaRPr lang="en-GB"/>
          </a:p>
        </p:txBody>
      </p:sp>
      <p:sp>
        <p:nvSpPr>
          <p:cNvPr id="8" name="Poraštės vietos rezervavimo ženklas 7">
            <a:extLst>
              <a:ext uri="{FF2B5EF4-FFF2-40B4-BE49-F238E27FC236}">
                <a16:creationId xmlns:a16="http://schemas.microsoft.com/office/drawing/2014/main" xmlns="" id="{BD96E008-4C3E-4B38-A4E0-26A7ED37DA52}"/>
              </a:ext>
            </a:extLst>
          </p:cNvPr>
          <p:cNvSpPr>
            <a:spLocks noGrp="1"/>
          </p:cNvSpPr>
          <p:nvPr>
            <p:ph type="ftr" sz="quarter" idx="11"/>
          </p:nvPr>
        </p:nvSpPr>
        <p:spPr/>
        <p:txBody>
          <a:bodyPr/>
          <a:lstStyle/>
          <a:p>
            <a:endParaRPr lang="en-GB"/>
          </a:p>
        </p:txBody>
      </p:sp>
      <p:sp>
        <p:nvSpPr>
          <p:cNvPr id="9" name="Skaidrės numerio vietos rezervavimo ženklas 8">
            <a:extLst>
              <a:ext uri="{FF2B5EF4-FFF2-40B4-BE49-F238E27FC236}">
                <a16:creationId xmlns:a16="http://schemas.microsoft.com/office/drawing/2014/main" xmlns="" id="{F8E13E46-0EAD-486F-BA5F-8F5C0DF4A1FC}"/>
              </a:ext>
            </a:extLst>
          </p:cNvPr>
          <p:cNvSpPr>
            <a:spLocks noGrp="1"/>
          </p:cNvSpPr>
          <p:nvPr>
            <p:ph type="sldNum" sz="quarter" idx="12"/>
          </p:nvPr>
        </p:nvSpPr>
        <p:spPr/>
        <p:txBody>
          <a:bodyPr/>
          <a:lstStyle/>
          <a:p>
            <a:fld id="{DD3441C5-57FE-4198-98C2-CFC49995851B}" type="slidenum">
              <a:rPr lang="en-GB" smtClean="0"/>
              <a:t>‹#›</a:t>
            </a:fld>
            <a:endParaRPr lang="en-GB"/>
          </a:p>
        </p:txBody>
      </p:sp>
    </p:spTree>
    <p:extLst>
      <p:ext uri="{BB962C8B-B14F-4D97-AF65-F5344CB8AC3E}">
        <p14:creationId xmlns:p14="http://schemas.microsoft.com/office/powerpoint/2010/main" val="14323539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xmlns="" id="{4A176065-85FD-4D06-9287-681DF6CCEA41}"/>
              </a:ext>
            </a:extLst>
          </p:cNvPr>
          <p:cNvSpPr>
            <a:spLocks noGrp="1"/>
          </p:cNvSpPr>
          <p:nvPr>
            <p:ph type="title"/>
          </p:nvPr>
        </p:nvSpPr>
        <p:spPr/>
        <p:txBody>
          <a:bodyPr/>
          <a:lstStyle/>
          <a:p>
            <a:r>
              <a:rPr lang="lt-LT"/>
              <a:t>Spustelėję redaguokite stilių</a:t>
            </a:r>
            <a:endParaRPr lang="en-GB"/>
          </a:p>
        </p:txBody>
      </p:sp>
      <p:sp>
        <p:nvSpPr>
          <p:cNvPr id="3" name="Datos vietos rezervavimo ženklas 2">
            <a:extLst>
              <a:ext uri="{FF2B5EF4-FFF2-40B4-BE49-F238E27FC236}">
                <a16:creationId xmlns:a16="http://schemas.microsoft.com/office/drawing/2014/main" xmlns="" id="{689A4B46-3799-4036-9D11-93D1AA4075D3}"/>
              </a:ext>
            </a:extLst>
          </p:cNvPr>
          <p:cNvSpPr>
            <a:spLocks noGrp="1"/>
          </p:cNvSpPr>
          <p:nvPr>
            <p:ph type="dt" sz="half" idx="10"/>
          </p:nvPr>
        </p:nvSpPr>
        <p:spPr/>
        <p:txBody>
          <a:bodyPr/>
          <a:lstStyle/>
          <a:p>
            <a:fld id="{E0436CCD-3E09-4415-9AD0-C37FBF860037}" type="datetimeFigureOut">
              <a:rPr lang="en-GB" smtClean="0"/>
              <a:t>29/04/2021</a:t>
            </a:fld>
            <a:endParaRPr lang="en-GB"/>
          </a:p>
        </p:txBody>
      </p:sp>
      <p:sp>
        <p:nvSpPr>
          <p:cNvPr id="4" name="Poraštės vietos rezervavimo ženklas 3">
            <a:extLst>
              <a:ext uri="{FF2B5EF4-FFF2-40B4-BE49-F238E27FC236}">
                <a16:creationId xmlns:a16="http://schemas.microsoft.com/office/drawing/2014/main" xmlns="" id="{5715E615-070D-4805-8F9A-3B5D44C5AE4D}"/>
              </a:ext>
            </a:extLst>
          </p:cNvPr>
          <p:cNvSpPr>
            <a:spLocks noGrp="1"/>
          </p:cNvSpPr>
          <p:nvPr>
            <p:ph type="ftr" sz="quarter" idx="11"/>
          </p:nvPr>
        </p:nvSpPr>
        <p:spPr/>
        <p:txBody>
          <a:bodyPr/>
          <a:lstStyle/>
          <a:p>
            <a:endParaRPr lang="en-GB"/>
          </a:p>
        </p:txBody>
      </p:sp>
      <p:sp>
        <p:nvSpPr>
          <p:cNvPr id="5" name="Skaidrės numerio vietos rezervavimo ženklas 4">
            <a:extLst>
              <a:ext uri="{FF2B5EF4-FFF2-40B4-BE49-F238E27FC236}">
                <a16:creationId xmlns:a16="http://schemas.microsoft.com/office/drawing/2014/main" xmlns="" id="{71057909-CEFB-4DC1-BEBA-A49B3EFD9BA7}"/>
              </a:ext>
            </a:extLst>
          </p:cNvPr>
          <p:cNvSpPr>
            <a:spLocks noGrp="1"/>
          </p:cNvSpPr>
          <p:nvPr>
            <p:ph type="sldNum" sz="quarter" idx="12"/>
          </p:nvPr>
        </p:nvSpPr>
        <p:spPr/>
        <p:txBody>
          <a:bodyPr/>
          <a:lstStyle/>
          <a:p>
            <a:fld id="{DD3441C5-57FE-4198-98C2-CFC49995851B}" type="slidenum">
              <a:rPr lang="en-GB" smtClean="0"/>
              <a:t>‹#›</a:t>
            </a:fld>
            <a:endParaRPr lang="en-GB"/>
          </a:p>
        </p:txBody>
      </p:sp>
    </p:spTree>
    <p:extLst>
      <p:ext uri="{BB962C8B-B14F-4D97-AF65-F5344CB8AC3E}">
        <p14:creationId xmlns:p14="http://schemas.microsoft.com/office/powerpoint/2010/main" val="6930273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os vietos rezervavimo ženklas 1">
            <a:extLst>
              <a:ext uri="{FF2B5EF4-FFF2-40B4-BE49-F238E27FC236}">
                <a16:creationId xmlns:a16="http://schemas.microsoft.com/office/drawing/2014/main" xmlns="" id="{BB4AD6B7-B724-4044-A9BE-31D4364D57F1}"/>
              </a:ext>
            </a:extLst>
          </p:cNvPr>
          <p:cNvSpPr>
            <a:spLocks noGrp="1"/>
          </p:cNvSpPr>
          <p:nvPr>
            <p:ph type="dt" sz="half" idx="10"/>
          </p:nvPr>
        </p:nvSpPr>
        <p:spPr/>
        <p:txBody>
          <a:bodyPr/>
          <a:lstStyle/>
          <a:p>
            <a:fld id="{E0436CCD-3E09-4415-9AD0-C37FBF860037}" type="datetimeFigureOut">
              <a:rPr lang="en-GB" smtClean="0"/>
              <a:t>29/04/2021</a:t>
            </a:fld>
            <a:endParaRPr lang="en-GB"/>
          </a:p>
        </p:txBody>
      </p:sp>
      <p:sp>
        <p:nvSpPr>
          <p:cNvPr id="3" name="Poraštės vietos rezervavimo ženklas 2">
            <a:extLst>
              <a:ext uri="{FF2B5EF4-FFF2-40B4-BE49-F238E27FC236}">
                <a16:creationId xmlns:a16="http://schemas.microsoft.com/office/drawing/2014/main" xmlns="" id="{817689B6-67D4-4C45-ABAE-4FE9E92B6CE8}"/>
              </a:ext>
            </a:extLst>
          </p:cNvPr>
          <p:cNvSpPr>
            <a:spLocks noGrp="1"/>
          </p:cNvSpPr>
          <p:nvPr>
            <p:ph type="ftr" sz="quarter" idx="11"/>
          </p:nvPr>
        </p:nvSpPr>
        <p:spPr/>
        <p:txBody>
          <a:bodyPr/>
          <a:lstStyle/>
          <a:p>
            <a:endParaRPr lang="en-GB"/>
          </a:p>
        </p:txBody>
      </p:sp>
      <p:sp>
        <p:nvSpPr>
          <p:cNvPr id="4" name="Skaidrės numerio vietos rezervavimo ženklas 3">
            <a:extLst>
              <a:ext uri="{FF2B5EF4-FFF2-40B4-BE49-F238E27FC236}">
                <a16:creationId xmlns:a16="http://schemas.microsoft.com/office/drawing/2014/main" xmlns="" id="{52DD8A31-AB14-4915-85EB-34A785D45DF5}"/>
              </a:ext>
            </a:extLst>
          </p:cNvPr>
          <p:cNvSpPr>
            <a:spLocks noGrp="1"/>
          </p:cNvSpPr>
          <p:nvPr>
            <p:ph type="sldNum" sz="quarter" idx="12"/>
          </p:nvPr>
        </p:nvSpPr>
        <p:spPr/>
        <p:txBody>
          <a:bodyPr/>
          <a:lstStyle/>
          <a:p>
            <a:fld id="{DD3441C5-57FE-4198-98C2-CFC49995851B}" type="slidenum">
              <a:rPr lang="en-GB" smtClean="0"/>
              <a:t>‹#›</a:t>
            </a:fld>
            <a:endParaRPr lang="en-GB"/>
          </a:p>
        </p:txBody>
      </p:sp>
    </p:spTree>
    <p:extLst>
      <p:ext uri="{BB962C8B-B14F-4D97-AF65-F5344CB8AC3E}">
        <p14:creationId xmlns:p14="http://schemas.microsoft.com/office/powerpoint/2010/main" val="2844479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xmlns="" id="{8C0DC0F0-4E13-426B-9E14-F3605508F062}"/>
              </a:ext>
            </a:extLst>
          </p:cNvPr>
          <p:cNvSpPr>
            <a:spLocks noGrp="1"/>
          </p:cNvSpPr>
          <p:nvPr>
            <p:ph type="title"/>
          </p:nvPr>
        </p:nvSpPr>
        <p:spPr>
          <a:xfrm>
            <a:off x="839788" y="457200"/>
            <a:ext cx="3932237" cy="1600200"/>
          </a:xfrm>
        </p:spPr>
        <p:txBody>
          <a:bodyPr anchor="b"/>
          <a:lstStyle>
            <a:lvl1pPr>
              <a:defRPr sz="3200"/>
            </a:lvl1pPr>
          </a:lstStyle>
          <a:p>
            <a:r>
              <a:rPr lang="lt-LT"/>
              <a:t>Spustelėję redaguokite stilių</a:t>
            </a:r>
            <a:endParaRPr lang="en-GB"/>
          </a:p>
        </p:txBody>
      </p:sp>
      <p:sp>
        <p:nvSpPr>
          <p:cNvPr id="3" name="Turinio vietos rezervavimo ženklas 2">
            <a:extLst>
              <a:ext uri="{FF2B5EF4-FFF2-40B4-BE49-F238E27FC236}">
                <a16:creationId xmlns:a16="http://schemas.microsoft.com/office/drawing/2014/main" xmlns="" id="{9D7FD87C-AEBF-4053-928F-5360E7B967E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GB"/>
          </a:p>
        </p:txBody>
      </p:sp>
      <p:sp>
        <p:nvSpPr>
          <p:cNvPr id="4" name="Teksto vietos rezervavimo ženklas 3">
            <a:extLst>
              <a:ext uri="{FF2B5EF4-FFF2-40B4-BE49-F238E27FC236}">
                <a16:creationId xmlns:a16="http://schemas.microsoft.com/office/drawing/2014/main" xmlns="" id="{D9D5A7BD-73B1-48FB-B9B4-0CD1A97AEB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a:t>Spustelėkite, kad galėtumėte redaguoti šablono teksto stilius</a:t>
            </a:r>
          </a:p>
        </p:txBody>
      </p:sp>
      <p:sp>
        <p:nvSpPr>
          <p:cNvPr id="5" name="Datos vietos rezervavimo ženklas 4">
            <a:extLst>
              <a:ext uri="{FF2B5EF4-FFF2-40B4-BE49-F238E27FC236}">
                <a16:creationId xmlns:a16="http://schemas.microsoft.com/office/drawing/2014/main" xmlns="" id="{55C1E856-FA36-40DA-B86F-554561649ECF}"/>
              </a:ext>
            </a:extLst>
          </p:cNvPr>
          <p:cNvSpPr>
            <a:spLocks noGrp="1"/>
          </p:cNvSpPr>
          <p:nvPr>
            <p:ph type="dt" sz="half" idx="10"/>
          </p:nvPr>
        </p:nvSpPr>
        <p:spPr/>
        <p:txBody>
          <a:bodyPr/>
          <a:lstStyle/>
          <a:p>
            <a:fld id="{E0436CCD-3E09-4415-9AD0-C37FBF860037}" type="datetimeFigureOut">
              <a:rPr lang="en-GB" smtClean="0"/>
              <a:t>29/04/2021</a:t>
            </a:fld>
            <a:endParaRPr lang="en-GB"/>
          </a:p>
        </p:txBody>
      </p:sp>
      <p:sp>
        <p:nvSpPr>
          <p:cNvPr id="6" name="Poraštės vietos rezervavimo ženklas 5">
            <a:extLst>
              <a:ext uri="{FF2B5EF4-FFF2-40B4-BE49-F238E27FC236}">
                <a16:creationId xmlns:a16="http://schemas.microsoft.com/office/drawing/2014/main" xmlns="" id="{A7E3416F-A354-478B-B34A-B693F9B6D515}"/>
              </a:ext>
            </a:extLst>
          </p:cNvPr>
          <p:cNvSpPr>
            <a:spLocks noGrp="1"/>
          </p:cNvSpPr>
          <p:nvPr>
            <p:ph type="ftr" sz="quarter" idx="11"/>
          </p:nvPr>
        </p:nvSpPr>
        <p:spPr/>
        <p:txBody>
          <a:bodyPr/>
          <a:lstStyle/>
          <a:p>
            <a:endParaRPr lang="en-GB"/>
          </a:p>
        </p:txBody>
      </p:sp>
      <p:sp>
        <p:nvSpPr>
          <p:cNvPr id="7" name="Skaidrės numerio vietos rezervavimo ženklas 6">
            <a:extLst>
              <a:ext uri="{FF2B5EF4-FFF2-40B4-BE49-F238E27FC236}">
                <a16:creationId xmlns:a16="http://schemas.microsoft.com/office/drawing/2014/main" xmlns="" id="{9EF899D8-88F1-4423-93B7-930AB100C753}"/>
              </a:ext>
            </a:extLst>
          </p:cNvPr>
          <p:cNvSpPr>
            <a:spLocks noGrp="1"/>
          </p:cNvSpPr>
          <p:nvPr>
            <p:ph type="sldNum" sz="quarter" idx="12"/>
          </p:nvPr>
        </p:nvSpPr>
        <p:spPr/>
        <p:txBody>
          <a:bodyPr/>
          <a:lstStyle/>
          <a:p>
            <a:fld id="{DD3441C5-57FE-4198-98C2-CFC49995851B}" type="slidenum">
              <a:rPr lang="en-GB" smtClean="0"/>
              <a:t>‹#›</a:t>
            </a:fld>
            <a:endParaRPr lang="en-GB"/>
          </a:p>
        </p:txBody>
      </p:sp>
    </p:spTree>
    <p:extLst>
      <p:ext uri="{BB962C8B-B14F-4D97-AF65-F5344CB8AC3E}">
        <p14:creationId xmlns:p14="http://schemas.microsoft.com/office/powerpoint/2010/main" val="34364245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xmlns="" id="{FB29EA03-FE44-48F7-A682-40ECA07951A3}"/>
              </a:ext>
            </a:extLst>
          </p:cNvPr>
          <p:cNvSpPr>
            <a:spLocks noGrp="1"/>
          </p:cNvSpPr>
          <p:nvPr>
            <p:ph type="title"/>
          </p:nvPr>
        </p:nvSpPr>
        <p:spPr>
          <a:xfrm>
            <a:off x="839788" y="457200"/>
            <a:ext cx="3932237" cy="1600200"/>
          </a:xfrm>
        </p:spPr>
        <p:txBody>
          <a:bodyPr anchor="b"/>
          <a:lstStyle>
            <a:lvl1pPr>
              <a:defRPr sz="3200"/>
            </a:lvl1pPr>
          </a:lstStyle>
          <a:p>
            <a:r>
              <a:rPr lang="lt-LT"/>
              <a:t>Spustelėję redaguokite stilių</a:t>
            </a:r>
            <a:endParaRPr lang="en-GB"/>
          </a:p>
        </p:txBody>
      </p:sp>
      <p:sp>
        <p:nvSpPr>
          <p:cNvPr id="3" name="Paveikslėlio vietos rezervavimo ženklas 2">
            <a:extLst>
              <a:ext uri="{FF2B5EF4-FFF2-40B4-BE49-F238E27FC236}">
                <a16:creationId xmlns:a16="http://schemas.microsoft.com/office/drawing/2014/main" xmlns="" id="{DB343794-CA4C-4BAC-B4D7-0A0549D5A25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ksto vietos rezervavimo ženklas 3">
            <a:extLst>
              <a:ext uri="{FF2B5EF4-FFF2-40B4-BE49-F238E27FC236}">
                <a16:creationId xmlns:a16="http://schemas.microsoft.com/office/drawing/2014/main" xmlns="" id="{3BAF20CE-105C-4C28-820D-8FB077BCAC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a:t>Spustelėkite, kad galėtumėte redaguoti šablono teksto stilius</a:t>
            </a:r>
          </a:p>
        </p:txBody>
      </p:sp>
      <p:sp>
        <p:nvSpPr>
          <p:cNvPr id="5" name="Datos vietos rezervavimo ženklas 4">
            <a:extLst>
              <a:ext uri="{FF2B5EF4-FFF2-40B4-BE49-F238E27FC236}">
                <a16:creationId xmlns:a16="http://schemas.microsoft.com/office/drawing/2014/main" xmlns="" id="{138928CC-401B-4014-A4C0-DA85584A62DA}"/>
              </a:ext>
            </a:extLst>
          </p:cNvPr>
          <p:cNvSpPr>
            <a:spLocks noGrp="1"/>
          </p:cNvSpPr>
          <p:nvPr>
            <p:ph type="dt" sz="half" idx="10"/>
          </p:nvPr>
        </p:nvSpPr>
        <p:spPr/>
        <p:txBody>
          <a:bodyPr/>
          <a:lstStyle/>
          <a:p>
            <a:fld id="{E0436CCD-3E09-4415-9AD0-C37FBF860037}" type="datetimeFigureOut">
              <a:rPr lang="en-GB" smtClean="0"/>
              <a:t>29/04/2021</a:t>
            </a:fld>
            <a:endParaRPr lang="en-GB"/>
          </a:p>
        </p:txBody>
      </p:sp>
      <p:sp>
        <p:nvSpPr>
          <p:cNvPr id="6" name="Poraštės vietos rezervavimo ženklas 5">
            <a:extLst>
              <a:ext uri="{FF2B5EF4-FFF2-40B4-BE49-F238E27FC236}">
                <a16:creationId xmlns:a16="http://schemas.microsoft.com/office/drawing/2014/main" xmlns="" id="{EC394F18-93F0-40DB-B2C1-B475E495C9B5}"/>
              </a:ext>
            </a:extLst>
          </p:cNvPr>
          <p:cNvSpPr>
            <a:spLocks noGrp="1"/>
          </p:cNvSpPr>
          <p:nvPr>
            <p:ph type="ftr" sz="quarter" idx="11"/>
          </p:nvPr>
        </p:nvSpPr>
        <p:spPr/>
        <p:txBody>
          <a:bodyPr/>
          <a:lstStyle/>
          <a:p>
            <a:endParaRPr lang="en-GB"/>
          </a:p>
        </p:txBody>
      </p:sp>
      <p:sp>
        <p:nvSpPr>
          <p:cNvPr id="7" name="Skaidrės numerio vietos rezervavimo ženklas 6">
            <a:extLst>
              <a:ext uri="{FF2B5EF4-FFF2-40B4-BE49-F238E27FC236}">
                <a16:creationId xmlns:a16="http://schemas.microsoft.com/office/drawing/2014/main" xmlns="" id="{8B6014FA-4947-4533-9C0C-49BF3792528D}"/>
              </a:ext>
            </a:extLst>
          </p:cNvPr>
          <p:cNvSpPr>
            <a:spLocks noGrp="1"/>
          </p:cNvSpPr>
          <p:nvPr>
            <p:ph type="sldNum" sz="quarter" idx="12"/>
          </p:nvPr>
        </p:nvSpPr>
        <p:spPr/>
        <p:txBody>
          <a:bodyPr/>
          <a:lstStyle/>
          <a:p>
            <a:fld id="{DD3441C5-57FE-4198-98C2-CFC49995851B}" type="slidenum">
              <a:rPr lang="en-GB" smtClean="0"/>
              <a:t>‹#›</a:t>
            </a:fld>
            <a:endParaRPr lang="en-GB"/>
          </a:p>
        </p:txBody>
      </p:sp>
    </p:spTree>
    <p:extLst>
      <p:ext uri="{BB962C8B-B14F-4D97-AF65-F5344CB8AC3E}">
        <p14:creationId xmlns:p14="http://schemas.microsoft.com/office/powerpoint/2010/main" val="5217221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avadinimo vietos rezervavimo ženklas 1">
            <a:extLst>
              <a:ext uri="{FF2B5EF4-FFF2-40B4-BE49-F238E27FC236}">
                <a16:creationId xmlns:a16="http://schemas.microsoft.com/office/drawing/2014/main" xmlns="" id="{84382D8F-E123-4B7B-88BF-5D7B2C3B3BD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t-LT"/>
              <a:t>Spustelėję redaguokite stilių</a:t>
            </a:r>
            <a:endParaRPr lang="en-GB"/>
          </a:p>
        </p:txBody>
      </p:sp>
      <p:sp>
        <p:nvSpPr>
          <p:cNvPr id="3" name="Teksto vietos rezervavimo ženklas 2">
            <a:extLst>
              <a:ext uri="{FF2B5EF4-FFF2-40B4-BE49-F238E27FC236}">
                <a16:creationId xmlns:a16="http://schemas.microsoft.com/office/drawing/2014/main" xmlns="" id="{8141AF05-90E6-4C65-8A20-6BB963281BD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endParaRPr lang="en-GB"/>
          </a:p>
        </p:txBody>
      </p:sp>
      <p:sp>
        <p:nvSpPr>
          <p:cNvPr id="4" name="Datos vietos rezervavimo ženklas 3">
            <a:extLst>
              <a:ext uri="{FF2B5EF4-FFF2-40B4-BE49-F238E27FC236}">
                <a16:creationId xmlns:a16="http://schemas.microsoft.com/office/drawing/2014/main" xmlns="" id="{37FD0FC9-D294-4021-A8B2-B7C3B5CFEFA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436CCD-3E09-4415-9AD0-C37FBF860037}" type="datetimeFigureOut">
              <a:rPr lang="en-GB" smtClean="0"/>
              <a:t>29/04/2021</a:t>
            </a:fld>
            <a:endParaRPr lang="en-GB"/>
          </a:p>
        </p:txBody>
      </p:sp>
      <p:sp>
        <p:nvSpPr>
          <p:cNvPr id="5" name="Poraštės vietos rezervavimo ženklas 4">
            <a:extLst>
              <a:ext uri="{FF2B5EF4-FFF2-40B4-BE49-F238E27FC236}">
                <a16:creationId xmlns:a16="http://schemas.microsoft.com/office/drawing/2014/main" xmlns="" id="{254ACEDD-B80C-4849-954C-3A6499058DC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kaidrės numerio vietos rezervavimo ženklas 5">
            <a:extLst>
              <a:ext uri="{FF2B5EF4-FFF2-40B4-BE49-F238E27FC236}">
                <a16:creationId xmlns:a16="http://schemas.microsoft.com/office/drawing/2014/main" xmlns="" id="{E5C8D5CD-8892-4ED3-B243-A3521C6A98D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3441C5-57FE-4198-98C2-CFC49995851B}" type="slidenum">
              <a:rPr lang="en-GB" smtClean="0"/>
              <a:t>‹#›</a:t>
            </a:fld>
            <a:endParaRPr lang="en-GB"/>
          </a:p>
        </p:txBody>
      </p:sp>
    </p:spTree>
    <p:extLst>
      <p:ext uri="{BB962C8B-B14F-4D97-AF65-F5344CB8AC3E}">
        <p14:creationId xmlns:p14="http://schemas.microsoft.com/office/powerpoint/2010/main" val="22515495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png"/><Relationship Id="rId1" Type="http://schemas.openxmlformats.org/officeDocument/2006/relationships/slideLayout" Target="../slideLayouts/slideLayout7.xml"/><Relationship Id="rId5" Type="http://schemas.openxmlformats.org/officeDocument/2006/relationships/image" Target="../media/image9.jpeg"/><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3" Type="http://schemas.openxmlformats.org/officeDocument/2006/relationships/image" Target="../media/image14.jpeg"/><Relationship Id="rId7" Type="http://schemas.openxmlformats.org/officeDocument/2006/relationships/image" Target="../media/image9.jpeg"/><Relationship Id="rId2" Type="http://schemas.openxmlformats.org/officeDocument/2006/relationships/image" Target="../media/image13.jpeg"/><Relationship Id="rId1" Type="http://schemas.openxmlformats.org/officeDocument/2006/relationships/slideLayout" Target="../slideLayouts/slideLayout7.xml"/><Relationship Id="rId6" Type="http://schemas.openxmlformats.org/officeDocument/2006/relationships/image" Target="../media/image10.png"/><Relationship Id="rId5" Type="http://schemas.openxmlformats.org/officeDocument/2006/relationships/image" Target="../media/image16.jpeg"/><Relationship Id="rId4" Type="http://schemas.openxmlformats.org/officeDocument/2006/relationships/image" Target="../media/image15.jpeg"/></Relationships>
</file>

<file path=ppt/slides/_rels/slide12.xml.rels><?xml version="1.0" encoding="UTF-8" standalone="yes"?>
<Relationships xmlns="http://schemas.openxmlformats.org/package/2006/relationships"><Relationship Id="rId3" Type="http://schemas.openxmlformats.org/officeDocument/2006/relationships/image" Target="../media/image18.jpeg"/><Relationship Id="rId7" Type="http://schemas.openxmlformats.org/officeDocument/2006/relationships/image" Target="../media/image9.jpeg"/><Relationship Id="rId2" Type="http://schemas.openxmlformats.org/officeDocument/2006/relationships/image" Target="../media/image17.jpeg"/><Relationship Id="rId1" Type="http://schemas.openxmlformats.org/officeDocument/2006/relationships/slideLayout" Target="../slideLayouts/slideLayout7.xml"/><Relationship Id="rId6" Type="http://schemas.openxmlformats.org/officeDocument/2006/relationships/image" Target="../media/image10.png"/><Relationship Id="rId5" Type="http://schemas.openxmlformats.org/officeDocument/2006/relationships/image" Target="../media/image20.jpeg"/><Relationship Id="rId4" Type="http://schemas.openxmlformats.org/officeDocument/2006/relationships/image" Target="../media/image19.jpeg"/></Relationships>
</file>

<file path=ppt/slides/_rels/slide13.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22.jpeg"/><Relationship Id="rId7" Type="http://schemas.openxmlformats.org/officeDocument/2006/relationships/image" Target="../media/image10.png"/><Relationship Id="rId2" Type="http://schemas.openxmlformats.org/officeDocument/2006/relationships/image" Target="../media/image21.jpeg"/><Relationship Id="rId1" Type="http://schemas.openxmlformats.org/officeDocument/2006/relationships/slideLayout" Target="../slideLayouts/slideLayout7.xml"/><Relationship Id="rId6" Type="http://schemas.openxmlformats.org/officeDocument/2006/relationships/image" Target="../media/image25.jpeg"/><Relationship Id="rId5" Type="http://schemas.openxmlformats.org/officeDocument/2006/relationships/image" Target="../media/image24.jpeg"/><Relationship Id="rId4" Type="http://schemas.openxmlformats.org/officeDocument/2006/relationships/image" Target="../media/image23.jpeg"/></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chart" Target="../charts/chart1.xml"/><Relationship Id="rId1" Type="http://schemas.openxmlformats.org/officeDocument/2006/relationships/slideLayout" Target="../slideLayouts/slideLayout7.xml"/><Relationship Id="rId4" Type="http://schemas.openxmlformats.org/officeDocument/2006/relationships/image" Target="../media/image9.jpeg"/></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chart" Target="../charts/chart2.xm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16.xml.rels><?xml version="1.0" encoding="UTF-8" standalone="yes"?>
<Relationships xmlns="http://schemas.openxmlformats.org/package/2006/relationships"><Relationship Id="rId3" Type="http://schemas.openxmlformats.org/officeDocument/2006/relationships/hyperlink" Target="mailto:ramunas.lydis@zemaitijosnp.lt" TargetMode="External"/><Relationship Id="rId2" Type="http://schemas.openxmlformats.org/officeDocument/2006/relationships/hyperlink" Target="http://www.zemaitijosnp.lt/" TargetMode="External"/><Relationship Id="rId1" Type="http://schemas.openxmlformats.org/officeDocument/2006/relationships/slideLayout" Target="../slideLayouts/slideLayout7.xml"/><Relationship Id="rId6" Type="http://schemas.openxmlformats.org/officeDocument/2006/relationships/image" Target="../media/image9.jpeg"/><Relationship Id="rId5" Type="http://schemas.openxmlformats.org/officeDocument/2006/relationships/image" Target="../media/image10.png"/><Relationship Id="rId4" Type="http://schemas.openxmlformats.org/officeDocument/2006/relationships/hyperlink" Target="https://www.facebook.com/ramunas.lydis/"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9.jpeg"/><Relationship Id="rId2" Type="http://schemas.openxmlformats.org/officeDocument/2006/relationships/image" Target="../media/image4.jpeg"/><Relationship Id="rId1" Type="http://schemas.openxmlformats.org/officeDocument/2006/relationships/slideLayout" Target="../slideLayouts/slideLayout7.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10.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xmlns="" id="{408A7CA1-7A95-468A-A75D-BAC611D23AA5}"/>
              </a:ext>
            </a:extLst>
          </p:cNvPr>
          <p:cNvSpPr>
            <a:spLocks noGrp="1"/>
          </p:cNvSpPr>
          <p:nvPr>
            <p:ph type="ctrTitle"/>
          </p:nvPr>
        </p:nvSpPr>
        <p:spPr>
          <a:xfrm>
            <a:off x="1524000" y="1501185"/>
            <a:ext cx="9144000" cy="2387600"/>
          </a:xfrm>
        </p:spPr>
        <p:txBody>
          <a:bodyPr>
            <a:normAutofit fontScale="90000"/>
          </a:bodyPr>
          <a:lstStyle/>
          <a:p>
            <a:r>
              <a:rPr lang="lt-LT" b="1" dirty="0" err="1"/>
              <a:t>Že</a:t>
            </a:r>
            <a:r>
              <a:rPr lang="en-GB" b="1" dirty="0" err="1"/>
              <a:t>maitijos</a:t>
            </a:r>
            <a:r>
              <a:rPr lang="en-GB" b="1" dirty="0"/>
              <a:t> </a:t>
            </a:r>
            <a:r>
              <a:rPr lang="en-GB" b="1" dirty="0" err="1"/>
              <a:t>nacionalinio</a:t>
            </a:r>
            <a:r>
              <a:rPr lang="en-GB" b="1" dirty="0"/>
              <a:t> </a:t>
            </a:r>
            <a:r>
              <a:rPr lang="en-GB" b="1" dirty="0" err="1"/>
              <a:t>parko</a:t>
            </a:r>
            <a:r>
              <a:rPr lang="en-GB" b="1" dirty="0"/>
              <a:t> </a:t>
            </a:r>
            <a:r>
              <a:rPr lang="en-GB" b="1" dirty="0" err="1"/>
              <a:t>direkcijos</a:t>
            </a:r>
            <a:r>
              <a:rPr lang="en-GB" b="1" dirty="0"/>
              <a:t> </a:t>
            </a:r>
            <a:r>
              <a:rPr lang="en-GB" b="1" dirty="0" err="1"/>
              <a:t>patirtis</a:t>
            </a:r>
            <a:r>
              <a:rPr lang="en-GB" b="1" dirty="0"/>
              <a:t> </a:t>
            </a:r>
            <a:r>
              <a:rPr lang="en-GB" b="1" dirty="0" err="1"/>
              <a:t>pritaikant</a:t>
            </a:r>
            <a:r>
              <a:rPr lang="en-GB" b="1" dirty="0"/>
              <a:t> </a:t>
            </a:r>
            <a:r>
              <a:rPr lang="en-GB" b="1" dirty="0" err="1"/>
              <a:t>objekt</a:t>
            </a:r>
            <a:r>
              <a:rPr lang="lt-LT" b="1" dirty="0" err="1"/>
              <a:t>us</a:t>
            </a:r>
            <a:r>
              <a:rPr lang="lt-LT" b="1" dirty="0"/>
              <a:t> lankymui</a:t>
            </a:r>
            <a:r>
              <a:rPr lang="en-GB" b="1" dirty="0"/>
              <a:t> </a:t>
            </a:r>
          </a:p>
        </p:txBody>
      </p:sp>
      <p:sp>
        <p:nvSpPr>
          <p:cNvPr id="3" name="Antrinis pavadinimas 2">
            <a:extLst>
              <a:ext uri="{FF2B5EF4-FFF2-40B4-BE49-F238E27FC236}">
                <a16:creationId xmlns:a16="http://schemas.microsoft.com/office/drawing/2014/main" xmlns="" id="{D8070227-48A6-4294-9D84-9AA6686B0326}"/>
              </a:ext>
            </a:extLst>
          </p:cNvPr>
          <p:cNvSpPr>
            <a:spLocks noGrp="1"/>
          </p:cNvSpPr>
          <p:nvPr>
            <p:ph type="subTitle" idx="1"/>
          </p:nvPr>
        </p:nvSpPr>
        <p:spPr>
          <a:xfrm>
            <a:off x="1524000" y="4756269"/>
            <a:ext cx="9144000" cy="1337553"/>
          </a:xfrm>
        </p:spPr>
        <p:txBody>
          <a:bodyPr/>
          <a:lstStyle/>
          <a:p>
            <a:r>
              <a:rPr lang="lt-LT" dirty="0"/>
              <a:t>Žemaitijos nacionalinio parko direktorius</a:t>
            </a:r>
          </a:p>
          <a:p>
            <a:r>
              <a:rPr lang="lt-LT" dirty="0"/>
              <a:t>Ramūnas Lydis</a:t>
            </a:r>
          </a:p>
          <a:p>
            <a:r>
              <a:rPr lang="lt-LT" dirty="0"/>
              <a:t>2020-09-24</a:t>
            </a:r>
            <a:endParaRPr lang="en-GB" dirty="0"/>
          </a:p>
        </p:txBody>
      </p:sp>
      <p:pic>
        <p:nvPicPr>
          <p:cNvPr id="5" name="Picture 6" descr="ZNPzenklas2006">
            <a:extLst>
              <a:ext uri="{FF2B5EF4-FFF2-40B4-BE49-F238E27FC236}">
                <a16:creationId xmlns:a16="http://schemas.microsoft.com/office/drawing/2014/main" xmlns="" id="{3BD8AAF8-2B8D-4DC4-A162-C696DB641433}"/>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0668001" y="329610"/>
            <a:ext cx="1062438" cy="10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
            <a:extLst>
              <a:ext uri="{FF2B5EF4-FFF2-40B4-BE49-F238E27FC236}">
                <a16:creationId xmlns:a16="http://schemas.microsoft.com/office/drawing/2014/main" xmlns="" id="{DB36E5B8-6276-4A12-A6A2-1D1C677DACF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4164501" y="135105"/>
            <a:ext cx="4414856" cy="1438145"/>
          </a:xfrm>
          <a:prstGeom prst="rect">
            <a:avLst/>
          </a:prstGeom>
          <a:noFill/>
          <a:ln cap="flat">
            <a:noFill/>
          </a:ln>
        </p:spPr>
      </p:pic>
      <p:pic>
        <p:nvPicPr>
          <p:cNvPr id="7" name="Paveikslėlis 6">
            <a:extLst>
              <a:ext uri="{FF2B5EF4-FFF2-40B4-BE49-F238E27FC236}">
                <a16:creationId xmlns:a16="http://schemas.microsoft.com/office/drawing/2014/main" xmlns="" id="{F908C6E2-B71A-40A5-ACF1-D744EDA180A0}"/>
              </a:ext>
            </a:extLst>
          </p:cNvPr>
          <p:cNvPicPr>
            <a:picLocks noChangeAspect="1"/>
          </p:cNvPicPr>
          <p:nvPr/>
        </p:nvPicPr>
        <p:blipFill>
          <a:blip r:embed="rId4"/>
          <a:stretch>
            <a:fillRect/>
          </a:stretch>
        </p:blipFill>
        <p:spPr>
          <a:xfrm>
            <a:off x="327117" y="247646"/>
            <a:ext cx="1619310" cy="1079997"/>
          </a:xfrm>
          <a:prstGeom prst="rect">
            <a:avLst/>
          </a:prstGeom>
          <a:noFill/>
          <a:ln cap="flat">
            <a:noFill/>
          </a:ln>
        </p:spPr>
      </p:pic>
      <p:sp>
        <p:nvSpPr>
          <p:cNvPr id="8" name="TextBox 8">
            <a:extLst>
              <a:ext uri="{FF2B5EF4-FFF2-40B4-BE49-F238E27FC236}">
                <a16:creationId xmlns:a16="http://schemas.microsoft.com/office/drawing/2014/main" xmlns="" id="{41543C56-F531-4FB2-AA71-520D25D51DD7}"/>
              </a:ext>
            </a:extLst>
          </p:cNvPr>
          <p:cNvSpPr txBox="1"/>
          <p:nvPr/>
        </p:nvSpPr>
        <p:spPr>
          <a:xfrm>
            <a:off x="65314" y="6136126"/>
            <a:ext cx="11809359" cy="646334"/>
          </a:xfrm>
          <a:prstGeom prst="rect">
            <a:avLst/>
          </a:prstGeom>
          <a:noFill/>
          <a:ln cap="flat">
            <a:noFill/>
          </a:ln>
        </p:spPr>
        <p:txBody>
          <a:bodyPr vert="horz" wrap="square" lIns="91440" tIns="45720" rIns="91440" bIns="45720" anchor="t"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lt-LT" sz="1800" b="0" i="0" u="none" strike="noStrike" kern="1200" cap="none" spc="0" baseline="0" dirty="0">
                <a:solidFill>
                  <a:srgbClr val="000000"/>
                </a:solidFill>
                <a:uFillTx/>
                <a:latin typeface="Calibri"/>
              </a:rPr>
              <a:t>Projektas „Viešųjų teritorijų, turinčių aplinkosauginių problemų, atkūrimas, plėtra ir priežiūra“, Nr. LLI-408, akronimas – </a:t>
            </a:r>
            <a:r>
              <a:rPr lang="lt-LT" sz="1800" b="0" i="0" u="none" strike="noStrike" kern="1200" cap="none" spc="0" baseline="0" dirty="0" err="1">
                <a:solidFill>
                  <a:srgbClr val="000000"/>
                </a:solidFill>
                <a:uFillTx/>
                <a:latin typeface="Calibri"/>
              </a:rPr>
              <a:t>LandCLEAN</a:t>
            </a:r>
            <a:r>
              <a:rPr lang="lt-LT" sz="1800" b="0" i="0" u="none" strike="noStrike" kern="1200" cap="none" spc="0" baseline="0" dirty="0">
                <a:solidFill>
                  <a:srgbClr val="000000"/>
                </a:solidFill>
                <a:uFillTx/>
                <a:latin typeface="Calibri"/>
              </a:rPr>
              <a:t>. </a:t>
            </a:r>
          </a:p>
        </p:txBody>
      </p:sp>
    </p:spTree>
    <p:extLst>
      <p:ext uri="{BB962C8B-B14F-4D97-AF65-F5344CB8AC3E}">
        <p14:creationId xmlns:p14="http://schemas.microsoft.com/office/powerpoint/2010/main" val="32652964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B9769015-A1E0-4E27-AD21-E2D92D1D4DEF}"/>
              </a:ext>
            </a:extLst>
          </p:cNvPr>
          <p:cNvSpPr txBox="1"/>
          <p:nvPr/>
        </p:nvSpPr>
        <p:spPr>
          <a:xfrm>
            <a:off x="2733104" y="394858"/>
            <a:ext cx="7701160" cy="954107"/>
          </a:xfrm>
          <a:prstGeom prst="rect">
            <a:avLst/>
          </a:prstGeom>
          <a:noFill/>
        </p:spPr>
        <p:txBody>
          <a:bodyPr wrap="square">
            <a:spAutoFit/>
          </a:bodyPr>
          <a:lstStyle/>
          <a:p>
            <a:pPr algn="ctr" fontAlgn="base">
              <a:spcBef>
                <a:spcPct val="0"/>
              </a:spcBef>
              <a:spcAft>
                <a:spcPct val="0"/>
              </a:spcAft>
              <a:defRPr/>
            </a:pPr>
            <a:r>
              <a:rPr lang="en-GB" sz="2800" b="1" dirty="0">
                <a:solidFill>
                  <a:prstClr val="white">
                    <a:lumMod val="50000"/>
                  </a:prstClr>
                </a:solidFill>
                <a:latin typeface="Constantia" panose="02030602050306030303" pitchFamily="18" charset="0"/>
                <a:cs typeface="Arial" pitchFamily="34" charset="0"/>
              </a:rPr>
              <a:t>Kas </a:t>
            </a:r>
            <a:r>
              <a:rPr lang="lt-LT" sz="2800" b="1" dirty="0">
                <a:solidFill>
                  <a:prstClr val="white">
                    <a:lumMod val="50000"/>
                  </a:prstClr>
                </a:solidFill>
                <a:latin typeface="Constantia" panose="02030602050306030303" pitchFamily="18" charset="0"/>
                <a:cs typeface="Arial" pitchFamily="34" charset="0"/>
              </a:rPr>
              <a:t>padeda supažindinti su sutvarkytais objektais</a:t>
            </a:r>
            <a:r>
              <a:rPr lang="en-GB" sz="2800" b="1" dirty="0">
                <a:solidFill>
                  <a:prstClr val="white">
                    <a:lumMod val="50000"/>
                  </a:prstClr>
                </a:solidFill>
                <a:latin typeface="Constantia" panose="02030602050306030303" pitchFamily="18" charset="0"/>
                <a:cs typeface="Arial" pitchFamily="34" charset="0"/>
              </a:rPr>
              <a:t>?</a:t>
            </a:r>
            <a:endParaRPr lang="lt-LT" sz="2800" b="1" dirty="0">
              <a:solidFill>
                <a:prstClr val="white">
                  <a:lumMod val="50000"/>
                </a:prstClr>
              </a:solidFill>
              <a:latin typeface="Constantia" panose="02030602050306030303" pitchFamily="18" charset="0"/>
              <a:cs typeface="Arial" pitchFamily="34" charset="0"/>
            </a:endParaRPr>
          </a:p>
        </p:txBody>
      </p:sp>
      <p:sp>
        <p:nvSpPr>
          <p:cNvPr id="5" name="Footer Placeholder 2">
            <a:extLst>
              <a:ext uri="{FF2B5EF4-FFF2-40B4-BE49-F238E27FC236}">
                <a16:creationId xmlns:a16="http://schemas.microsoft.com/office/drawing/2014/main" xmlns="" id="{1DE1A2B2-CA73-4159-86E1-D06C02F8C307}"/>
              </a:ext>
            </a:extLst>
          </p:cNvPr>
          <p:cNvSpPr>
            <a:spLocks noGrp="1"/>
          </p:cNvSpPr>
          <p:nvPr>
            <p:ph type="ftr" sz="quarter" idx="11"/>
          </p:nvPr>
        </p:nvSpPr>
        <p:spPr>
          <a:xfrm>
            <a:off x="4648200" y="6356351"/>
            <a:ext cx="2895600" cy="365125"/>
          </a:xfrm>
        </p:spPr>
        <p:txBody>
          <a:bodyPr/>
          <a:lstStyle/>
          <a:p>
            <a:pPr>
              <a:defRPr/>
            </a:pPr>
            <a:r>
              <a:rPr lang="lt-LT" dirty="0"/>
              <a:t>Žemaitijos nacionalinio parko direkcija</a:t>
            </a:r>
          </a:p>
        </p:txBody>
      </p:sp>
      <p:cxnSp>
        <p:nvCxnSpPr>
          <p:cNvPr id="7" name="Straight Connector 7">
            <a:extLst>
              <a:ext uri="{FF2B5EF4-FFF2-40B4-BE49-F238E27FC236}">
                <a16:creationId xmlns:a16="http://schemas.microsoft.com/office/drawing/2014/main" xmlns="" id="{0D08CF55-1E56-4015-A228-9420A8A1EF61}"/>
              </a:ext>
            </a:extLst>
          </p:cNvPr>
          <p:cNvCxnSpPr/>
          <p:nvPr/>
        </p:nvCxnSpPr>
        <p:spPr>
          <a:xfrm>
            <a:off x="1991545" y="6237312"/>
            <a:ext cx="85693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xmlns="" id="{01B75DC7-A8EA-4AB7-A4EA-8E95423C55CA}"/>
              </a:ext>
            </a:extLst>
          </p:cNvPr>
          <p:cNvSpPr txBox="1"/>
          <p:nvPr/>
        </p:nvSpPr>
        <p:spPr>
          <a:xfrm>
            <a:off x="8613637" y="3429000"/>
            <a:ext cx="2315616" cy="923330"/>
          </a:xfrm>
          <a:prstGeom prst="rect">
            <a:avLst/>
          </a:prstGeom>
          <a:noFill/>
        </p:spPr>
        <p:txBody>
          <a:bodyPr wrap="square" rtlCol="0">
            <a:spAutoFit/>
          </a:bodyPr>
          <a:lstStyle/>
          <a:p>
            <a:r>
              <a:rPr lang="lt-LT" dirty="0"/>
              <a:t>Programėlė išmaniesiems įrenginiams </a:t>
            </a:r>
            <a:endParaRPr lang="en-GB" dirty="0"/>
          </a:p>
        </p:txBody>
      </p:sp>
      <p:sp>
        <p:nvSpPr>
          <p:cNvPr id="8" name="AutoShape 2" descr="Screenshot Image">
            <a:extLst>
              <a:ext uri="{FF2B5EF4-FFF2-40B4-BE49-F238E27FC236}">
                <a16:creationId xmlns:a16="http://schemas.microsoft.com/office/drawing/2014/main" xmlns="" id="{78DB4213-C9DA-42E1-9D3A-2ABD7B8A72C1}"/>
              </a:ext>
            </a:extLst>
          </p:cNvPr>
          <p:cNvSpPr>
            <a:spLocks noChangeAspect="1" noChangeArrowheads="1"/>
          </p:cNvSpPr>
          <p:nvPr/>
        </p:nvSpPr>
        <p:spPr bwMode="auto">
          <a:xfrm>
            <a:off x="4481764" y="3276600"/>
            <a:ext cx="1766637" cy="1766637"/>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AutoShape 4" descr="Screenshot Image">
            <a:extLst>
              <a:ext uri="{FF2B5EF4-FFF2-40B4-BE49-F238E27FC236}">
                <a16:creationId xmlns:a16="http://schemas.microsoft.com/office/drawing/2014/main" xmlns="" id="{C2378B7C-2F3D-4A7F-8E66-BCC9C4BE6B7C}"/>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5" name="Paveikslėlis 14">
            <a:extLst>
              <a:ext uri="{FF2B5EF4-FFF2-40B4-BE49-F238E27FC236}">
                <a16:creationId xmlns:a16="http://schemas.microsoft.com/office/drawing/2014/main" xmlns="" id="{644D1989-6955-490E-BC5B-D52605CE9C7A}"/>
              </a:ext>
            </a:extLst>
          </p:cNvPr>
          <p:cNvPicPr>
            <a:picLocks noChangeAspect="1"/>
          </p:cNvPicPr>
          <p:nvPr/>
        </p:nvPicPr>
        <p:blipFill>
          <a:blip r:embed="rId2"/>
          <a:stretch>
            <a:fillRect/>
          </a:stretch>
        </p:blipFill>
        <p:spPr>
          <a:xfrm>
            <a:off x="2218351" y="1439097"/>
            <a:ext cx="2630757" cy="4480960"/>
          </a:xfrm>
          <a:prstGeom prst="rect">
            <a:avLst/>
          </a:prstGeom>
        </p:spPr>
      </p:pic>
      <p:pic>
        <p:nvPicPr>
          <p:cNvPr id="16" name="Paveikslėlis 15">
            <a:extLst>
              <a:ext uri="{FF2B5EF4-FFF2-40B4-BE49-F238E27FC236}">
                <a16:creationId xmlns:a16="http://schemas.microsoft.com/office/drawing/2014/main" xmlns="" id="{D9C393CD-75F9-4A79-AF68-A07DE987E16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643620" y="1396804"/>
            <a:ext cx="2775631" cy="4744831"/>
          </a:xfrm>
          <a:prstGeom prst="rect">
            <a:avLst/>
          </a:prstGeom>
        </p:spPr>
      </p:pic>
      <p:pic>
        <p:nvPicPr>
          <p:cNvPr id="11" name="Picture 1">
            <a:extLst>
              <a:ext uri="{FF2B5EF4-FFF2-40B4-BE49-F238E27FC236}">
                <a16:creationId xmlns:a16="http://schemas.microsoft.com/office/drawing/2014/main" xmlns="" id="{09ACBD1F-C880-4BF4-8015-F44516BBD873}"/>
              </a:ext>
            </a:extLst>
          </p:cNvPr>
          <p:cNvPicPr>
            <a:picLocks noChangeAspect="1"/>
          </p:cNvPicPr>
          <p:nvPr/>
        </p:nvPicPr>
        <p:blipFill>
          <a:blip r:embed="rId4"/>
          <a:stretch>
            <a:fillRect/>
          </a:stretch>
        </p:blipFill>
        <p:spPr>
          <a:xfrm>
            <a:off x="14521" y="0"/>
            <a:ext cx="3121423" cy="1018120"/>
          </a:xfrm>
          <a:prstGeom prst="rect">
            <a:avLst/>
          </a:prstGeom>
          <a:noFill/>
          <a:ln cap="flat">
            <a:noFill/>
          </a:ln>
        </p:spPr>
      </p:pic>
      <p:pic>
        <p:nvPicPr>
          <p:cNvPr id="13" name="Picture 1">
            <a:extLst>
              <a:ext uri="{FF2B5EF4-FFF2-40B4-BE49-F238E27FC236}">
                <a16:creationId xmlns:a16="http://schemas.microsoft.com/office/drawing/2014/main" xmlns="" id="{D443E67B-2147-40C8-9D5E-5A8E59B7DEC2}"/>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4521" y="656"/>
            <a:ext cx="3121423" cy="1016807"/>
          </a:xfrm>
          <a:prstGeom prst="rect">
            <a:avLst/>
          </a:prstGeom>
          <a:noFill/>
          <a:ln cap="flat">
            <a:noFill/>
          </a:ln>
        </p:spPr>
      </p:pic>
    </p:spTree>
    <p:extLst>
      <p:ext uri="{BB962C8B-B14F-4D97-AF65-F5344CB8AC3E}">
        <p14:creationId xmlns:p14="http://schemas.microsoft.com/office/powerpoint/2010/main" val="32313679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xmlns="" id="{5C144C89-1C88-4350-A231-43CB15505789}"/>
              </a:ext>
            </a:extLst>
          </p:cNvPr>
          <p:cNvSpPr>
            <a:spLocks noGrp="1"/>
          </p:cNvSpPr>
          <p:nvPr>
            <p:ph type="ftr" sz="quarter" idx="11"/>
          </p:nvPr>
        </p:nvSpPr>
        <p:spPr/>
        <p:txBody>
          <a:bodyPr/>
          <a:lstStyle/>
          <a:p>
            <a:pPr>
              <a:defRPr/>
            </a:pPr>
            <a:r>
              <a:rPr lang="lt-LT"/>
              <a:t>Žemaitijos nacionalinio parko direkcija</a:t>
            </a:r>
          </a:p>
        </p:txBody>
      </p:sp>
      <p:cxnSp>
        <p:nvCxnSpPr>
          <p:cNvPr id="8" name="Straight Connector 7">
            <a:extLst>
              <a:ext uri="{FF2B5EF4-FFF2-40B4-BE49-F238E27FC236}">
                <a16:creationId xmlns:a16="http://schemas.microsoft.com/office/drawing/2014/main" xmlns="" id="{F73E5AB3-090A-4292-B3BA-21D88B92E910}"/>
              </a:ext>
            </a:extLst>
          </p:cNvPr>
          <p:cNvCxnSpPr/>
          <p:nvPr/>
        </p:nvCxnSpPr>
        <p:spPr>
          <a:xfrm>
            <a:off x="1919289" y="6165850"/>
            <a:ext cx="85693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9703" name="Rectangle 5">
            <a:extLst>
              <a:ext uri="{FF2B5EF4-FFF2-40B4-BE49-F238E27FC236}">
                <a16:creationId xmlns:a16="http://schemas.microsoft.com/office/drawing/2014/main" xmlns="" id="{CE35064E-6767-460B-8F67-2616B7E057AB}"/>
              </a:ext>
            </a:extLst>
          </p:cNvPr>
          <p:cNvSpPr>
            <a:spLocks noChangeArrowheads="1"/>
          </p:cNvSpPr>
          <p:nvPr/>
        </p:nvSpPr>
        <p:spPr bwMode="auto">
          <a:xfrm>
            <a:off x="2762250" y="355600"/>
            <a:ext cx="7596188" cy="523220"/>
          </a:xfrm>
          <a:prstGeom prst="rect">
            <a:avLst/>
          </a:prstGeom>
          <a:solidFill>
            <a:schemeClr val="bg1"/>
          </a:solidFill>
          <a:ln w="9525">
            <a:solidFill>
              <a:srgbClr val="F0F8BE"/>
            </a:solidFill>
            <a:miter lim="800000"/>
            <a:headEnd/>
            <a:tailEnd/>
          </a:ln>
        </p:spPr>
        <p:txBody>
          <a:bodyPr>
            <a:spAutoFit/>
          </a:bodyP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0"/>
              </a:spcBef>
              <a:buFontTx/>
              <a:buNone/>
            </a:pPr>
            <a:r>
              <a:rPr lang="lt-LT" altLang="lt-LT" sz="2800" b="1" dirty="0">
                <a:latin typeface="Times New Roman" panose="02020603050405020304" pitchFamily="18" charset="0"/>
              </a:rPr>
              <a:t>Gardų ozo pritaikymas lankymui</a:t>
            </a:r>
          </a:p>
        </p:txBody>
      </p:sp>
      <p:sp>
        <p:nvSpPr>
          <p:cNvPr id="9" name="TextBox 8">
            <a:extLst>
              <a:ext uri="{FF2B5EF4-FFF2-40B4-BE49-F238E27FC236}">
                <a16:creationId xmlns:a16="http://schemas.microsoft.com/office/drawing/2014/main" xmlns="" id="{A4F43D1E-4D43-4A59-8959-608F7405CF56}"/>
              </a:ext>
            </a:extLst>
          </p:cNvPr>
          <p:cNvSpPr txBox="1"/>
          <p:nvPr/>
        </p:nvSpPr>
        <p:spPr>
          <a:xfrm>
            <a:off x="4271012" y="4338702"/>
            <a:ext cx="3466958" cy="1754326"/>
          </a:xfrm>
          <a:prstGeom prst="rect">
            <a:avLst/>
          </a:prstGeom>
          <a:noFill/>
        </p:spPr>
        <p:txBody>
          <a:bodyPr wrap="square" rtlCol="0">
            <a:spAutoFit/>
          </a:bodyPr>
          <a:lstStyle/>
          <a:p>
            <a:r>
              <a:rPr lang="lt-LT" b="1" i="0" dirty="0">
                <a:solidFill>
                  <a:srgbClr val="2A3308"/>
                </a:solidFill>
                <a:effectLst/>
                <a:latin typeface="Hind"/>
              </a:rPr>
              <a:t> „Saugomų teritorijų tvarkymas (I etapas) – “Gardų ozo, esančio Žemaitijos nacionaliniame parke Gardų geomorfologiniame draustinyje, tvarkymo projektas”, Vertė ~125 tūkst. </a:t>
            </a:r>
            <a:r>
              <a:rPr lang="lt-LT" b="1" i="0">
                <a:solidFill>
                  <a:srgbClr val="2A3308"/>
                </a:solidFill>
                <a:effectLst/>
                <a:latin typeface="Hind"/>
              </a:rPr>
              <a:t>eur</a:t>
            </a:r>
            <a:endParaRPr lang="en-GB" dirty="0"/>
          </a:p>
        </p:txBody>
      </p:sp>
      <p:pic>
        <p:nvPicPr>
          <p:cNvPr id="4" name="Paveikslėlis 3">
            <a:extLst>
              <a:ext uri="{FF2B5EF4-FFF2-40B4-BE49-F238E27FC236}">
                <a16:creationId xmlns:a16="http://schemas.microsoft.com/office/drawing/2014/main" xmlns="" id="{9E95FABC-A37F-451A-990C-50338FE830B2}"/>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593418" y="966672"/>
            <a:ext cx="3433958" cy="2575469"/>
          </a:xfrm>
          <a:prstGeom prst="rect">
            <a:avLst/>
          </a:prstGeom>
        </p:spPr>
      </p:pic>
      <p:pic>
        <p:nvPicPr>
          <p:cNvPr id="6" name="Paveikslėlis 5">
            <a:extLst>
              <a:ext uri="{FF2B5EF4-FFF2-40B4-BE49-F238E27FC236}">
                <a16:creationId xmlns:a16="http://schemas.microsoft.com/office/drawing/2014/main" xmlns="" id="{860AD9E3-E0DA-4B7F-8780-22072A3C5A7E}"/>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920989" y="3470383"/>
            <a:ext cx="3466958" cy="2600218"/>
          </a:xfrm>
          <a:prstGeom prst="rect">
            <a:avLst/>
          </a:prstGeom>
        </p:spPr>
      </p:pic>
      <p:pic>
        <p:nvPicPr>
          <p:cNvPr id="10" name="Paveikslėlis 9">
            <a:extLst>
              <a:ext uri="{FF2B5EF4-FFF2-40B4-BE49-F238E27FC236}">
                <a16:creationId xmlns:a16="http://schemas.microsoft.com/office/drawing/2014/main" xmlns="" id="{FE8C4036-78C7-4FBD-A731-0944C3A40617}"/>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999256" y="930686"/>
            <a:ext cx="4031113" cy="2677381"/>
          </a:xfrm>
          <a:prstGeom prst="rect">
            <a:avLst/>
          </a:prstGeom>
        </p:spPr>
      </p:pic>
      <p:pic>
        <p:nvPicPr>
          <p:cNvPr id="1026" name="Picture 2">
            <a:extLst>
              <a:ext uri="{FF2B5EF4-FFF2-40B4-BE49-F238E27FC236}">
                <a16:creationId xmlns:a16="http://schemas.microsoft.com/office/drawing/2014/main" xmlns="" id="{60D92201-1DED-4C84-867C-04E942763760}"/>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774097" y="3629993"/>
            <a:ext cx="3185843" cy="2390212"/>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
            <a:extLst>
              <a:ext uri="{FF2B5EF4-FFF2-40B4-BE49-F238E27FC236}">
                <a16:creationId xmlns:a16="http://schemas.microsoft.com/office/drawing/2014/main" xmlns="" id="{153795AE-454B-4814-9A0B-242C446130A5}"/>
              </a:ext>
            </a:extLst>
          </p:cNvPr>
          <p:cNvPicPr>
            <a:picLocks noChangeAspect="1"/>
          </p:cNvPicPr>
          <p:nvPr/>
        </p:nvPicPr>
        <p:blipFill>
          <a:blip r:embed="rId6"/>
          <a:stretch>
            <a:fillRect/>
          </a:stretch>
        </p:blipFill>
        <p:spPr>
          <a:xfrm>
            <a:off x="14521" y="0"/>
            <a:ext cx="3121423" cy="1018120"/>
          </a:xfrm>
          <a:prstGeom prst="rect">
            <a:avLst/>
          </a:prstGeom>
          <a:noFill/>
          <a:ln cap="flat">
            <a:noFill/>
          </a:ln>
        </p:spPr>
      </p:pic>
      <p:pic>
        <p:nvPicPr>
          <p:cNvPr id="12" name="Picture 1">
            <a:extLst>
              <a:ext uri="{FF2B5EF4-FFF2-40B4-BE49-F238E27FC236}">
                <a16:creationId xmlns:a16="http://schemas.microsoft.com/office/drawing/2014/main" xmlns="" id="{CE5532E9-79E6-4E7B-AE7A-C318EE1434E6}"/>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4521" y="656"/>
            <a:ext cx="3121423" cy="1016807"/>
          </a:xfrm>
          <a:prstGeom prst="rect">
            <a:avLst/>
          </a:prstGeom>
          <a:noFill/>
          <a:ln cap="flat">
            <a:noFill/>
          </a:ln>
        </p:spPr>
      </p:pic>
    </p:spTree>
    <p:extLst>
      <p:ext uri="{BB962C8B-B14F-4D97-AF65-F5344CB8AC3E}">
        <p14:creationId xmlns:p14="http://schemas.microsoft.com/office/powerpoint/2010/main" val="29864902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xmlns="" id="{5C144C89-1C88-4350-A231-43CB15505789}"/>
              </a:ext>
            </a:extLst>
          </p:cNvPr>
          <p:cNvSpPr>
            <a:spLocks noGrp="1"/>
          </p:cNvSpPr>
          <p:nvPr>
            <p:ph type="ftr" sz="quarter" idx="11"/>
          </p:nvPr>
        </p:nvSpPr>
        <p:spPr/>
        <p:txBody>
          <a:bodyPr/>
          <a:lstStyle/>
          <a:p>
            <a:pPr>
              <a:defRPr/>
            </a:pPr>
            <a:r>
              <a:rPr lang="lt-LT"/>
              <a:t>Žemaitijos nacionalinio parko direkcija</a:t>
            </a:r>
          </a:p>
        </p:txBody>
      </p:sp>
      <p:cxnSp>
        <p:nvCxnSpPr>
          <p:cNvPr id="8" name="Straight Connector 7">
            <a:extLst>
              <a:ext uri="{FF2B5EF4-FFF2-40B4-BE49-F238E27FC236}">
                <a16:creationId xmlns:a16="http://schemas.microsoft.com/office/drawing/2014/main" xmlns="" id="{F73E5AB3-090A-4292-B3BA-21D88B92E910}"/>
              </a:ext>
            </a:extLst>
          </p:cNvPr>
          <p:cNvCxnSpPr/>
          <p:nvPr/>
        </p:nvCxnSpPr>
        <p:spPr>
          <a:xfrm>
            <a:off x="1919289" y="6165850"/>
            <a:ext cx="85693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9703" name="Rectangle 5">
            <a:extLst>
              <a:ext uri="{FF2B5EF4-FFF2-40B4-BE49-F238E27FC236}">
                <a16:creationId xmlns:a16="http://schemas.microsoft.com/office/drawing/2014/main" xmlns="" id="{CE35064E-6767-460B-8F67-2616B7E057AB}"/>
              </a:ext>
            </a:extLst>
          </p:cNvPr>
          <p:cNvSpPr>
            <a:spLocks noChangeArrowheads="1"/>
          </p:cNvSpPr>
          <p:nvPr/>
        </p:nvSpPr>
        <p:spPr bwMode="auto">
          <a:xfrm>
            <a:off x="1338500" y="382168"/>
            <a:ext cx="9947563" cy="523220"/>
          </a:xfrm>
          <a:prstGeom prst="rect">
            <a:avLst/>
          </a:prstGeom>
          <a:solidFill>
            <a:schemeClr val="bg1"/>
          </a:solidFill>
          <a:ln w="9525">
            <a:solidFill>
              <a:srgbClr val="F0F8BE"/>
            </a:solidFill>
            <a:miter lim="800000"/>
            <a:headEnd/>
            <a:tailEnd/>
          </a:ln>
        </p:spPr>
        <p:txBody>
          <a:bodyPr wrap="square">
            <a:spAutoFit/>
          </a:bodyP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0"/>
              </a:spcBef>
              <a:buFontTx/>
              <a:buNone/>
            </a:pPr>
            <a:r>
              <a:rPr lang="lt-LT" altLang="lt-LT" sz="2800" b="1" dirty="0">
                <a:latin typeface="Times New Roman" panose="02020603050405020304" pitchFamily="18" charset="0"/>
              </a:rPr>
              <a:t>Platelių apžvalgos aikštelės tvarkymas</a:t>
            </a:r>
          </a:p>
        </p:txBody>
      </p:sp>
      <p:pic>
        <p:nvPicPr>
          <p:cNvPr id="31753" name="Picture 30" descr="E:\Rovenos\Projektai\LAT-LIT\UniGreen_implementation_2017\Plateliai_viewing_platform\Aikštelės nuotraukos\Apzvalgos_aikstele_2017-05-15\IMG_0476.JPG">
            <a:extLst>
              <a:ext uri="{FF2B5EF4-FFF2-40B4-BE49-F238E27FC236}">
                <a16:creationId xmlns:a16="http://schemas.microsoft.com/office/drawing/2014/main" xmlns="" id="{6B1E3025-FC83-4189-8F6E-75C2FCC17CBA}"/>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091133" y="1145016"/>
            <a:ext cx="3466958" cy="250662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pic>
        <p:nvPicPr>
          <p:cNvPr id="31754" name="Paveikslėlis 4">
            <a:extLst>
              <a:ext uri="{FF2B5EF4-FFF2-40B4-BE49-F238E27FC236}">
                <a16:creationId xmlns:a16="http://schemas.microsoft.com/office/drawing/2014/main" xmlns="" id="{0CCD80C1-3E8D-4E5F-BF9E-D2984DF717E7}"/>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8423563" y="969438"/>
            <a:ext cx="3466958" cy="2599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aveikslėlis 4">
            <a:extLst>
              <a:ext uri="{FF2B5EF4-FFF2-40B4-BE49-F238E27FC236}">
                <a16:creationId xmlns:a16="http://schemas.microsoft.com/office/drawing/2014/main" xmlns="" id="{E6289CD4-87A6-4CAC-BC45-CB45EF619CD9}"/>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873487" y="3754006"/>
            <a:ext cx="3949058" cy="2221345"/>
          </a:xfrm>
          <a:prstGeom prst="rect">
            <a:avLst/>
          </a:prstGeom>
        </p:spPr>
      </p:pic>
      <p:pic>
        <p:nvPicPr>
          <p:cNvPr id="7" name="Paveikslėlis 6">
            <a:extLst>
              <a:ext uri="{FF2B5EF4-FFF2-40B4-BE49-F238E27FC236}">
                <a16:creationId xmlns:a16="http://schemas.microsoft.com/office/drawing/2014/main" xmlns="" id="{FEEA84DD-3AD5-442A-8BEE-E99775B61F59}"/>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rot="5400000">
            <a:off x="363734" y="2567927"/>
            <a:ext cx="4217168" cy="2372157"/>
          </a:xfrm>
          <a:prstGeom prst="rect">
            <a:avLst/>
          </a:prstGeom>
        </p:spPr>
      </p:pic>
      <p:sp>
        <p:nvSpPr>
          <p:cNvPr id="9" name="TextBox 8">
            <a:extLst>
              <a:ext uri="{FF2B5EF4-FFF2-40B4-BE49-F238E27FC236}">
                <a16:creationId xmlns:a16="http://schemas.microsoft.com/office/drawing/2014/main" xmlns="" id="{A4F43D1E-4D43-4A59-8959-608F7405CF56}"/>
              </a:ext>
            </a:extLst>
          </p:cNvPr>
          <p:cNvSpPr txBox="1"/>
          <p:nvPr/>
        </p:nvSpPr>
        <p:spPr>
          <a:xfrm>
            <a:off x="4318514" y="4285673"/>
            <a:ext cx="3466958" cy="923330"/>
          </a:xfrm>
          <a:prstGeom prst="rect">
            <a:avLst/>
          </a:prstGeom>
          <a:noFill/>
        </p:spPr>
        <p:txBody>
          <a:bodyPr wrap="square" rtlCol="0">
            <a:spAutoFit/>
          </a:bodyPr>
          <a:lstStyle/>
          <a:p>
            <a:r>
              <a:rPr lang="en-GB" dirty="0" err="1"/>
              <a:t>Aik</a:t>
            </a:r>
            <a:r>
              <a:rPr lang="lt-LT" dirty="0" err="1"/>
              <a:t>štelė</a:t>
            </a:r>
            <a:r>
              <a:rPr lang="lt-LT" dirty="0"/>
              <a:t> sutvarkyta 2017-2018 m., </a:t>
            </a:r>
          </a:p>
          <a:p>
            <a:r>
              <a:rPr lang="lt-LT" dirty="0"/>
              <a:t>Įgyvendinant LAT-LIT projektą „</a:t>
            </a:r>
            <a:r>
              <a:rPr lang="lt-LT" dirty="0" err="1"/>
              <a:t>Unigreen</a:t>
            </a:r>
            <a:r>
              <a:rPr lang="lt-LT" dirty="0"/>
              <a:t>“. Vertė ~70 tūkst. </a:t>
            </a:r>
            <a:r>
              <a:rPr lang="lt-LT" dirty="0" err="1"/>
              <a:t>eur</a:t>
            </a:r>
            <a:endParaRPr lang="en-GB" dirty="0"/>
          </a:p>
        </p:txBody>
      </p:sp>
      <p:pic>
        <p:nvPicPr>
          <p:cNvPr id="11" name="Picture 1">
            <a:extLst>
              <a:ext uri="{FF2B5EF4-FFF2-40B4-BE49-F238E27FC236}">
                <a16:creationId xmlns:a16="http://schemas.microsoft.com/office/drawing/2014/main" xmlns="" id="{53D5DE17-689B-4D7A-9E22-DBD854A952FF}"/>
              </a:ext>
            </a:extLst>
          </p:cNvPr>
          <p:cNvPicPr>
            <a:picLocks noChangeAspect="1"/>
          </p:cNvPicPr>
          <p:nvPr/>
        </p:nvPicPr>
        <p:blipFill>
          <a:blip r:embed="rId6"/>
          <a:stretch>
            <a:fillRect/>
          </a:stretch>
        </p:blipFill>
        <p:spPr>
          <a:xfrm>
            <a:off x="14521" y="0"/>
            <a:ext cx="3121423" cy="1018120"/>
          </a:xfrm>
          <a:prstGeom prst="rect">
            <a:avLst/>
          </a:prstGeom>
          <a:noFill/>
          <a:ln cap="flat">
            <a:noFill/>
          </a:ln>
        </p:spPr>
      </p:pic>
      <p:pic>
        <p:nvPicPr>
          <p:cNvPr id="12" name="Picture 1">
            <a:extLst>
              <a:ext uri="{FF2B5EF4-FFF2-40B4-BE49-F238E27FC236}">
                <a16:creationId xmlns:a16="http://schemas.microsoft.com/office/drawing/2014/main" xmlns="" id="{C0971C72-C42F-4220-A944-2104478D808A}"/>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4521" y="656"/>
            <a:ext cx="3121423" cy="1016807"/>
          </a:xfrm>
          <a:prstGeom prst="rect">
            <a:avLst/>
          </a:prstGeom>
          <a:noFill/>
          <a:ln cap="flat">
            <a:noFill/>
          </a:ln>
        </p:spPr>
      </p:pic>
    </p:spTree>
    <p:extLst>
      <p:ext uri="{BB962C8B-B14F-4D97-AF65-F5344CB8AC3E}">
        <p14:creationId xmlns:p14="http://schemas.microsoft.com/office/powerpoint/2010/main" val="8920709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xmlns="" id="{5C144C89-1C88-4350-A231-43CB15505789}"/>
              </a:ext>
            </a:extLst>
          </p:cNvPr>
          <p:cNvSpPr>
            <a:spLocks noGrp="1"/>
          </p:cNvSpPr>
          <p:nvPr>
            <p:ph type="ftr" sz="quarter" idx="11"/>
          </p:nvPr>
        </p:nvSpPr>
        <p:spPr/>
        <p:txBody>
          <a:bodyPr/>
          <a:lstStyle/>
          <a:p>
            <a:pPr>
              <a:defRPr/>
            </a:pPr>
            <a:r>
              <a:rPr lang="lt-LT"/>
              <a:t>Žemaitijos nacionalinio parko direkcija</a:t>
            </a:r>
          </a:p>
        </p:txBody>
      </p:sp>
      <p:cxnSp>
        <p:nvCxnSpPr>
          <p:cNvPr id="8" name="Straight Connector 7">
            <a:extLst>
              <a:ext uri="{FF2B5EF4-FFF2-40B4-BE49-F238E27FC236}">
                <a16:creationId xmlns:a16="http://schemas.microsoft.com/office/drawing/2014/main" xmlns="" id="{F73E5AB3-090A-4292-B3BA-21D88B92E910}"/>
              </a:ext>
            </a:extLst>
          </p:cNvPr>
          <p:cNvCxnSpPr/>
          <p:nvPr/>
        </p:nvCxnSpPr>
        <p:spPr>
          <a:xfrm>
            <a:off x="1919289" y="6165850"/>
            <a:ext cx="85693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9703" name="Rectangle 5">
            <a:extLst>
              <a:ext uri="{FF2B5EF4-FFF2-40B4-BE49-F238E27FC236}">
                <a16:creationId xmlns:a16="http://schemas.microsoft.com/office/drawing/2014/main" xmlns="" id="{CE35064E-6767-460B-8F67-2616B7E057AB}"/>
              </a:ext>
            </a:extLst>
          </p:cNvPr>
          <p:cNvSpPr>
            <a:spLocks noChangeArrowheads="1"/>
          </p:cNvSpPr>
          <p:nvPr/>
        </p:nvSpPr>
        <p:spPr bwMode="auto">
          <a:xfrm>
            <a:off x="3539615" y="78274"/>
            <a:ext cx="7249786" cy="1384995"/>
          </a:xfrm>
          <a:prstGeom prst="rect">
            <a:avLst/>
          </a:prstGeom>
          <a:solidFill>
            <a:schemeClr val="bg1"/>
          </a:solidFill>
          <a:ln w="9525">
            <a:solidFill>
              <a:srgbClr val="F0F8BE"/>
            </a:solidFill>
            <a:miter lim="800000"/>
            <a:headEnd/>
            <a:tailEnd/>
          </a:ln>
        </p:spPr>
        <p:txBody>
          <a:bodyPr wrap="square">
            <a:spAutoFit/>
          </a:bodyP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0"/>
              </a:spcBef>
              <a:buNone/>
            </a:pPr>
            <a:r>
              <a:rPr lang="lt-LT" altLang="lt-LT" sz="2800" b="1" dirty="0">
                <a:latin typeface="Times New Roman" panose="02020603050405020304" pitchFamily="18" charset="0"/>
              </a:rPr>
              <a:t>Šaltojo karo ekspozicija. Buvusio karinio objekto pritaikymas</a:t>
            </a:r>
          </a:p>
          <a:p>
            <a:pPr algn="ctr" eaLnBrk="1" hangingPunct="1">
              <a:spcBef>
                <a:spcPct val="0"/>
              </a:spcBef>
              <a:buFontTx/>
              <a:buNone/>
            </a:pPr>
            <a:endParaRPr lang="lt-LT" altLang="lt-LT" sz="2800" b="1" dirty="0">
              <a:latin typeface="Times New Roman" panose="02020603050405020304" pitchFamily="18" charset="0"/>
            </a:endParaRPr>
          </a:p>
        </p:txBody>
      </p:sp>
      <p:sp>
        <p:nvSpPr>
          <p:cNvPr id="9" name="TextBox 8">
            <a:extLst>
              <a:ext uri="{FF2B5EF4-FFF2-40B4-BE49-F238E27FC236}">
                <a16:creationId xmlns:a16="http://schemas.microsoft.com/office/drawing/2014/main" xmlns="" id="{A4F43D1E-4D43-4A59-8959-608F7405CF56}"/>
              </a:ext>
            </a:extLst>
          </p:cNvPr>
          <p:cNvSpPr txBox="1"/>
          <p:nvPr/>
        </p:nvSpPr>
        <p:spPr>
          <a:xfrm>
            <a:off x="4318513" y="3997455"/>
            <a:ext cx="4080903" cy="923330"/>
          </a:xfrm>
          <a:prstGeom prst="rect">
            <a:avLst/>
          </a:prstGeom>
          <a:noFill/>
        </p:spPr>
        <p:txBody>
          <a:bodyPr wrap="square" rtlCol="0">
            <a:spAutoFit/>
          </a:bodyPr>
          <a:lstStyle/>
          <a:p>
            <a:r>
              <a:rPr lang="lt-LT" dirty="0"/>
              <a:t>Šaltojo karo ekspozicija įrengta buvusioje požeminėje branduolinių raketų paleidimo aikštelėje. Vertė ~1,8 mln. </a:t>
            </a:r>
            <a:r>
              <a:rPr lang="lt-LT" dirty="0" err="1"/>
              <a:t>eur</a:t>
            </a:r>
            <a:endParaRPr lang="en-GB" dirty="0"/>
          </a:p>
        </p:txBody>
      </p:sp>
      <p:pic>
        <p:nvPicPr>
          <p:cNvPr id="4" name="Paveikslėlis 3">
            <a:extLst>
              <a:ext uri="{FF2B5EF4-FFF2-40B4-BE49-F238E27FC236}">
                <a16:creationId xmlns:a16="http://schemas.microsoft.com/office/drawing/2014/main" xmlns="" id="{082E2C15-6ED4-4838-BEF7-73EE602A26A9}"/>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822987" y="3500500"/>
            <a:ext cx="3068445" cy="2301334"/>
          </a:xfrm>
          <a:prstGeom prst="rect">
            <a:avLst/>
          </a:prstGeom>
        </p:spPr>
      </p:pic>
      <p:pic>
        <p:nvPicPr>
          <p:cNvPr id="10" name="Paveikslėlis 9">
            <a:extLst>
              <a:ext uri="{FF2B5EF4-FFF2-40B4-BE49-F238E27FC236}">
                <a16:creationId xmlns:a16="http://schemas.microsoft.com/office/drawing/2014/main" xmlns="" id="{0C4DE755-DA87-49F2-9EB9-87E565F36BAE}"/>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45103" y="3659018"/>
            <a:ext cx="3251113" cy="2176640"/>
          </a:xfrm>
          <a:prstGeom prst="rect">
            <a:avLst/>
          </a:prstGeom>
        </p:spPr>
      </p:pic>
      <p:pic>
        <p:nvPicPr>
          <p:cNvPr id="12" name="Paveikslėlis 11">
            <a:extLst>
              <a:ext uri="{FF2B5EF4-FFF2-40B4-BE49-F238E27FC236}">
                <a16:creationId xmlns:a16="http://schemas.microsoft.com/office/drawing/2014/main" xmlns="" id="{F4559D1E-D2A0-4B55-AAE0-EDE3222D13AF}"/>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5282119" y="1022342"/>
            <a:ext cx="3265123" cy="2443835"/>
          </a:xfrm>
          <a:prstGeom prst="rect">
            <a:avLst/>
          </a:prstGeom>
        </p:spPr>
      </p:pic>
      <p:pic>
        <p:nvPicPr>
          <p:cNvPr id="14" name="Paveikslėlis 13">
            <a:extLst>
              <a:ext uri="{FF2B5EF4-FFF2-40B4-BE49-F238E27FC236}">
                <a16:creationId xmlns:a16="http://schemas.microsoft.com/office/drawing/2014/main" xmlns="" id="{90FBF508-AED2-4B49-978B-23165A0055A9}"/>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1091820" y="1022342"/>
            <a:ext cx="3180141" cy="2385106"/>
          </a:xfrm>
          <a:prstGeom prst="rect">
            <a:avLst/>
          </a:prstGeom>
        </p:spPr>
      </p:pic>
      <p:pic>
        <p:nvPicPr>
          <p:cNvPr id="16" name="Paveikslėlis 15">
            <a:extLst>
              <a:ext uri="{FF2B5EF4-FFF2-40B4-BE49-F238E27FC236}">
                <a16:creationId xmlns:a16="http://schemas.microsoft.com/office/drawing/2014/main" xmlns="" id="{B099404F-DC80-4E71-8575-3D6314E48852}"/>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8822987" y="910572"/>
            <a:ext cx="2928120" cy="2196090"/>
          </a:xfrm>
          <a:prstGeom prst="rect">
            <a:avLst/>
          </a:prstGeom>
        </p:spPr>
      </p:pic>
      <p:pic>
        <p:nvPicPr>
          <p:cNvPr id="13" name="Picture 1">
            <a:extLst>
              <a:ext uri="{FF2B5EF4-FFF2-40B4-BE49-F238E27FC236}">
                <a16:creationId xmlns:a16="http://schemas.microsoft.com/office/drawing/2014/main" xmlns="" id="{9858FADE-7514-43C3-8BA6-2F3268326B14}"/>
              </a:ext>
            </a:extLst>
          </p:cNvPr>
          <p:cNvPicPr>
            <a:picLocks noChangeAspect="1"/>
          </p:cNvPicPr>
          <p:nvPr/>
        </p:nvPicPr>
        <p:blipFill>
          <a:blip r:embed="rId7"/>
          <a:stretch>
            <a:fillRect/>
          </a:stretch>
        </p:blipFill>
        <p:spPr>
          <a:xfrm>
            <a:off x="14521" y="0"/>
            <a:ext cx="3121423" cy="1018120"/>
          </a:xfrm>
          <a:prstGeom prst="rect">
            <a:avLst/>
          </a:prstGeom>
          <a:noFill/>
          <a:ln cap="flat">
            <a:noFill/>
          </a:ln>
        </p:spPr>
      </p:pic>
      <p:pic>
        <p:nvPicPr>
          <p:cNvPr id="15" name="Picture 1">
            <a:extLst>
              <a:ext uri="{FF2B5EF4-FFF2-40B4-BE49-F238E27FC236}">
                <a16:creationId xmlns:a16="http://schemas.microsoft.com/office/drawing/2014/main" xmlns="" id="{17BEB7B5-2512-45F1-9CB0-D376260B9BC9}"/>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4521" y="656"/>
            <a:ext cx="3121423" cy="1016807"/>
          </a:xfrm>
          <a:prstGeom prst="rect">
            <a:avLst/>
          </a:prstGeom>
          <a:noFill/>
          <a:ln cap="flat">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xmlns="" id="{5C144C89-1C88-4350-A231-43CB15505789}"/>
              </a:ext>
            </a:extLst>
          </p:cNvPr>
          <p:cNvSpPr>
            <a:spLocks noGrp="1"/>
          </p:cNvSpPr>
          <p:nvPr>
            <p:ph type="ftr" sz="quarter" idx="11"/>
          </p:nvPr>
        </p:nvSpPr>
        <p:spPr/>
        <p:txBody>
          <a:bodyPr/>
          <a:lstStyle/>
          <a:p>
            <a:pPr>
              <a:defRPr/>
            </a:pPr>
            <a:r>
              <a:rPr lang="lt-LT"/>
              <a:t>Žemaitijos nacionalinio parko direkcija</a:t>
            </a:r>
          </a:p>
        </p:txBody>
      </p:sp>
      <p:cxnSp>
        <p:nvCxnSpPr>
          <p:cNvPr id="8" name="Straight Connector 7">
            <a:extLst>
              <a:ext uri="{FF2B5EF4-FFF2-40B4-BE49-F238E27FC236}">
                <a16:creationId xmlns:a16="http://schemas.microsoft.com/office/drawing/2014/main" xmlns="" id="{F73E5AB3-090A-4292-B3BA-21D88B92E910}"/>
              </a:ext>
            </a:extLst>
          </p:cNvPr>
          <p:cNvCxnSpPr/>
          <p:nvPr/>
        </p:nvCxnSpPr>
        <p:spPr>
          <a:xfrm>
            <a:off x="1919289" y="6165850"/>
            <a:ext cx="85693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9703" name="Rectangle 5">
            <a:extLst>
              <a:ext uri="{FF2B5EF4-FFF2-40B4-BE49-F238E27FC236}">
                <a16:creationId xmlns:a16="http://schemas.microsoft.com/office/drawing/2014/main" xmlns="" id="{CE35064E-6767-460B-8F67-2616B7E057AB}"/>
              </a:ext>
            </a:extLst>
          </p:cNvPr>
          <p:cNvSpPr>
            <a:spLocks noChangeArrowheads="1"/>
          </p:cNvSpPr>
          <p:nvPr/>
        </p:nvSpPr>
        <p:spPr bwMode="auto">
          <a:xfrm>
            <a:off x="2762250" y="355600"/>
            <a:ext cx="7596188" cy="523220"/>
          </a:xfrm>
          <a:prstGeom prst="rect">
            <a:avLst/>
          </a:prstGeom>
          <a:solidFill>
            <a:schemeClr val="bg1"/>
          </a:solidFill>
          <a:ln w="9525">
            <a:solidFill>
              <a:srgbClr val="F0F8BE"/>
            </a:solidFill>
            <a:miter lim="800000"/>
            <a:headEnd/>
            <a:tailEnd/>
          </a:ln>
        </p:spPr>
        <p:txBody>
          <a:bodyPr>
            <a:spAutoFit/>
          </a:bodyPr>
          <a:lstStyle>
            <a:lvl1pPr eaLnBrk="0" hangingPunct="0">
              <a:spcBef>
                <a:spcPct val="20000"/>
              </a:spcBef>
              <a:buChar char="•"/>
              <a:defRPr sz="3200">
                <a:solidFill>
                  <a:schemeClr val="tx1"/>
                </a:solidFill>
                <a:latin typeface="Arial" pitchFamily="34" charset="0"/>
              </a:defRPr>
            </a:lvl1pPr>
            <a:lvl2pPr marL="742950" indent="-285750" eaLnBrk="0" hangingPunct="0">
              <a:spcBef>
                <a:spcPct val="20000"/>
              </a:spcBef>
              <a:buChar char="–"/>
              <a:defRPr sz="2800">
                <a:solidFill>
                  <a:schemeClr val="tx1"/>
                </a:solidFill>
                <a:latin typeface="Arial" pitchFamily="34" charset="0"/>
              </a:defRPr>
            </a:lvl2pPr>
            <a:lvl3pPr marL="1143000" indent="-228600" eaLnBrk="0" hangingPunct="0">
              <a:spcBef>
                <a:spcPct val="20000"/>
              </a:spcBef>
              <a:buChar char="•"/>
              <a:defRPr sz="2400">
                <a:solidFill>
                  <a:schemeClr val="tx1"/>
                </a:solidFill>
                <a:latin typeface="Arial" pitchFamily="34" charset="0"/>
              </a:defRPr>
            </a:lvl3pPr>
            <a:lvl4pPr marL="1600200" indent="-228600" eaLnBrk="0" hangingPunct="0">
              <a:spcBef>
                <a:spcPct val="20000"/>
              </a:spcBef>
              <a:buChar char="–"/>
              <a:defRPr sz="2000">
                <a:solidFill>
                  <a:schemeClr val="tx1"/>
                </a:solidFill>
                <a:latin typeface="Arial" pitchFamily="34" charset="0"/>
              </a:defRPr>
            </a:lvl4pPr>
            <a:lvl5pPr marL="2057400" indent="-228600" eaLnBrk="0" hangingPunct="0">
              <a:spcBef>
                <a:spcPct val="20000"/>
              </a:spcBef>
              <a:buChar char="»"/>
              <a:defRPr sz="2000">
                <a:solidFill>
                  <a:schemeClr val="tx1"/>
                </a:solidFill>
                <a:latin typeface="Arial" pitchFamily="34" charset="0"/>
              </a:defRPr>
            </a:lvl5pPr>
            <a:lvl6pPr marL="2514600" indent="-228600" eaLnBrk="0" fontAlgn="base" hangingPunct="0">
              <a:spcBef>
                <a:spcPct val="20000"/>
              </a:spcBef>
              <a:spcAft>
                <a:spcPct val="0"/>
              </a:spcAft>
              <a:buChar char="»"/>
              <a:defRPr sz="2000">
                <a:solidFill>
                  <a:schemeClr val="tx1"/>
                </a:solidFill>
                <a:latin typeface="Arial" pitchFamily="34" charset="0"/>
              </a:defRPr>
            </a:lvl6pPr>
            <a:lvl7pPr marL="2971800" indent="-228600" eaLnBrk="0" fontAlgn="base" hangingPunct="0">
              <a:spcBef>
                <a:spcPct val="20000"/>
              </a:spcBef>
              <a:spcAft>
                <a:spcPct val="0"/>
              </a:spcAft>
              <a:buChar char="»"/>
              <a:defRPr sz="2000">
                <a:solidFill>
                  <a:schemeClr val="tx1"/>
                </a:solidFill>
                <a:latin typeface="Arial" pitchFamily="34" charset="0"/>
              </a:defRPr>
            </a:lvl7pPr>
            <a:lvl8pPr marL="3429000" indent="-228600" eaLnBrk="0" fontAlgn="base" hangingPunct="0">
              <a:spcBef>
                <a:spcPct val="20000"/>
              </a:spcBef>
              <a:spcAft>
                <a:spcPct val="0"/>
              </a:spcAft>
              <a:buChar char="»"/>
              <a:defRPr sz="2000">
                <a:solidFill>
                  <a:schemeClr val="tx1"/>
                </a:solidFill>
                <a:latin typeface="Arial" pitchFamily="34" charset="0"/>
              </a:defRPr>
            </a:lvl8pPr>
            <a:lvl9pPr marL="3886200" indent="-228600" eaLnBrk="0" fontAlgn="base" hangingPunct="0">
              <a:spcBef>
                <a:spcPct val="20000"/>
              </a:spcBef>
              <a:spcAft>
                <a:spcPct val="0"/>
              </a:spcAft>
              <a:buChar char="»"/>
              <a:defRPr sz="2000">
                <a:solidFill>
                  <a:schemeClr val="tx1"/>
                </a:solidFill>
                <a:latin typeface="Arial" pitchFamily="34" charset="0"/>
              </a:defRPr>
            </a:lvl9pPr>
          </a:lstStyle>
          <a:p>
            <a:pPr algn="ctr" eaLnBrk="1" hangingPunct="1">
              <a:spcBef>
                <a:spcPct val="0"/>
              </a:spcBef>
              <a:buFontTx/>
              <a:buNone/>
            </a:pPr>
            <a:r>
              <a:rPr lang="lt-LT" altLang="lt-LT" sz="2800" b="1" dirty="0">
                <a:latin typeface="Times New Roman" panose="02020603050405020304" pitchFamily="18" charset="0"/>
              </a:rPr>
              <a:t>Šaltojo karo ekspozicija. Lankytojų srautas</a:t>
            </a:r>
          </a:p>
        </p:txBody>
      </p:sp>
      <p:graphicFrame>
        <p:nvGraphicFramePr>
          <p:cNvPr id="15" name="Diagrama 14">
            <a:extLst>
              <a:ext uri="{FF2B5EF4-FFF2-40B4-BE49-F238E27FC236}">
                <a16:creationId xmlns:a16="http://schemas.microsoft.com/office/drawing/2014/main" xmlns="" id="{EACEC161-2631-44A5-A47C-74C7A1C34E54}"/>
              </a:ext>
            </a:extLst>
          </p:cNvPr>
          <p:cNvGraphicFramePr>
            <a:graphicFrameLocks/>
          </p:cNvGraphicFramePr>
          <p:nvPr>
            <p:extLst>
              <p:ext uri="{D42A27DB-BD31-4B8C-83A1-F6EECF244321}">
                <p14:modId xmlns:p14="http://schemas.microsoft.com/office/powerpoint/2010/main" val="807701340"/>
              </p:ext>
            </p:extLst>
          </p:nvPr>
        </p:nvGraphicFramePr>
        <p:xfrm>
          <a:off x="1293223" y="1069319"/>
          <a:ext cx="8934994" cy="5096511"/>
        </p:xfrm>
        <a:graphic>
          <a:graphicData uri="http://schemas.openxmlformats.org/drawingml/2006/chart">
            <c:chart xmlns:c="http://schemas.openxmlformats.org/drawingml/2006/chart" xmlns:r="http://schemas.openxmlformats.org/officeDocument/2006/relationships" r:id="rId2"/>
          </a:graphicData>
        </a:graphic>
      </p:graphicFrame>
      <p:pic>
        <p:nvPicPr>
          <p:cNvPr id="7" name="Picture 1">
            <a:extLst>
              <a:ext uri="{FF2B5EF4-FFF2-40B4-BE49-F238E27FC236}">
                <a16:creationId xmlns:a16="http://schemas.microsoft.com/office/drawing/2014/main" xmlns="" id="{854218BA-6263-4116-8932-1342F4647F9B}"/>
              </a:ext>
            </a:extLst>
          </p:cNvPr>
          <p:cNvPicPr>
            <a:picLocks noChangeAspect="1"/>
          </p:cNvPicPr>
          <p:nvPr/>
        </p:nvPicPr>
        <p:blipFill>
          <a:blip r:embed="rId3"/>
          <a:stretch>
            <a:fillRect/>
          </a:stretch>
        </p:blipFill>
        <p:spPr>
          <a:xfrm>
            <a:off x="14521" y="0"/>
            <a:ext cx="3121423" cy="1018120"/>
          </a:xfrm>
          <a:prstGeom prst="rect">
            <a:avLst/>
          </a:prstGeom>
          <a:noFill/>
          <a:ln cap="flat">
            <a:noFill/>
          </a:ln>
        </p:spPr>
      </p:pic>
      <p:pic>
        <p:nvPicPr>
          <p:cNvPr id="9" name="Picture 1">
            <a:extLst>
              <a:ext uri="{FF2B5EF4-FFF2-40B4-BE49-F238E27FC236}">
                <a16:creationId xmlns:a16="http://schemas.microsoft.com/office/drawing/2014/main" xmlns="" id="{3901B67D-4449-4181-A03B-505C7A3C8189}"/>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4521" y="656"/>
            <a:ext cx="3121423" cy="1016807"/>
          </a:xfrm>
          <a:prstGeom prst="rect">
            <a:avLst/>
          </a:prstGeom>
          <a:noFill/>
          <a:ln cap="flat">
            <a:noFill/>
          </a:ln>
        </p:spPr>
      </p:pic>
    </p:spTree>
    <p:extLst>
      <p:ext uri="{BB962C8B-B14F-4D97-AF65-F5344CB8AC3E}">
        <p14:creationId xmlns:p14="http://schemas.microsoft.com/office/powerpoint/2010/main" val="13713795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5">
            <a:extLst>
              <a:ext uri="{FF2B5EF4-FFF2-40B4-BE49-F238E27FC236}">
                <a16:creationId xmlns:a16="http://schemas.microsoft.com/office/drawing/2014/main" xmlns="" id="{B489635E-2FCC-43F6-98D8-7D1C8E1E8D18}"/>
              </a:ext>
            </a:extLst>
          </p:cNvPr>
          <p:cNvSpPr>
            <a:spLocks noChangeArrowheads="1"/>
          </p:cNvSpPr>
          <p:nvPr/>
        </p:nvSpPr>
        <p:spPr bwMode="auto">
          <a:xfrm>
            <a:off x="2720976" y="387350"/>
            <a:ext cx="7453313" cy="954088"/>
          </a:xfrm>
          <a:prstGeom prst="rect">
            <a:avLst/>
          </a:prstGeom>
          <a:noFill/>
          <a:ln w="9525">
            <a:solidFill>
              <a:srgbClr val="F0F8BE"/>
            </a:solidFill>
            <a:miter lim="800000"/>
            <a:headEnd/>
            <a:tailEnd/>
          </a:ln>
        </p:spPr>
        <p:txBody>
          <a:bodyPr>
            <a:spAutoFit/>
          </a:bodyPr>
          <a:lstStyle>
            <a:lvl1pPr eaLnBrk="0" hangingPunct="0">
              <a:spcBef>
                <a:spcPct val="20000"/>
              </a:spcBef>
              <a:buChar char="•"/>
              <a:defRPr sz="3200">
                <a:solidFill>
                  <a:schemeClr val="tx1"/>
                </a:solidFill>
                <a:latin typeface="Arial" charset="0"/>
              </a:defRPr>
            </a:lvl1pPr>
            <a:lvl2pPr marL="742950" indent="-285750" eaLnBrk="0" hangingPunct="0">
              <a:spcBef>
                <a:spcPct val="20000"/>
              </a:spcBef>
              <a:buChar char="–"/>
              <a:defRPr sz="2800">
                <a:solidFill>
                  <a:schemeClr val="tx1"/>
                </a:solidFill>
                <a:latin typeface="Arial" charset="0"/>
              </a:defRPr>
            </a:lvl2pPr>
            <a:lvl3pPr marL="1143000" indent="-228600" eaLnBrk="0" hangingPunct="0">
              <a:spcBef>
                <a:spcPct val="20000"/>
              </a:spcBef>
              <a:buChar char="•"/>
              <a:defRPr sz="24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a:spcBef>
                <a:spcPct val="50000"/>
              </a:spcBef>
              <a:buFontTx/>
              <a:buNone/>
              <a:defRPr/>
            </a:pPr>
            <a:r>
              <a:rPr lang="en-GB" sz="2800" b="1" dirty="0" err="1">
                <a:effectLst>
                  <a:outerShdw blurRad="38100" dist="38100" dir="2700000" algn="tl">
                    <a:srgbClr val="000000">
                      <a:alpha val="43137"/>
                    </a:srgbClr>
                  </a:outerShdw>
                </a:effectLst>
                <a:cs typeface="Arial" charset="0"/>
              </a:rPr>
              <a:t>Lankyto</a:t>
            </a:r>
            <a:r>
              <a:rPr lang="lt-LT" sz="2800" b="1" dirty="0">
                <a:effectLst>
                  <a:outerShdw blurRad="38100" dist="38100" dir="2700000" algn="tl">
                    <a:srgbClr val="000000">
                      <a:alpha val="43137"/>
                    </a:srgbClr>
                  </a:outerShdw>
                </a:effectLst>
                <a:cs typeface="Arial" charset="0"/>
              </a:rPr>
              <a:t>jų skaičius Žemaitijos nacionaliniame parke</a:t>
            </a:r>
            <a:endParaRPr lang="en-US" altLang="lt-LT" sz="2800" b="1" dirty="0">
              <a:effectLst>
                <a:outerShdw blurRad="38100" dist="38100" dir="2700000" algn="tl">
                  <a:srgbClr val="000000">
                    <a:alpha val="43137"/>
                  </a:srgbClr>
                </a:outerShdw>
              </a:effectLst>
              <a:latin typeface="Times New Roman" pitchFamily="18" charset="0"/>
              <a:cs typeface="Arial" charset="0"/>
            </a:endParaRPr>
          </a:p>
        </p:txBody>
      </p:sp>
      <p:graphicFrame>
        <p:nvGraphicFramePr>
          <p:cNvPr id="9" name="Chart 16">
            <a:extLst>
              <a:ext uri="{FF2B5EF4-FFF2-40B4-BE49-F238E27FC236}">
                <a16:creationId xmlns:a16="http://schemas.microsoft.com/office/drawing/2014/main" xmlns="" id="{08CFD620-99B6-4A81-ABD3-A602E175A158}"/>
              </a:ext>
            </a:extLst>
          </p:cNvPr>
          <p:cNvGraphicFramePr>
            <a:graphicFrameLocks/>
          </p:cNvGraphicFramePr>
          <p:nvPr/>
        </p:nvGraphicFramePr>
        <p:xfrm>
          <a:off x="2038350" y="1518013"/>
          <a:ext cx="8115300" cy="3821974"/>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1">
            <a:extLst>
              <a:ext uri="{FF2B5EF4-FFF2-40B4-BE49-F238E27FC236}">
                <a16:creationId xmlns:a16="http://schemas.microsoft.com/office/drawing/2014/main" xmlns="" id="{70CBA80E-C139-4995-8AE6-AFA4A479BDF3}"/>
              </a:ext>
            </a:extLst>
          </p:cNvPr>
          <p:cNvPicPr>
            <a:picLocks noChangeAspect="1"/>
          </p:cNvPicPr>
          <p:nvPr/>
        </p:nvPicPr>
        <p:blipFill>
          <a:blip r:embed="rId3"/>
          <a:stretch>
            <a:fillRect/>
          </a:stretch>
        </p:blipFill>
        <p:spPr>
          <a:xfrm>
            <a:off x="14521" y="0"/>
            <a:ext cx="3121423" cy="1018120"/>
          </a:xfrm>
          <a:prstGeom prst="rect">
            <a:avLst/>
          </a:prstGeom>
          <a:noFill/>
          <a:ln cap="flat">
            <a:noFill/>
          </a:ln>
        </p:spPr>
      </p:pic>
      <p:pic>
        <p:nvPicPr>
          <p:cNvPr id="6" name="Picture 1">
            <a:extLst>
              <a:ext uri="{FF2B5EF4-FFF2-40B4-BE49-F238E27FC236}">
                <a16:creationId xmlns:a16="http://schemas.microsoft.com/office/drawing/2014/main" xmlns="" id="{D67AB983-B53B-484F-8161-40F36780D138}"/>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4521" y="656"/>
            <a:ext cx="3121423" cy="1016807"/>
          </a:xfrm>
          <a:prstGeom prst="rect">
            <a:avLst/>
          </a:prstGeom>
          <a:noFill/>
          <a:ln cap="flat">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5087888" y="4653137"/>
            <a:ext cx="5254352" cy="1323439"/>
          </a:xfrm>
          <a:prstGeom prst="rect">
            <a:avLst/>
          </a:prstGeom>
          <a:noFill/>
        </p:spPr>
        <p:txBody>
          <a:bodyPr wrap="square">
            <a:spAutoFit/>
          </a:bodyPr>
          <a:lstStyle/>
          <a:p>
            <a:pPr>
              <a:defRPr/>
            </a:pPr>
            <a:r>
              <a:rPr lang="lt-LT" sz="2000" b="1" dirty="0">
                <a:solidFill>
                  <a:schemeClr val="bg1">
                    <a:lumMod val="50000"/>
                  </a:schemeClr>
                </a:solidFill>
                <a:latin typeface="Constantia" panose="02030602050306030303" pitchFamily="18" charset="0"/>
                <a:cs typeface="Arial" pitchFamily="34" charset="0"/>
                <a:hlinkClick r:id="rId2"/>
              </a:rPr>
              <a:t>www.zemaitijosnp.lt</a:t>
            </a:r>
            <a:endParaRPr lang="lt-LT" sz="2000" b="1" dirty="0">
              <a:solidFill>
                <a:schemeClr val="bg1">
                  <a:lumMod val="50000"/>
                </a:schemeClr>
              </a:solidFill>
              <a:latin typeface="Constantia" panose="02030602050306030303" pitchFamily="18" charset="0"/>
              <a:cs typeface="Arial" pitchFamily="34" charset="0"/>
            </a:endParaRPr>
          </a:p>
          <a:p>
            <a:pPr>
              <a:defRPr/>
            </a:pPr>
            <a:r>
              <a:rPr lang="en-GB" sz="2000" b="1" dirty="0">
                <a:solidFill>
                  <a:schemeClr val="bg1">
                    <a:lumMod val="50000"/>
                  </a:schemeClr>
                </a:solidFill>
                <a:latin typeface="Constantia" panose="02030602050306030303" pitchFamily="18" charset="0"/>
                <a:cs typeface="Arial" pitchFamily="34" charset="0"/>
                <a:hlinkClick r:id="rId3"/>
              </a:rPr>
              <a:t>r</a:t>
            </a:r>
            <a:r>
              <a:rPr lang="lt-LT" sz="2000" b="1" dirty="0" err="1">
                <a:solidFill>
                  <a:schemeClr val="bg1">
                    <a:lumMod val="50000"/>
                  </a:schemeClr>
                </a:solidFill>
                <a:latin typeface="Constantia" panose="02030602050306030303" pitchFamily="18" charset="0"/>
                <a:cs typeface="Arial" pitchFamily="34" charset="0"/>
                <a:hlinkClick r:id="rId3"/>
              </a:rPr>
              <a:t>amunas.lydis</a:t>
            </a:r>
            <a:r>
              <a:rPr lang="en-GB" sz="2000" b="1" dirty="0">
                <a:solidFill>
                  <a:schemeClr val="bg1">
                    <a:lumMod val="50000"/>
                  </a:schemeClr>
                </a:solidFill>
                <a:latin typeface="Constantia" panose="02030602050306030303" pitchFamily="18" charset="0"/>
                <a:cs typeface="Arial" pitchFamily="34" charset="0"/>
                <a:hlinkClick r:id="rId3"/>
              </a:rPr>
              <a:t>@zemaitijosnp.lt</a:t>
            </a:r>
            <a:endParaRPr lang="en-GB" sz="2000" b="1" dirty="0">
              <a:solidFill>
                <a:schemeClr val="bg1">
                  <a:lumMod val="50000"/>
                </a:schemeClr>
              </a:solidFill>
              <a:latin typeface="Constantia" panose="02030602050306030303" pitchFamily="18" charset="0"/>
              <a:cs typeface="Arial" pitchFamily="34" charset="0"/>
            </a:endParaRPr>
          </a:p>
          <a:p>
            <a:pPr>
              <a:defRPr/>
            </a:pPr>
            <a:r>
              <a:rPr lang="en-GB" sz="2000" b="1" dirty="0">
                <a:solidFill>
                  <a:schemeClr val="bg1">
                    <a:lumMod val="50000"/>
                  </a:schemeClr>
                </a:solidFill>
                <a:latin typeface="Constantia" panose="02030602050306030303" pitchFamily="18" charset="0"/>
                <a:cs typeface="Arial" pitchFamily="34" charset="0"/>
              </a:rPr>
              <a:t>tel. 8 679 06745</a:t>
            </a:r>
          </a:p>
          <a:p>
            <a:pPr>
              <a:defRPr/>
            </a:pPr>
            <a:r>
              <a:rPr lang="en-GB" sz="2000" b="1" dirty="0">
                <a:solidFill>
                  <a:schemeClr val="bg1">
                    <a:lumMod val="50000"/>
                  </a:schemeClr>
                </a:solidFill>
                <a:latin typeface="Constantia" panose="02030602050306030303" pitchFamily="18" charset="0"/>
                <a:cs typeface="Arial" pitchFamily="34" charset="0"/>
              </a:rPr>
              <a:t>Fb </a:t>
            </a:r>
            <a:r>
              <a:rPr lang="en-GB" sz="2000" dirty="0">
                <a:hlinkClick r:id="rId4"/>
              </a:rPr>
              <a:t>https://www.facebook.com/ramunas.lydis/</a:t>
            </a:r>
            <a:endParaRPr lang="lt-LT" sz="2000" b="1" dirty="0">
              <a:solidFill>
                <a:schemeClr val="bg1">
                  <a:lumMod val="50000"/>
                </a:schemeClr>
              </a:solidFill>
              <a:latin typeface="Constantia" panose="02030602050306030303" pitchFamily="18" charset="0"/>
              <a:cs typeface="Arial" pitchFamily="34" charset="0"/>
            </a:endParaRPr>
          </a:p>
        </p:txBody>
      </p:sp>
      <p:sp>
        <p:nvSpPr>
          <p:cNvPr id="7" name="TextBox 6"/>
          <p:cNvSpPr txBox="1"/>
          <p:nvPr/>
        </p:nvSpPr>
        <p:spPr>
          <a:xfrm>
            <a:off x="2427289" y="2564905"/>
            <a:ext cx="4321175" cy="585787"/>
          </a:xfrm>
          <a:prstGeom prst="rect">
            <a:avLst/>
          </a:prstGeom>
          <a:noFill/>
        </p:spPr>
        <p:txBody>
          <a:bodyPr>
            <a:spAutoFit/>
          </a:bodyPr>
          <a:lstStyle/>
          <a:p>
            <a:pPr algn="ctr">
              <a:defRPr/>
            </a:pPr>
            <a:r>
              <a:rPr lang="lt-LT" sz="3200" b="1" dirty="0">
                <a:solidFill>
                  <a:schemeClr val="bg1">
                    <a:lumMod val="50000"/>
                  </a:schemeClr>
                </a:solidFill>
                <a:latin typeface="Constantia" panose="02030602050306030303" pitchFamily="18" charset="0"/>
                <a:cs typeface="Arial" pitchFamily="34" charset="0"/>
              </a:rPr>
              <a:t>AČIŪ UŽ DĖMESĮ</a:t>
            </a:r>
          </a:p>
        </p:txBody>
      </p:sp>
      <p:pic>
        <p:nvPicPr>
          <p:cNvPr id="5" name="Picture 1">
            <a:extLst>
              <a:ext uri="{FF2B5EF4-FFF2-40B4-BE49-F238E27FC236}">
                <a16:creationId xmlns:a16="http://schemas.microsoft.com/office/drawing/2014/main" xmlns="" id="{99F69E62-60BF-46F5-8F34-D2B002922F79}"/>
              </a:ext>
            </a:extLst>
          </p:cNvPr>
          <p:cNvPicPr>
            <a:picLocks noChangeAspect="1"/>
          </p:cNvPicPr>
          <p:nvPr/>
        </p:nvPicPr>
        <p:blipFill>
          <a:blip r:embed="rId5"/>
          <a:stretch>
            <a:fillRect/>
          </a:stretch>
        </p:blipFill>
        <p:spPr>
          <a:xfrm>
            <a:off x="14521" y="0"/>
            <a:ext cx="3121423" cy="1018120"/>
          </a:xfrm>
          <a:prstGeom prst="rect">
            <a:avLst/>
          </a:prstGeom>
          <a:noFill/>
          <a:ln cap="flat">
            <a:noFill/>
          </a:ln>
        </p:spPr>
      </p:pic>
      <p:pic>
        <p:nvPicPr>
          <p:cNvPr id="8" name="Picture 1">
            <a:extLst>
              <a:ext uri="{FF2B5EF4-FFF2-40B4-BE49-F238E27FC236}">
                <a16:creationId xmlns:a16="http://schemas.microsoft.com/office/drawing/2014/main" xmlns="" id="{3BC502C3-AD26-4BA9-88C0-0D13F6BF245C}"/>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4521" y="656"/>
            <a:ext cx="3121423" cy="1016807"/>
          </a:xfrm>
          <a:prstGeom prst="rect">
            <a:avLst/>
          </a:prstGeom>
          <a:noFill/>
          <a:ln cap="flat">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1">
            <a:extLst>
              <a:ext uri="{FF2B5EF4-FFF2-40B4-BE49-F238E27FC236}">
                <a16:creationId xmlns:a16="http://schemas.microsoft.com/office/drawing/2014/main" xmlns="" id="{DC3EEAEF-6E93-4D23-B65C-DFDE058B5B4D}"/>
              </a:ext>
            </a:extLst>
          </p:cNvPr>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1575233" y="73026"/>
            <a:ext cx="4419600" cy="6165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xmlns="" id="{2E8BCDBC-F79B-450C-AC94-78529E27BA8A}"/>
              </a:ext>
            </a:extLst>
          </p:cNvPr>
          <p:cNvSpPr txBox="1"/>
          <p:nvPr/>
        </p:nvSpPr>
        <p:spPr>
          <a:xfrm>
            <a:off x="6481763" y="73026"/>
            <a:ext cx="3960812" cy="3631763"/>
          </a:xfrm>
          <a:prstGeom prst="rect">
            <a:avLst/>
          </a:prstGeom>
          <a:noFill/>
        </p:spPr>
        <p:txBody>
          <a:bodyPr>
            <a:spAutoFit/>
          </a:bodyPr>
          <a:lstStyle/>
          <a:p>
            <a:pPr algn="just">
              <a:defRPr/>
            </a:pPr>
            <a:r>
              <a:rPr lang="en-US" sz="2000" b="1" dirty="0" err="1">
                <a:cs typeface="Times New Roman" panose="02020603050405020304" pitchFamily="18" charset="0"/>
              </a:rPr>
              <a:t>Žemaitijos</a:t>
            </a:r>
            <a:r>
              <a:rPr lang="en-US" sz="2000" b="1" dirty="0">
                <a:cs typeface="Times New Roman" panose="02020603050405020304" pitchFamily="18" charset="0"/>
              </a:rPr>
              <a:t> </a:t>
            </a:r>
            <a:r>
              <a:rPr lang="en-US" sz="2000" b="1" dirty="0" err="1">
                <a:cs typeface="Times New Roman" panose="02020603050405020304" pitchFamily="18" charset="0"/>
              </a:rPr>
              <a:t>nacionalinis</a:t>
            </a:r>
            <a:r>
              <a:rPr lang="en-US" sz="2000" b="1" dirty="0">
                <a:cs typeface="Times New Roman" panose="02020603050405020304" pitchFamily="18" charset="0"/>
              </a:rPr>
              <a:t> parkas </a:t>
            </a:r>
            <a:r>
              <a:rPr lang="lt-LT" sz="2000" b="1" dirty="0">
                <a:cs typeface="Times New Roman" panose="02020603050405020304" pitchFamily="18" charset="0"/>
              </a:rPr>
              <a:t>į</a:t>
            </a:r>
            <a:r>
              <a:rPr lang="en-US" sz="2000" b="1" dirty="0" err="1">
                <a:cs typeface="Times New Roman" panose="02020603050405020304" pitchFamily="18" charset="0"/>
              </a:rPr>
              <a:t>steigtas</a:t>
            </a:r>
            <a:r>
              <a:rPr lang="lt-LT" sz="2000" b="1" dirty="0">
                <a:cs typeface="Times New Roman" panose="02020603050405020304" pitchFamily="18" charset="0"/>
              </a:rPr>
              <a:t> 1991 m., </a:t>
            </a:r>
            <a:r>
              <a:rPr lang="lt-LT" dirty="0">
                <a:cs typeface="Times New Roman" panose="02020603050405020304" pitchFamily="18" charset="0"/>
              </a:rPr>
              <a:t>siekiant išsaugoti nacionalinės svarbos kraštovaizdžio kompleksus bei kultūrinį paveldą, reprezentuojančius Žemaitijos etnokultūrinės srities gamtos ir kultūros savitumus, užtikrinti subalansuotą gamtos išteklių naudojimą ir atkūrimą, sudaryti sąlygas pažintiniam turizmui, moksliniams tyrimams ir aplinkos būklės stebėjimams.</a:t>
            </a:r>
            <a:r>
              <a:rPr lang="lt-LT" b="1" dirty="0">
                <a:cs typeface="Times New Roman" panose="02020603050405020304" pitchFamily="18" charset="0"/>
              </a:rPr>
              <a:t> </a:t>
            </a:r>
            <a:endParaRPr lang="en-US" b="1" dirty="0">
              <a:cs typeface="Times New Roman" panose="02020603050405020304" pitchFamily="18" charset="0"/>
            </a:endParaRPr>
          </a:p>
          <a:p>
            <a:pPr>
              <a:defRPr/>
            </a:pPr>
            <a:endParaRPr lang="en-US" sz="800" b="1" dirty="0">
              <a:solidFill>
                <a:srgbClr val="00B050"/>
              </a:solidFill>
              <a:cs typeface="Vani" pitchFamily="34" charset="0"/>
            </a:endParaRPr>
          </a:p>
          <a:p>
            <a:pPr>
              <a:defRPr/>
            </a:pPr>
            <a:r>
              <a:rPr lang="lt-LT" sz="2000" b="1" dirty="0">
                <a:cs typeface="Times New Roman" panose="02020603050405020304" pitchFamily="18" charset="0"/>
              </a:rPr>
              <a:t>Parko plotas</a:t>
            </a:r>
            <a:r>
              <a:rPr lang="en-US" sz="2000" dirty="0">
                <a:cs typeface="Times New Roman" panose="02020603050405020304" pitchFamily="18" charset="0"/>
              </a:rPr>
              <a:t>– 21 720 ha.</a:t>
            </a:r>
            <a:endParaRPr lang="lt-LT" sz="2000" dirty="0">
              <a:cs typeface="Times New Roman" panose="02020603050405020304" pitchFamily="18" charset="0"/>
            </a:endParaRPr>
          </a:p>
        </p:txBody>
      </p:sp>
      <p:pic>
        <p:nvPicPr>
          <p:cNvPr id="12297" name="Picture 2">
            <a:extLst>
              <a:ext uri="{FF2B5EF4-FFF2-40B4-BE49-F238E27FC236}">
                <a16:creationId xmlns:a16="http://schemas.microsoft.com/office/drawing/2014/main" xmlns="" id="{C59E96F1-61F5-436A-B259-7DA194D9E7B8}"/>
              </a:ext>
            </a:extLst>
          </p:cNvPr>
          <p:cNvPicPr>
            <a:picLocks noChangeAspect="1"/>
          </p:cNvPicPr>
          <p:nvPr/>
        </p:nvPicPr>
        <p:blipFill>
          <a:blip r:embed="rId3">
            <a:extLst>
              <a:ext uri="{28A0092B-C50C-407E-A947-70E740481C1C}">
                <a14:useLocalDpi xmlns:a14="http://schemas.microsoft.com/office/drawing/2010/main"/>
              </a:ext>
            </a:extLst>
          </a:blip>
          <a:srcRect/>
          <a:stretch>
            <a:fillRect/>
          </a:stretch>
        </p:blipFill>
        <p:spPr bwMode="auto">
          <a:xfrm>
            <a:off x="8459938" y="4368553"/>
            <a:ext cx="723900"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8" name="Picture 4">
            <a:extLst>
              <a:ext uri="{FF2B5EF4-FFF2-40B4-BE49-F238E27FC236}">
                <a16:creationId xmlns:a16="http://schemas.microsoft.com/office/drawing/2014/main" xmlns="" id="{B3470DFF-CA26-41F0-A9F7-DB852AD32B17}"/>
              </a:ext>
            </a:extLst>
          </p:cNvPr>
          <p:cNvPicPr>
            <a:picLocks noChangeAspect="1"/>
          </p:cNvPicPr>
          <p:nvPr/>
        </p:nvPicPr>
        <p:blipFill>
          <a:blip r:embed="rId4">
            <a:extLst>
              <a:ext uri="{28A0092B-C50C-407E-A947-70E740481C1C}">
                <a14:useLocalDpi xmlns:a14="http://schemas.microsoft.com/office/drawing/2010/main"/>
              </a:ext>
            </a:extLst>
          </a:blip>
          <a:srcRect/>
          <a:stretch>
            <a:fillRect/>
          </a:stretch>
        </p:blipFill>
        <p:spPr bwMode="auto">
          <a:xfrm>
            <a:off x="7692302" y="4370988"/>
            <a:ext cx="733425" cy="67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9" name="Picture 5">
            <a:extLst>
              <a:ext uri="{FF2B5EF4-FFF2-40B4-BE49-F238E27FC236}">
                <a16:creationId xmlns:a16="http://schemas.microsoft.com/office/drawing/2014/main" xmlns="" id="{9D1E97FD-7C1E-4D21-AA2A-4F56DE2FB27D}"/>
              </a:ext>
            </a:extLst>
          </p:cNvPr>
          <p:cNvPicPr>
            <a:picLocks noChangeAspect="1"/>
          </p:cNvPicPr>
          <p:nvPr/>
        </p:nvPicPr>
        <p:blipFill>
          <a:blip r:embed="rId5" cstate="email">
            <a:extLst>
              <a:ext uri="{28A0092B-C50C-407E-A947-70E740481C1C}">
                <a14:useLocalDpi xmlns:a14="http://schemas.microsoft.com/office/drawing/2010/main"/>
              </a:ext>
            </a:extLst>
          </a:blip>
          <a:srcRect/>
          <a:stretch>
            <a:fillRect/>
          </a:stretch>
        </p:blipFill>
        <p:spPr bwMode="auto">
          <a:xfrm>
            <a:off x="6687566" y="4365104"/>
            <a:ext cx="798512" cy="65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9">
            <a:extLst>
              <a:ext uri="{FF2B5EF4-FFF2-40B4-BE49-F238E27FC236}">
                <a16:creationId xmlns:a16="http://schemas.microsoft.com/office/drawing/2014/main" xmlns="" id="{5C8BC437-194F-4CDC-8E37-F050EEC0B811}"/>
              </a:ext>
            </a:extLst>
          </p:cNvPr>
          <p:cNvPicPr>
            <a:picLocks noChangeAspect="1"/>
          </p:cNvPicPr>
          <p:nvPr/>
        </p:nvPicPr>
        <p:blipFill>
          <a:blip r:embed="rId6">
            <a:extLst>
              <a:ext uri="{28A0092B-C50C-407E-A947-70E740481C1C}">
                <a14:useLocalDpi xmlns:a14="http://schemas.microsoft.com/office/drawing/2010/main"/>
              </a:ext>
            </a:extLst>
          </a:blip>
          <a:srcRect/>
          <a:stretch>
            <a:fillRect/>
          </a:stretch>
        </p:blipFill>
        <p:spPr bwMode="auto">
          <a:xfrm>
            <a:off x="9218049" y="4692129"/>
            <a:ext cx="2543175" cy="1381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Footer Placeholder 2">
            <a:extLst>
              <a:ext uri="{FF2B5EF4-FFF2-40B4-BE49-F238E27FC236}">
                <a16:creationId xmlns:a16="http://schemas.microsoft.com/office/drawing/2014/main" xmlns="" id="{2A05FC4C-27E2-4732-9C19-0CC1ACE0E1A8}"/>
              </a:ext>
            </a:extLst>
          </p:cNvPr>
          <p:cNvSpPr>
            <a:spLocks noGrp="1"/>
          </p:cNvSpPr>
          <p:nvPr>
            <p:ph type="ftr" sz="quarter" idx="11"/>
          </p:nvPr>
        </p:nvSpPr>
        <p:spPr>
          <a:xfrm>
            <a:off x="4038600" y="6356350"/>
            <a:ext cx="4114800" cy="365125"/>
          </a:xfrm>
        </p:spPr>
        <p:txBody>
          <a:bodyPr/>
          <a:lstStyle/>
          <a:p>
            <a:pPr>
              <a:defRPr/>
            </a:pPr>
            <a:r>
              <a:rPr lang="lt-LT"/>
              <a:t>Žemaitijos nacionalinio parko direkcija</a:t>
            </a:r>
          </a:p>
        </p:txBody>
      </p:sp>
      <p:cxnSp>
        <p:nvCxnSpPr>
          <p:cNvPr id="10" name="Straight Connector 7">
            <a:extLst>
              <a:ext uri="{FF2B5EF4-FFF2-40B4-BE49-F238E27FC236}">
                <a16:creationId xmlns:a16="http://schemas.microsoft.com/office/drawing/2014/main" xmlns="" id="{49B66A57-D6ED-403B-B2D4-707979DCDBC7}"/>
              </a:ext>
            </a:extLst>
          </p:cNvPr>
          <p:cNvCxnSpPr/>
          <p:nvPr/>
        </p:nvCxnSpPr>
        <p:spPr>
          <a:xfrm>
            <a:off x="1920311" y="6238876"/>
            <a:ext cx="85693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13" name="Picture 1">
            <a:extLst>
              <a:ext uri="{FF2B5EF4-FFF2-40B4-BE49-F238E27FC236}">
                <a16:creationId xmlns:a16="http://schemas.microsoft.com/office/drawing/2014/main" xmlns="" id="{31CD808F-B50B-4FD5-886C-F6D81E50F1F5}"/>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0" y="0"/>
            <a:ext cx="3121423" cy="1016807"/>
          </a:xfrm>
          <a:prstGeom prst="rect">
            <a:avLst/>
          </a:prstGeom>
        </p:spPr>
      </p:pic>
    </p:spTree>
    <p:extLst>
      <p:ext uri="{BB962C8B-B14F-4D97-AF65-F5344CB8AC3E}">
        <p14:creationId xmlns:p14="http://schemas.microsoft.com/office/powerpoint/2010/main" val="3013374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anim calcmode="lin" valueType="num">
                                      <p:cBhvr>
                                        <p:cTn id="8" dur="1000" fill="hold"/>
                                        <p:tgtEl>
                                          <p:spTgt spid="12"/>
                                        </p:tgtEl>
                                        <p:attrNameLst>
                                          <p:attrName>ppt_x</p:attrName>
                                        </p:attrNameLst>
                                      </p:cBhvr>
                                      <p:tavLst>
                                        <p:tav tm="0">
                                          <p:val>
                                            <p:strVal val="#ppt_x"/>
                                          </p:val>
                                        </p:tav>
                                        <p:tav tm="100000">
                                          <p:val>
                                            <p:strVal val="#ppt_x"/>
                                          </p:val>
                                        </p:tav>
                                      </p:tavLst>
                                    </p:anim>
                                    <p:anim calcmode="lin" valueType="num">
                                      <p:cBhvr>
                                        <p:cTn id="9"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Pavadinimas 1">
            <a:extLst>
              <a:ext uri="{FF2B5EF4-FFF2-40B4-BE49-F238E27FC236}">
                <a16:creationId xmlns:a16="http://schemas.microsoft.com/office/drawing/2014/main" xmlns="" id="{9838D780-A254-4184-8F73-81B0DF5C8D8D}"/>
              </a:ext>
            </a:extLst>
          </p:cNvPr>
          <p:cNvSpPr>
            <a:spLocks noGrp="1"/>
          </p:cNvSpPr>
          <p:nvPr>
            <p:ph type="ctrTitle"/>
          </p:nvPr>
        </p:nvSpPr>
        <p:spPr>
          <a:xfrm>
            <a:off x="2747963" y="836613"/>
            <a:ext cx="7740650" cy="360362"/>
          </a:xfrm>
        </p:spPr>
        <p:txBody>
          <a:bodyPr>
            <a:normAutofit fontScale="90000"/>
          </a:bodyPr>
          <a:lstStyle/>
          <a:p>
            <a:r>
              <a:rPr lang="lt-LT" altLang="en-US" sz="3600" dirty="0"/>
              <a:t>Lankymui pritaikyti objektai Žemaitijos nacionaliniame parke</a:t>
            </a:r>
            <a:endParaRPr lang="en-GB" altLang="en-US" sz="3600" dirty="0"/>
          </a:p>
        </p:txBody>
      </p:sp>
      <p:sp>
        <p:nvSpPr>
          <p:cNvPr id="3" name="Antrinis pavadinimas 2">
            <a:extLst>
              <a:ext uri="{FF2B5EF4-FFF2-40B4-BE49-F238E27FC236}">
                <a16:creationId xmlns:a16="http://schemas.microsoft.com/office/drawing/2014/main" xmlns="" id="{91D6851E-209E-4DBF-84CA-92031B8FA1C4}"/>
              </a:ext>
            </a:extLst>
          </p:cNvPr>
          <p:cNvSpPr>
            <a:spLocks noGrp="1"/>
          </p:cNvSpPr>
          <p:nvPr>
            <p:ph type="subTitle" idx="1"/>
          </p:nvPr>
        </p:nvSpPr>
        <p:spPr>
          <a:xfrm>
            <a:off x="2566988" y="1844676"/>
            <a:ext cx="7632700" cy="3794125"/>
          </a:xfrm>
        </p:spPr>
        <p:txBody>
          <a:bodyPr/>
          <a:lstStyle/>
          <a:p>
            <a:pPr algn="just">
              <a:buFont typeface="Arial" charset="0"/>
              <a:buNone/>
              <a:defRPr/>
            </a:pPr>
            <a:r>
              <a:rPr lang="lt-LT" dirty="0"/>
              <a:t>Pažintinai takai:</a:t>
            </a:r>
          </a:p>
          <a:p>
            <a:pPr algn="just">
              <a:buFont typeface="Arial" charset="0"/>
              <a:buNone/>
              <a:defRPr/>
            </a:pPr>
            <a:r>
              <a:rPr lang="lt-LT" dirty="0"/>
              <a:t>	</a:t>
            </a:r>
            <a:endParaRPr lang="en-GB" dirty="0"/>
          </a:p>
        </p:txBody>
      </p:sp>
      <p:graphicFrame>
        <p:nvGraphicFramePr>
          <p:cNvPr id="4" name="Lentelė 3">
            <a:extLst>
              <a:ext uri="{FF2B5EF4-FFF2-40B4-BE49-F238E27FC236}">
                <a16:creationId xmlns:a16="http://schemas.microsoft.com/office/drawing/2014/main" xmlns="" id="{7CCBA0CE-D2DB-440E-8EE0-4AC091CB4D61}"/>
              </a:ext>
            </a:extLst>
          </p:cNvPr>
          <p:cNvGraphicFramePr>
            <a:graphicFrameLocks noGrp="1"/>
          </p:cNvGraphicFramePr>
          <p:nvPr/>
        </p:nvGraphicFramePr>
        <p:xfrm>
          <a:off x="2711450" y="2349500"/>
          <a:ext cx="6096000" cy="3875112"/>
        </p:xfrm>
        <a:graphic>
          <a:graphicData uri="http://schemas.openxmlformats.org/drawingml/2006/table">
            <a:tbl>
              <a:tblPr firstRow="1" bandRow="1">
                <a:tableStyleId>{5C22544A-7EE6-4342-B048-85BDC9FD1C3A}</a:tableStyleId>
              </a:tblPr>
              <a:tblGrid>
                <a:gridCol w="4680520">
                  <a:extLst>
                    <a:ext uri="{9D8B030D-6E8A-4147-A177-3AD203B41FA5}">
                      <a16:colId xmlns:a16="http://schemas.microsoft.com/office/drawing/2014/main" xmlns="" val="2367458409"/>
                    </a:ext>
                  </a:extLst>
                </a:gridCol>
                <a:gridCol w="1415480">
                  <a:extLst>
                    <a:ext uri="{9D8B030D-6E8A-4147-A177-3AD203B41FA5}">
                      <a16:colId xmlns:a16="http://schemas.microsoft.com/office/drawing/2014/main" xmlns="" val="3378678668"/>
                    </a:ext>
                  </a:extLst>
                </a:gridCol>
              </a:tblGrid>
              <a:tr h="370716">
                <a:tc>
                  <a:txBody>
                    <a:bodyPr/>
                    <a:lstStyle/>
                    <a:p>
                      <a:r>
                        <a:rPr lang="lt-LT" sz="1800" dirty="0"/>
                        <a:t>Tako pavadinimas</a:t>
                      </a:r>
                      <a:endParaRPr lang="en-GB" sz="1800" dirty="0"/>
                    </a:p>
                  </a:txBody>
                  <a:tcPr marT="45705" marB="45705"/>
                </a:tc>
                <a:tc>
                  <a:txBody>
                    <a:bodyPr/>
                    <a:lstStyle/>
                    <a:p>
                      <a:r>
                        <a:rPr lang="lt-LT" sz="1800" dirty="0"/>
                        <a:t>Ilgis, km</a:t>
                      </a:r>
                      <a:endParaRPr lang="en-GB" sz="1800" dirty="0"/>
                    </a:p>
                  </a:txBody>
                  <a:tcPr marT="45705" marB="45705"/>
                </a:tc>
                <a:extLst>
                  <a:ext uri="{0D108BD9-81ED-4DB2-BD59-A6C34878D82A}">
                    <a16:rowId xmlns:a16="http://schemas.microsoft.com/office/drawing/2014/main" xmlns="" val="375755278"/>
                  </a:ext>
                </a:extLst>
              </a:tr>
              <a:tr h="640039">
                <a:tc>
                  <a:txBody>
                    <a:bodyPr/>
                    <a:lstStyle/>
                    <a:p>
                      <a:r>
                        <a:rPr lang="lt-LT" sz="1800" dirty="0"/>
                        <a:t>Šeirės pažintinis takas (dalis pritaikyta žmonės su negalia)</a:t>
                      </a:r>
                      <a:endParaRPr lang="en-GB" sz="1800" dirty="0"/>
                    </a:p>
                  </a:txBody>
                  <a:tcPr marT="45705" marB="45705"/>
                </a:tc>
                <a:tc>
                  <a:txBody>
                    <a:bodyPr/>
                    <a:lstStyle/>
                    <a:p>
                      <a:pPr algn="ctr"/>
                      <a:r>
                        <a:rPr lang="en-GB" sz="1800" dirty="0"/>
                        <a:t>4,1</a:t>
                      </a:r>
                    </a:p>
                  </a:txBody>
                  <a:tcPr marT="45705" marB="45705"/>
                </a:tc>
                <a:extLst>
                  <a:ext uri="{0D108BD9-81ED-4DB2-BD59-A6C34878D82A}">
                    <a16:rowId xmlns:a16="http://schemas.microsoft.com/office/drawing/2014/main" xmlns="" val="3359272460"/>
                  </a:ext>
                </a:extLst>
              </a:tr>
              <a:tr h="640039">
                <a:tc>
                  <a:txBody>
                    <a:bodyPr/>
                    <a:lstStyle/>
                    <a:p>
                      <a:r>
                        <a:rPr lang="en-GB" sz="1800" dirty="0" err="1"/>
                        <a:t>Giliuko</a:t>
                      </a:r>
                      <a:r>
                        <a:rPr lang="en-GB" sz="1800" dirty="0"/>
                        <a:t> – Ka</a:t>
                      </a:r>
                      <a:r>
                        <a:rPr lang="lt-LT" sz="1800" dirty="0" err="1"/>
                        <a:t>štoniuko</a:t>
                      </a:r>
                      <a:r>
                        <a:rPr lang="lt-LT" sz="1800" dirty="0"/>
                        <a:t> takas (pritaikytas įvairaus amžiaus vaikams)</a:t>
                      </a:r>
                      <a:endParaRPr lang="en-GB" sz="1800" dirty="0"/>
                    </a:p>
                  </a:txBody>
                  <a:tcPr marT="45705" marB="45705"/>
                </a:tc>
                <a:tc>
                  <a:txBody>
                    <a:bodyPr/>
                    <a:lstStyle/>
                    <a:p>
                      <a:pPr algn="ctr"/>
                      <a:r>
                        <a:rPr lang="en-GB" sz="1800" dirty="0"/>
                        <a:t>1</a:t>
                      </a:r>
                    </a:p>
                  </a:txBody>
                  <a:tcPr marT="45705" marB="45705"/>
                </a:tc>
                <a:extLst>
                  <a:ext uri="{0D108BD9-81ED-4DB2-BD59-A6C34878D82A}">
                    <a16:rowId xmlns:a16="http://schemas.microsoft.com/office/drawing/2014/main" xmlns="" val="3007999557"/>
                  </a:ext>
                </a:extLst>
              </a:tr>
              <a:tr h="370716">
                <a:tc>
                  <a:txBody>
                    <a:bodyPr/>
                    <a:lstStyle/>
                    <a:p>
                      <a:r>
                        <a:rPr lang="en-GB" sz="1800" dirty="0" err="1"/>
                        <a:t>Plok</a:t>
                      </a:r>
                      <a:r>
                        <a:rPr lang="lt-LT" sz="1800" dirty="0" err="1"/>
                        <a:t>štinės</a:t>
                      </a:r>
                      <a:r>
                        <a:rPr lang="lt-LT" sz="1800" dirty="0"/>
                        <a:t> pėsčiųjų takas</a:t>
                      </a:r>
                      <a:endParaRPr lang="en-GB" sz="1800" dirty="0"/>
                    </a:p>
                  </a:txBody>
                  <a:tcPr marT="45705" marB="45705"/>
                </a:tc>
                <a:tc>
                  <a:txBody>
                    <a:bodyPr/>
                    <a:lstStyle/>
                    <a:p>
                      <a:pPr algn="ctr"/>
                      <a:r>
                        <a:rPr lang="en-GB" sz="1800" dirty="0"/>
                        <a:t>3</a:t>
                      </a:r>
                    </a:p>
                  </a:txBody>
                  <a:tcPr marT="45705" marB="45705"/>
                </a:tc>
                <a:extLst>
                  <a:ext uri="{0D108BD9-81ED-4DB2-BD59-A6C34878D82A}">
                    <a16:rowId xmlns:a16="http://schemas.microsoft.com/office/drawing/2014/main" xmlns="" val="1213208706"/>
                  </a:ext>
                </a:extLst>
              </a:tr>
              <a:tr h="370716">
                <a:tc>
                  <a:txBody>
                    <a:bodyPr/>
                    <a:lstStyle/>
                    <a:p>
                      <a:r>
                        <a:rPr lang="lt-LT" sz="1800" dirty="0" err="1"/>
                        <a:t>Paplatelės</a:t>
                      </a:r>
                      <a:r>
                        <a:rPr lang="lt-LT" sz="1800" dirty="0"/>
                        <a:t> takas</a:t>
                      </a:r>
                      <a:endParaRPr lang="en-GB" sz="1800" dirty="0"/>
                    </a:p>
                  </a:txBody>
                  <a:tcPr marT="45705" marB="45705"/>
                </a:tc>
                <a:tc>
                  <a:txBody>
                    <a:bodyPr/>
                    <a:lstStyle/>
                    <a:p>
                      <a:pPr algn="ctr"/>
                      <a:r>
                        <a:rPr lang="en-GB" sz="1800" dirty="0"/>
                        <a:t>2,3</a:t>
                      </a:r>
                    </a:p>
                  </a:txBody>
                  <a:tcPr marT="45705" marB="45705"/>
                </a:tc>
                <a:extLst>
                  <a:ext uri="{0D108BD9-81ED-4DB2-BD59-A6C34878D82A}">
                    <a16:rowId xmlns:a16="http://schemas.microsoft.com/office/drawing/2014/main" xmlns="" val="281068772"/>
                  </a:ext>
                </a:extLst>
              </a:tr>
              <a:tr h="370716">
                <a:tc>
                  <a:txBody>
                    <a:bodyPr/>
                    <a:lstStyle/>
                    <a:p>
                      <a:r>
                        <a:rPr lang="lt-LT" sz="1800" dirty="0" err="1"/>
                        <a:t>Mikytų</a:t>
                      </a:r>
                      <a:r>
                        <a:rPr lang="lt-LT" sz="1800" dirty="0"/>
                        <a:t> alkakalnio takas</a:t>
                      </a:r>
                      <a:endParaRPr lang="en-GB" sz="1800" dirty="0"/>
                    </a:p>
                  </a:txBody>
                  <a:tcPr marT="45705" marB="45705"/>
                </a:tc>
                <a:tc>
                  <a:txBody>
                    <a:bodyPr/>
                    <a:lstStyle/>
                    <a:p>
                      <a:pPr algn="ctr"/>
                      <a:r>
                        <a:rPr lang="en-GB" sz="1800" dirty="0"/>
                        <a:t>1</a:t>
                      </a:r>
                    </a:p>
                  </a:txBody>
                  <a:tcPr marT="45705" marB="45705"/>
                </a:tc>
                <a:extLst>
                  <a:ext uri="{0D108BD9-81ED-4DB2-BD59-A6C34878D82A}">
                    <a16:rowId xmlns:a16="http://schemas.microsoft.com/office/drawing/2014/main" xmlns="" val="354250893"/>
                  </a:ext>
                </a:extLst>
              </a:tr>
              <a:tr h="370716">
                <a:tc>
                  <a:txBody>
                    <a:bodyPr/>
                    <a:lstStyle/>
                    <a:p>
                      <a:r>
                        <a:rPr lang="lt-LT" sz="1800" dirty="0"/>
                        <a:t>Gardų ozo takas</a:t>
                      </a:r>
                      <a:endParaRPr lang="en-GB" sz="1800" dirty="0"/>
                    </a:p>
                  </a:txBody>
                  <a:tcPr marT="45705" marB="45705"/>
                </a:tc>
                <a:tc>
                  <a:txBody>
                    <a:bodyPr/>
                    <a:lstStyle/>
                    <a:p>
                      <a:pPr marL="0" marR="0" lvl="0" indent="0" algn="ctr" defTabSz="913949" rtl="0" eaLnBrk="1" fontAlgn="auto" latinLnBrk="0" hangingPunct="1">
                        <a:lnSpc>
                          <a:spcPct val="100000"/>
                        </a:lnSpc>
                        <a:spcBef>
                          <a:spcPts val="0"/>
                        </a:spcBef>
                        <a:spcAft>
                          <a:spcPts val="0"/>
                        </a:spcAft>
                        <a:buClrTx/>
                        <a:buSzTx/>
                        <a:buFontTx/>
                        <a:buNone/>
                        <a:tabLst/>
                        <a:defRPr/>
                      </a:pPr>
                      <a:r>
                        <a:rPr lang="en-GB" sz="1800" dirty="0"/>
                        <a:t>1</a:t>
                      </a:r>
                    </a:p>
                  </a:txBody>
                  <a:tcPr marT="45705" marB="45705"/>
                </a:tc>
                <a:extLst>
                  <a:ext uri="{0D108BD9-81ED-4DB2-BD59-A6C34878D82A}">
                    <a16:rowId xmlns:a16="http://schemas.microsoft.com/office/drawing/2014/main" xmlns="" val="369259364"/>
                  </a:ext>
                </a:extLst>
              </a:tr>
              <a:tr h="370716">
                <a:tc>
                  <a:txBody>
                    <a:bodyPr/>
                    <a:lstStyle/>
                    <a:p>
                      <a:r>
                        <a:rPr lang="lt-LT" sz="1800" dirty="0" err="1"/>
                        <a:t>Gegerėnų</a:t>
                      </a:r>
                      <a:r>
                        <a:rPr lang="lt-LT" sz="1800" dirty="0"/>
                        <a:t> piliakalnių takas</a:t>
                      </a:r>
                      <a:endParaRPr lang="en-GB" sz="1800" dirty="0"/>
                    </a:p>
                  </a:txBody>
                  <a:tcPr marT="45705" marB="45705"/>
                </a:tc>
                <a:tc>
                  <a:txBody>
                    <a:bodyPr/>
                    <a:lstStyle/>
                    <a:p>
                      <a:pPr marL="0" marR="0" lvl="0" indent="0" algn="ctr" defTabSz="913949" rtl="0" eaLnBrk="1" fontAlgn="auto" latinLnBrk="0" hangingPunct="1">
                        <a:lnSpc>
                          <a:spcPct val="100000"/>
                        </a:lnSpc>
                        <a:spcBef>
                          <a:spcPts val="0"/>
                        </a:spcBef>
                        <a:spcAft>
                          <a:spcPts val="0"/>
                        </a:spcAft>
                        <a:buClrTx/>
                        <a:buSzTx/>
                        <a:buFontTx/>
                        <a:buNone/>
                        <a:tabLst/>
                        <a:defRPr/>
                      </a:pPr>
                      <a:r>
                        <a:rPr lang="en-GB" sz="1800" dirty="0"/>
                        <a:t>1,6</a:t>
                      </a:r>
                    </a:p>
                  </a:txBody>
                  <a:tcPr marT="45705" marB="45705"/>
                </a:tc>
                <a:extLst>
                  <a:ext uri="{0D108BD9-81ED-4DB2-BD59-A6C34878D82A}">
                    <a16:rowId xmlns:a16="http://schemas.microsoft.com/office/drawing/2014/main" xmlns="" val="1619117644"/>
                  </a:ext>
                </a:extLst>
              </a:tr>
              <a:tr h="370716">
                <a:tc>
                  <a:txBody>
                    <a:bodyPr/>
                    <a:lstStyle/>
                    <a:p>
                      <a:r>
                        <a:rPr lang="lt-LT" sz="1800" dirty="0"/>
                        <a:t>Poeto V. Mačernio gimtinės takas</a:t>
                      </a:r>
                      <a:endParaRPr lang="en-GB" sz="1800" dirty="0"/>
                    </a:p>
                  </a:txBody>
                  <a:tcPr marT="45705" marB="45705"/>
                </a:tc>
                <a:tc>
                  <a:txBody>
                    <a:bodyPr/>
                    <a:lstStyle/>
                    <a:p>
                      <a:pPr algn="ctr"/>
                      <a:r>
                        <a:rPr lang="en-GB" sz="1800" dirty="0"/>
                        <a:t>0,5</a:t>
                      </a:r>
                    </a:p>
                  </a:txBody>
                  <a:tcPr marT="45705" marB="45705"/>
                </a:tc>
                <a:extLst>
                  <a:ext uri="{0D108BD9-81ED-4DB2-BD59-A6C34878D82A}">
                    <a16:rowId xmlns:a16="http://schemas.microsoft.com/office/drawing/2014/main" xmlns="" val="1333032509"/>
                  </a:ext>
                </a:extLst>
              </a:tr>
            </a:tbl>
          </a:graphicData>
        </a:graphic>
      </p:graphicFrame>
      <p:sp>
        <p:nvSpPr>
          <p:cNvPr id="7" name="Footer Placeholder 2">
            <a:extLst>
              <a:ext uri="{FF2B5EF4-FFF2-40B4-BE49-F238E27FC236}">
                <a16:creationId xmlns:a16="http://schemas.microsoft.com/office/drawing/2014/main" xmlns="" id="{56D1B6F5-7F9E-4A25-BBE1-9C9439B23082}"/>
              </a:ext>
            </a:extLst>
          </p:cNvPr>
          <p:cNvSpPr>
            <a:spLocks noGrp="1"/>
          </p:cNvSpPr>
          <p:nvPr>
            <p:ph type="ftr" sz="quarter" idx="11"/>
          </p:nvPr>
        </p:nvSpPr>
        <p:spPr>
          <a:xfrm>
            <a:off x="4038600" y="6356350"/>
            <a:ext cx="4114800" cy="365125"/>
          </a:xfrm>
        </p:spPr>
        <p:txBody>
          <a:bodyPr/>
          <a:lstStyle/>
          <a:p>
            <a:pPr>
              <a:defRPr/>
            </a:pPr>
            <a:r>
              <a:rPr lang="lt-LT"/>
              <a:t>Žemaitijos nacionalinio parko direkcija</a:t>
            </a:r>
          </a:p>
        </p:txBody>
      </p:sp>
      <p:cxnSp>
        <p:nvCxnSpPr>
          <p:cNvPr id="8" name="Straight Connector 7">
            <a:extLst>
              <a:ext uri="{FF2B5EF4-FFF2-40B4-BE49-F238E27FC236}">
                <a16:creationId xmlns:a16="http://schemas.microsoft.com/office/drawing/2014/main" xmlns="" id="{7C0DC33F-9661-49A3-806C-ACFB0EB354C3}"/>
              </a:ext>
            </a:extLst>
          </p:cNvPr>
          <p:cNvCxnSpPr/>
          <p:nvPr/>
        </p:nvCxnSpPr>
        <p:spPr>
          <a:xfrm>
            <a:off x="1919289" y="6165850"/>
            <a:ext cx="85693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9" name="Picture 1">
            <a:extLst>
              <a:ext uri="{FF2B5EF4-FFF2-40B4-BE49-F238E27FC236}">
                <a16:creationId xmlns:a16="http://schemas.microsoft.com/office/drawing/2014/main" xmlns="" id="{0F541F2C-6B04-4BB1-BE6C-339C4759A92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14521" y="656"/>
            <a:ext cx="3121423" cy="1016807"/>
          </a:xfrm>
          <a:prstGeom prst="rect">
            <a:avLst/>
          </a:prstGeom>
          <a:noFill/>
          <a:ln cap="flat">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ntrinis pavadinimas 2">
            <a:extLst>
              <a:ext uri="{FF2B5EF4-FFF2-40B4-BE49-F238E27FC236}">
                <a16:creationId xmlns:a16="http://schemas.microsoft.com/office/drawing/2014/main" xmlns="" id="{91D6851E-209E-4DBF-84CA-92031B8FA1C4}"/>
              </a:ext>
            </a:extLst>
          </p:cNvPr>
          <p:cNvSpPr>
            <a:spLocks noGrp="1"/>
          </p:cNvSpPr>
          <p:nvPr>
            <p:ph type="subTitle" idx="1"/>
          </p:nvPr>
        </p:nvSpPr>
        <p:spPr>
          <a:xfrm>
            <a:off x="2567608" y="1844825"/>
            <a:ext cx="7632700" cy="3794125"/>
          </a:xfrm>
        </p:spPr>
        <p:txBody>
          <a:bodyPr/>
          <a:lstStyle/>
          <a:p>
            <a:pPr algn="just">
              <a:buFont typeface="Arial" charset="0"/>
              <a:buNone/>
              <a:defRPr/>
            </a:pPr>
            <a:r>
              <a:rPr lang="lt-LT" dirty="0"/>
              <a:t>Trasos:</a:t>
            </a:r>
          </a:p>
          <a:p>
            <a:pPr algn="just">
              <a:buFont typeface="Arial" charset="0"/>
              <a:buNone/>
              <a:defRPr/>
            </a:pPr>
            <a:r>
              <a:rPr lang="lt-LT" dirty="0"/>
              <a:t>	</a:t>
            </a:r>
            <a:endParaRPr lang="en-GB" dirty="0"/>
          </a:p>
        </p:txBody>
      </p:sp>
      <p:graphicFrame>
        <p:nvGraphicFramePr>
          <p:cNvPr id="4" name="Lentelė 3">
            <a:extLst>
              <a:ext uri="{FF2B5EF4-FFF2-40B4-BE49-F238E27FC236}">
                <a16:creationId xmlns:a16="http://schemas.microsoft.com/office/drawing/2014/main" xmlns="" id="{7CCBA0CE-D2DB-440E-8EE0-4AC091CB4D61}"/>
              </a:ext>
            </a:extLst>
          </p:cNvPr>
          <p:cNvGraphicFramePr>
            <a:graphicFrameLocks noGrp="1"/>
          </p:cNvGraphicFramePr>
          <p:nvPr/>
        </p:nvGraphicFramePr>
        <p:xfrm>
          <a:off x="2711450" y="2349500"/>
          <a:ext cx="6096000" cy="2595880"/>
        </p:xfrm>
        <a:graphic>
          <a:graphicData uri="http://schemas.openxmlformats.org/drawingml/2006/table">
            <a:tbl>
              <a:tblPr firstRow="1" bandRow="1">
                <a:tableStyleId>{5C22544A-7EE6-4342-B048-85BDC9FD1C3A}</a:tableStyleId>
              </a:tblPr>
              <a:tblGrid>
                <a:gridCol w="4680520">
                  <a:extLst>
                    <a:ext uri="{9D8B030D-6E8A-4147-A177-3AD203B41FA5}">
                      <a16:colId xmlns:a16="http://schemas.microsoft.com/office/drawing/2014/main" xmlns="" val="2367458409"/>
                    </a:ext>
                  </a:extLst>
                </a:gridCol>
                <a:gridCol w="1415480">
                  <a:extLst>
                    <a:ext uri="{9D8B030D-6E8A-4147-A177-3AD203B41FA5}">
                      <a16:colId xmlns:a16="http://schemas.microsoft.com/office/drawing/2014/main" xmlns="" val="3378678668"/>
                    </a:ext>
                  </a:extLst>
                </a:gridCol>
              </a:tblGrid>
              <a:tr h="370840">
                <a:tc>
                  <a:txBody>
                    <a:bodyPr/>
                    <a:lstStyle/>
                    <a:p>
                      <a:r>
                        <a:rPr lang="lt-LT" dirty="0"/>
                        <a:t>Trasos pavadinimas</a:t>
                      </a:r>
                      <a:endParaRPr lang="en-GB" dirty="0"/>
                    </a:p>
                  </a:txBody>
                  <a:tcPr/>
                </a:tc>
                <a:tc>
                  <a:txBody>
                    <a:bodyPr/>
                    <a:lstStyle/>
                    <a:p>
                      <a:r>
                        <a:rPr lang="lt-LT" dirty="0"/>
                        <a:t>Ilgis, km</a:t>
                      </a:r>
                      <a:endParaRPr lang="en-GB" dirty="0"/>
                    </a:p>
                  </a:txBody>
                  <a:tcPr/>
                </a:tc>
                <a:extLst>
                  <a:ext uri="{0D108BD9-81ED-4DB2-BD59-A6C34878D82A}">
                    <a16:rowId xmlns:a16="http://schemas.microsoft.com/office/drawing/2014/main" xmlns="" val="375755278"/>
                  </a:ext>
                </a:extLst>
              </a:tr>
              <a:tr h="370840">
                <a:tc>
                  <a:txBody>
                    <a:bodyPr/>
                    <a:lstStyle/>
                    <a:p>
                      <a:r>
                        <a:rPr lang="lt-LT" dirty="0"/>
                        <a:t>Dviračių takas aplink Platelių ežerą</a:t>
                      </a:r>
                      <a:endParaRPr lang="en-GB" dirty="0"/>
                    </a:p>
                  </a:txBody>
                  <a:tcPr/>
                </a:tc>
                <a:tc>
                  <a:txBody>
                    <a:bodyPr/>
                    <a:lstStyle/>
                    <a:p>
                      <a:pPr algn="ctr"/>
                      <a:r>
                        <a:rPr lang="en-GB" dirty="0"/>
                        <a:t>24</a:t>
                      </a:r>
                    </a:p>
                  </a:txBody>
                  <a:tcPr/>
                </a:tc>
                <a:extLst>
                  <a:ext uri="{0D108BD9-81ED-4DB2-BD59-A6C34878D82A}">
                    <a16:rowId xmlns:a16="http://schemas.microsoft.com/office/drawing/2014/main" xmlns="" val="3359272460"/>
                  </a:ext>
                </a:extLst>
              </a:tr>
              <a:tr h="370840">
                <a:tc>
                  <a:txBody>
                    <a:bodyPr/>
                    <a:lstStyle/>
                    <a:p>
                      <a:r>
                        <a:rPr lang="lt-LT" dirty="0"/>
                        <a:t>Šiaurinės trumpoji automobilių-dviračių trasa</a:t>
                      </a:r>
                      <a:endParaRPr lang="en-GB" dirty="0"/>
                    </a:p>
                  </a:txBody>
                  <a:tcPr/>
                </a:tc>
                <a:tc>
                  <a:txBody>
                    <a:bodyPr/>
                    <a:lstStyle/>
                    <a:p>
                      <a:pPr algn="ctr"/>
                      <a:r>
                        <a:rPr lang="en-GB" dirty="0"/>
                        <a:t>32</a:t>
                      </a:r>
                    </a:p>
                  </a:txBody>
                  <a:tcPr/>
                </a:tc>
                <a:extLst>
                  <a:ext uri="{0D108BD9-81ED-4DB2-BD59-A6C34878D82A}">
                    <a16:rowId xmlns:a16="http://schemas.microsoft.com/office/drawing/2014/main" xmlns="" val="3007999557"/>
                  </a:ext>
                </a:extLst>
              </a:tr>
              <a:tr h="370840">
                <a:tc>
                  <a:txBody>
                    <a:bodyPr/>
                    <a:lstStyle/>
                    <a:p>
                      <a:r>
                        <a:rPr lang="lt-LT" dirty="0"/>
                        <a:t>Šiaurinė ilgoji automobilių-dviračių trasa</a:t>
                      </a:r>
                      <a:endParaRPr lang="en-GB" dirty="0"/>
                    </a:p>
                  </a:txBody>
                  <a:tcPr/>
                </a:tc>
                <a:tc>
                  <a:txBody>
                    <a:bodyPr/>
                    <a:lstStyle/>
                    <a:p>
                      <a:pPr algn="ctr"/>
                      <a:r>
                        <a:rPr lang="en-GB" dirty="0"/>
                        <a:t>58</a:t>
                      </a:r>
                    </a:p>
                  </a:txBody>
                  <a:tcPr/>
                </a:tc>
                <a:extLst>
                  <a:ext uri="{0D108BD9-81ED-4DB2-BD59-A6C34878D82A}">
                    <a16:rowId xmlns:a16="http://schemas.microsoft.com/office/drawing/2014/main" xmlns="" val="1213208706"/>
                  </a:ext>
                </a:extLst>
              </a:tr>
              <a:tr h="370840">
                <a:tc>
                  <a:txBody>
                    <a:bodyPr/>
                    <a:lstStyle/>
                    <a:p>
                      <a:r>
                        <a:rPr lang="lt-LT" dirty="0" err="1"/>
                        <a:t>Plokštinės</a:t>
                      </a:r>
                      <a:r>
                        <a:rPr lang="lt-LT" dirty="0"/>
                        <a:t> gamtos lobių trasa</a:t>
                      </a:r>
                      <a:endParaRPr lang="en-GB" dirty="0"/>
                    </a:p>
                  </a:txBody>
                  <a:tcPr/>
                </a:tc>
                <a:tc>
                  <a:txBody>
                    <a:bodyPr/>
                    <a:lstStyle/>
                    <a:p>
                      <a:pPr algn="ctr"/>
                      <a:r>
                        <a:rPr lang="en-GB" dirty="0"/>
                        <a:t>3,4</a:t>
                      </a:r>
                    </a:p>
                  </a:txBody>
                  <a:tcPr/>
                </a:tc>
                <a:extLst>
                  <a:ext uri="{0D108BD9-81ED-4DB2-BD59-A6C34878D82A}">
                    <a16:rowId xmlns:a16="http://schemas.microsoft.com/office/drawing/2014/main" xmlns="" val="281068772"/>
                  </a:ext>
                </a:extLst>
              </a:tr>
              <a:tr h="370840">
                <a:tc>
                  <a:txBody>
                    <a:bodyPr/>
                    <a:lstStyle/>
                    <a:p>
                      <a:r>
                        <a:rPr lang="en-GB" dirty="0" err="1"/>
                        <a:t>Liepij</a:t>
                      </a:r>
                      <a:r>
                        <a:rPr lang="lt-LT" dirty="0"/>
                        <a:t>ų pėsčiųjų trasa</a:t>
                      </a:r>
                      <a:endParaRPr lang="en-GB" dirty="0"/>
                    </a:p>
                  </a:txBody>
                  <a:tcPr/>
                </a:tc>
                <a:tc>
                  <a:txBody>
                    <a:bodyPr/>
                    <a:lstStyle/>
                    <a:p>
                      <a:pPr marL="0" marR="0" lvl="0" indent="0" algn="ctr" defTabSz="913949" rtl="0" eaLnBrk="1" fontAlgn="auto" latinLnBrk="0" hangingPunct="1">
                        <a:lnSpc>
                          <a:spcPct val="100000"/>
                        </a:lnSpc>
                        <a:spcBef>
                          <a:spcPts val="0"/>
                        </a:spcBef>
                        <a:spcAft>
                          <a:spcPts val="0"/>
                        </a:spcAft>
                        <a:buClrTx/>
                        <a:buSzTx/>
                        <a:buFontTx/>
                        <a:buNone/>
                        <a:tabLst/>
                        <a:defRPr/>
                      </a:pPr>
                      <a:r>
                        <a:rPr lang="en-GB" dirty="0"/>
                        <a:t>4</a:t>
                      </a:r>
                    </a:p>
                  </a:txBody>
                  <a:tcPr/>
                </a:tc>
                <a:extLst>
                  <a:ext uri="{0D108BD9-81ED-4DB2-BD59-A6C34878D82A}">
                    <a16:rowId xmlns:a16="http://schemas.microsoft.com/office/drawing/2014/main" xmlns="" val="1451730409"/>
                  </a:ext>
                </a:extLst>
              </a:tr>
              <a:tr h="370840">
                <a:tc>
                  <a:txBody>
                    <a:bodyPr/>
                    <a:lstStyle/>
                    <a:p>
                      <a:r>
                        <a:rPr lang="lt-LT" dirty="0"/>
                        <a:t>Pėsčiųjų – dviračių trasa aplink ilgio ežerą</a:t>
                      </a:r>
                      <a:endParaRPr lang="en-GB" dirty="0"/>
                    </a:p>
                  </a:txBody>
                  <a:tcPr/>
                </a:tc>
                <a:tc>
                  <a:txBody>
                    <a:bodyPr/>
                    <a:lstStyle/>
                    <a:p>
                      <a:pPr marL="0" marR="0" lvl="0" indent="0" algn="ctr" defTabSz="913949" rtl="0" eaLnBrk="1" fontAlgn="auto" latinLnBrk="0" hangingPunct="1">
                        <a:lnSpc>
                          <a:spcPct val="100000"/>
                        </a:lnSpc>
                        <a:spcBef>
                          <a:spcPts val="0"/>
                        </a:spcBef>
                        <a:spcAft>
                          <a:spcPts val="0"/>
                        </a:spcAft>
                        <a:buClrTx/>
                        <a:buSzTx/>
                        <a:buFontTx/>
                        <a:buNone/>
                        <a:tabLst/>
                        <a:defRPr/>
                      </a:pPr>
                      <a:r>
                        <a:rPr lang="en-GB" dirty="0"/>
                        <a:t>16,6</a:t>
                      </a:r>
                    </a:p>
                  </a:txBody>
                  <a:tcPr/>
                </a:tc>
                <a:extLst>
                  <a:ext uri="{0D108BD9-81ED-4DB2-BD59-A6C34878D82A}">
                    <a16:rowId xmlns:a16="http://schemas.microsoft.com/office/drawing/2014/main" xmlns="" val="428333628"/>
                  </a:ext>
                </a:extLst>
              </a:tr>
            </a:tbl>
          </a:graphicData>
        </a:graphic>
      </p:graphicFrame>
      <p:sp>
        <p:nvSpPr>
          <p:cNvPr id="7" name="Footer Placeholder 2">
            <a:extLst>
              <a:ext uri="{FF2B5EF4-FFF2-40B4-BE49-F238E27FC236}">
                <a16:creationId xmlns:a16="http://schemas.microsoft.com/office/drawing/2014/main" xmlns="" id="{3326B4D9-406F-4413-BDCA-4210AD628E9F}"/>
              </a:ext>
            </a:extLst>
          </p:cNvPr>
          <p:cNvSpPr>
            <a:spLocks noGrp="1"/>
          </p:cNvSpPr>
          <p:nvPr>
            <p:ph type="ftr" sz="quarter" idx="11"/>
          </p:nvPr>
        </p:nvSpPr>
        <p:spPr>
          <a:xfrm>
            <a:off x="4038600" y="6356350"/>
            <a:ext cx="4114800" cy="365125"/>
          </a:xfrm>
        </p:spPr>
        <p:txBody>
          <a:bodyPr/>
          <a:lstStyle/>
          <a:p>
            <a:pPr>
              <a:defRPr/>
            </a:pPr>
            <a:r>
              <a:rPr lang="lt-LT"/>
              <a:t>Žemaitijos nacionalinio parko direkcija</a:t>
            </a:r>
          </a:p>
        </p:txBody>
      </p:sp>
      <p:cxnSp>
        <p:nvCxnSpPr>
          <p:cNvPr id="8" name="Straight Connector 7">
            <a:extLst>
              <a:ext uri="{FF2B5EF4-FFF2-40B4-BE49-F238E27FC236}">
                <a16:creationId xmlns:a16="http://schemas.microsoft.com/office/drawing/2014/main" xmlns="" id="{0BE831CF-BA00-4468-911A-640A4471A9F9}"/>
              </a:ext>
            </a:extLst>
          </p:cNvPr>
          <p:cNvCxnSpPr/>
          <p:nvPr/>
        </p:nvCxnSpPr>
        <p:spPr>
          <a:xfrm>
            <a:off x="1919289" y="6165850"/>
            <a:ext cx="85693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Pavadinimas 1">
            <a:extLst>
              <a:ext uri="{FF2B5EF4-FFF2-40B4-BE49-F238E27FC236}">
                <a16:creationId xmlns:a16="http://schemas.microsoft.com/office/drawing/2014/main" xmlns="" id="{8006BAB3-994D-45A1-B5D9-480B98DA1649}"/>
              </a:ext>
            </a:extLst>
          </p:cNvPr>
          <p:cNvSpPr>
            <a:spLocks noGrp="1"/>
          </p:cNvSpPr>
          <p:nvPr>
            <p:ph type="ctrTitle"/>
          </p:nvPr>
        </p:nvSpPr>
        <p:spPr>
          <a:xfrm>
            <a:off x="2747963" y="836613"/>
            <a:ext cx="7740650" cy="360362"/>
          </a:xfrm>
        </p:spPr>
        <p:txBody>
          <a:bodyPr>
            <a:normAutofit fontScale="90000"/>
          </a:bodyPr>
          <a:lstStyle/>
          <a:p>
            <a:r>
              <a:rPr lang="lt-LT" altLang="en-US" sz="3600" dirty="0"/>
              <a:t>Lankymui pritaikyti objektai Žemaitijos nacionaliniame parke</a:t>
            </a:r>
            <a:endParaRPr lang="en-GB" altLang="en-US" sz="3600" dirty="0"/>
          </a:p>
        </p:txBody>
      </p:sp>
      <p:pic>
        <p:nvPicPr>
          <p:cNvPr id="10" name="Picture 1">
            <a:extLst>
              <a:ext uri="{FF2B5EF4-FFF2-40B4-BE49-F238E27FC236}">
                <a16:creationId xmlns:a16="http://schemas.microsoft.com/office/drawing/2014/main" xmlns="" id="{C5773B8D-10AF-4396-8388-217927CDBC03}"/>
              </a:ext>
            </a:extLst>
          </p:cNvPr>
          <p:cNvPicPr>
            <a:picLocks noChangeAspect="1"/>
          </p:cNvPicPr>
          <p:nvPr/>
        </p:nvPicPr>
        <p:blipFill>
          <a:blip r:embed="rId2"/>
          <a:stretch>
            <a:fillRect/>
          </a:stretch>
        </p:blipFill>
        <p:spPr>
          <a:xfrm>
            <a:off x="14521" y="0"/>
            <a:ext cx="3121423" cy="1018120"/>
          </a:xfrm>
          <a:prstGeom prst="rect">
            <a:avLst/>
          </a:prstGeom>
          <a:noFill/>
          <a:ln cap="flat">
            <a:noFill/>
          </a:ln>
        </p:spPr>
      </p:pic>
      <p:pic>
        <p:nvPicPr>
          <p:cNvPr id="11" name="Picture 1">
            <a:extLst>
              <a:ext uri="{FF2B5EF4-FFF2-40B4-BE49-F238E27FC236}">
                <a16:creationId xmlns:a16="http://schemas.microsoft.com/office/drawing/2014/main" xmlns="" id="{A58614F8-1793-4901-886C-CA4B27E5FA53}"/>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4521" y="656"/>
            <a:ext cx="3121423" cy="1016807"/>
          </a:xfrm>
          <a:prstGeom prst="rect">
            <a:avLst/>
          </a:prstGeom>
          <a:noFill/>
          <a:ln cap="flat">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xmlns="" id="{0495AE22-ECFC-46FD-8067-8BB1BF4D8DAB}"/>
              </a:ext>
            </a:extLst>
          </p:cNvPr>
          <p:cNvSpPr>
            <a:spLocks noGrp="1"/>
          </p:cNvSpPr>
          <p:nvPr>
            <p:ph type="ctrTitle"/>
          </p:nvPr>
        </p:nvSpPr>
        <p:spPr>
          <a:xfrm>
            <a:off x="2927849" y="802097"/>
            <a:ext cx="8424935" cy="360039"/>
          </a:xfrm>
        </p:spPr>
        <p:txBody>
          <a:bodyPr>
            <a:normAutofit fontScale="90000"/>
          </a:bodyPr>
          <a:lstStyle/>
          <a:p>
            <a:r>
              <a:rPr lang="lt-LT" sz="3600" dirty="0"/>
              <a:t>Rekreaciniai ištekliai Žemaitijos nacionaliniame parke</a:t>
            </a:r>
            <a:endParaRPr lang="en-GB" sz="3600" dirty="0"/>
          </a:p>
        </p:txBody>
      </p:sp>
      <p:sp>
        <p:nvSpPr>
          <p:cNvPr id="3" name="Antrinis pavadinimas 2">
            <a:extLst>
              <a:ext uri="{FF2B5EF4-FFF2-40B4-BE49-F238E27FC236}">
                <a16:creationId xmlns:a16="http://schemas.microsoft.com/office/drawing/2014/main" xmlns="" id="{91D6851E-209E-4DBF-84CA-92031B8FA1C4}"/>
              </a:ext>
            </a:extLst>
          </p:cNvPr>
          <p:cNvSpPr>
            <a:spLocks noGrp="1"/>
          </p:cNvSpPr>
          <p:nvPr>
            <p:ph type="subTitle" idx="1"/>
          </p:nvPr>
        </p:nvSpPr>
        <p:spPr>
          <a:xfrm>
            <a:off x="2567608" y="1844824"/>
            <a:ext cx="7632848" cy="3793976"/>
          </a:xfrm>
        </p:spPr>
        <p:txBody>
          <a:bodyPr/>
          <a:lstStyle/>
          <a:p>
            <a:pPr algn="just"/>
            <a:endParaRPr lang="lt-LT" dirty="0"/>
          </a:p>
          <a:p>
            <a:pPr algn="just"/>
            <a:r>
              <a:rPr lang="lt-LT" dirty="0"/>
              <a:t>	</a:t>
            </a:r>
            <a:endParaRPr lang="en-GB" dirty="0"/>
          </a:p>
        </p:txBody>
      </p:sp>
      <p:sp>
        <p:nvSpPr>
          <p:cNvPr id="4" name="Antrinis pavadinimas 2">
            <a:extLst>
              <a:ext uri="{FF2B5EF4-FFF2-40B4-BE49-F238E27FC236}">
                <a16:creationId xmlns:a16="http://schemas.microsoft.com/office/drawing/2014/main" xmlns="" id="{107069D5-724A-4D30-8FE4-B9A3A93A8021}"/>
              </a:ext>
            </a:extLst>
          </p:cNvPr>
          <p:cNvSpPr txBox="1">
            <a:spLocks/>
          </p:cNvSpPr>
          <p:nvPr/>
        </p:nvSpPr>
        <p:spPr bwMode="auto">
          <a:xfrm>
            <a:off x="2279576" y="1556793"/>
            <a:ext cx="8136904" cy="379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94" tIns="45697" rIns="91394" bIns="45697" numCol="1" anchor="t" anchorCtr="0" compatLnSpc="1">
            <a:prstTxWarp prst="textNoShape">
              <a:avLst/>
            </a:prstTxWarp>
          </a:bodyPr>
          <a:lstStyle>
            <a:lvl1pPr marL="0" indent="0" algn="ctr" rtl="0" eaLnBrk="0" fontAlgn="base" hangingPunct="0">
              <a:spcBef>
                <a:spcPct val="20000"/>
              </a:spcBef>
              <a:spcAft>
                <a:spcPct val="0"/>
              </a:spcAft>
              <a:buFont typeface="Arial" charset="0"/>
              <a:buNone/>
              <a:defRPr sz="3200" kern="1200">
                <a:solidFill>
                  <a:schemeClr val="tx1">
                    <a:tint val="75000"/>
                  </a:schemeClr>
                </a:solidFill>
                <a:latin typeface="+mn-lt"/>
                <a:ea typeface="+mn-ea"/>
                <a:cs typeface="+mn-cs"/>
              </a:defRPr>
            </a:lvl1pPr>
            <a:lvl2pPr marL="456976" indent="0" algn="ctr" rtl="0" eaLnBrk="0" fontAlgn="base" hangingPunct="0">
              <a:spcBef>
                <a:spcPct val="20000"/>
              </a:spcBef>
              <a:spcAft>
                <a:spcPct val="0"/>
              </a:spcAft>
              <a:buFont typeface="Arial" charset="0"/>
              <a:buNone/>
              <a:defRPr sz="2800" kern="1200">
                <a:solidFill>
                  <a:schemeClr val="tx1">
                    <a:tint val="75000"/>
                  </a:schemeClr>
                </a:solidFill>
                <a:latin typeface="+mn-lt"/>
                <a:ea typeface="+mn-ea"/>
                <a:cs typeface="+mn-cs"/>
              </a:defRPr>
            </a:lvl2pPr>
            <a:lvl3pPr marL="913949" indent="0" algn="ctr" rtl="0" eaLnBrk="0" fontAlgn="base" hangingPunct="0">
              <a:spcBef>
                <a:spcPct val="20000"/>
              </a:spcBef>
              <a:spcAft>
                <a:spcPct val="0"/>
              </a:spcAft>
              <a:buFont typeface="Arial" charset="0"/>
              <a:buNone/>
              <a:defRPr sz="2400" kern="1200">
                <a:solidFill>
                  <a:schemeClr val="tx1">
                    <a:tint val="75000"/>
                  </a:schemeClr>
                </a:solidFill>
                <a:latin typeface="+mn-lt"/>
                <a:ea typeface="+mn-ea"/>
                <a:cs typeface="+mn-cs"/>
              </a:defRPr>
            </a:lvl3pPr>
            <a:lvl4pPr marL="1370925" indent="0" algn="ctr" rtl="0" eaLnBrk="0" fontAlgn="base" hangingPunct="0">
              <a:spcBef>
                <a:spcPct val="20000"/>
              </a:spcBef>
              <a:spcAft>
                <a:spcPct val="0"/>
              </a:spcAft>
              <a:buFont typeface="Arial" charset="0"/>
              <a:buNone/>
              <a:defRPr sz="2000" kern="1200">
                <a:solidFill>
                  <a:schemeClr val="tx1">
                    <a:tint val="75000"/>
                  </a:schemeClr>
                </a:solidFill>
                <a:latin typeface="+mn-lt"/>
                <a:ea typeface="+mn-ea"/>
                <a:cs typeface="+mn-cs"/>
              </a:defRPr>
            </a:lvl4pPr>
            <a:lvl5pPr marL="1827900" indent="0" algn="ctr" rtl="0" eaLnBrk="0" fontAlgn="base" hangingPunct="0">
              <a:spcBef>
                <a:spcPct val="20000"/>
              </a:spcBef>
              <a:spcAft>
                <a:spcPct val="0"/>
              </a:spcAft>
              <a:buFont typeface="Arial" charset="0"/>
              <a:buNone/>
              <a:defRPr sz="2000" kern="1200">
                <a:solidFill>
                  <a:schemeClr val="tx1">
                    <a:tint val="75000"/>
                  </a:schemeClr>
                </a:solidFill>
                <a:latin typeface="+mn-lt"/>
                <a:ea typeface="+mn-ea"/>
                <a:cs typeface="+mn-cs"/>
              </a:defRPr>
            </a:lvl5pPr>
            <a:lvl6pPr marL="2284874" indent="0" algn="ctr" defTabSz="913949"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1850" indent="0" algn="ctr" defTabSz="913949"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198824" indent="0" algn="ctr" defTabSz="913949"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5799" indent="0" algn="ctr" defTabSz="913949"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GB" sz="1600" dirty="0" err="1"/>
              <a:t>Kiti</a:t>
            </a:r>
            <a:r>
              <a:rPr lang="en-GB" sz="1600" dirty="0"/>
              <a:t> </a:t>
            </a:r>
            <a:r>
              <a:rPr lang="lt-LT" sz="1600" dirty="0"/>
              <a:t>objektai ir reiškiniai:</a:t>
            </a:r>
          </a:p>
          <a:p>
            <a:pPr indent="541338" algn="just">
              <a:buFont typeface="Arial" panose="020B0604020202020204" pitchFamily="34" charset="0"/>
              <a:buChar char="•"/>
            </a:pPr>
            <a:r>
              <a:rPr lang="lt-LT" sz="1600" dirty="0"/>
              <a:t>Šaltojo karo muziejinė ekspozicija;</a:t>
            </a:r>
          </a:p>
          <a:p>
            <a:pPr indent="541338" algn="just">
              <a:buFont typeface="Arial" panose="020B0604020202020204" pitchFamily="34" charset="0"/>
              <a:buChar char="•"/>
            </a:pPr>
            <a:r>
              <a:rPr lang="lt-LT" sz="1600" dirty="0"/>
              <a:t>Energetinių labirintų ir figūrų parkas;</a:t>
            </a:r>
          </a:p>
          <a:p>
            <a:pPr indent="541338" algn="just">
              <a:buFont typeface="Arial" panose="020B0604020202020204" pitchFamily="34" charset="0"/>
              <a:buChar char="•"/>
            </a:pPr>
            <a:r>
              <a:rPr lang="lt-LT" sz="1600" dirty="0" err="1"/>
              <a:t>Siberijos</a:t>
            </a:r>
            <a:r>
              <a:rPr lang="lt-LT" sz="1600" dirty="0"/>
              <a:t> bokštas;</a:t>
            </a:r>
          </a:p>
          <a:p>
            <a:pPr indent="541338" algn="just">
              <a:buFont typeface="Arial" panose="020B0604020202020204" pitchFamily="34" charset="0"/>
              <a:buChar char="•"/>
            </a:pPr>
            <a:r>
              <a:rPr lang="lt-LT" sz="1600" dirty="0" err="1"/>
              <a:t>Barstytalių</a:t>
            </a:r>
            <a:r>
              <a:rPr lang="lt-LT" sz="1600" dirty="0"/>
              <a:t>, </a:t>
            </a:r>
            <a:r>
              <a:rPr lang="lt-LT" sz="1600" dirty="0" err="1"/>
              <a:t>Jogaudų</a:t>
            </a:r>
            <a:r>
              <a:rPr lang="lt-LT" sz="1600" dirty="0"/>
              <a:t>, </a:t>
            </a:r>
            <a:r>
              <a:rPr lang="lt-LT" sz="1600" dirty="0" err="1"/>
              <a:t>Paplatelės</a:t>
            </a:r>
            <a:r>
              <a:rPr lang="lt-LT" sz="1600" dirty="0"/>
              <a:t> apžvalgos bokštai;</a:t>
            </a:r>
          </a:p>
          <a:p>
            <a:pPr indent="541338" algn="just">
              <a:buFont typeface="Arial" panose="020B0604020202020204" pitchFamily="34" charset="0"/>
              <a:buChar char="•"/>
            </a:pPr>
            <a:r>
              <a:rPr lang="lt-LT" sz="1600" dirty="0"/>
              <a:t>Žemaitės memorialinis muziejus;</a:t>
            </a:r>
          </a:p>
          <a:p>
            <a:pPr indent="541338" algn="just">
              <a:buFont typeface="Arial" panose="020B0604020202020204" pitchFamily="34" charset="0"/>
              <a:buChar char="•"/>
            </a:pPr>
            <a:r>
              <a:rPr lang="lt-LT" sz="1600" dirty="0"/>
              <a:t>Poeto V. Mačernio muziejus;</a:t>
            </a:r>
          </a:p>
          <a:p>
            <a:pPr indent="541338" algn="just">
              <a:buFont typeface="Arial" panose="020B0604020202020204" pitchFamily="34" charset="0"/>
              <a:buChar char="•"/>
            </a:pPr>
            <a:r>
              <a:rPr lang="lt-LT" sz="1600" dirty="0" err="1"/>
              <a:t>Tautodalininkų</a:t>
            </a:r>
            <a:r>
              <a:rPr lang="lt-LT" sz="1600" dirty="0"/>
              <a:t> ekspozicijos (K. </a:t>
            </a:r>
            <a:r>
              <a:rPr lang="lt-LT" sz="1600" dirty="0" err="1"/>
              <a:t>Striaupos</a:t>
            </a:r>
            <a:r>
              <a:rPr lang="lt-LT" sz="1600" dirty="0"/>
              <a:t> klėtelė, R. Laimos tautodailės ekspozicija, V. </a:t>
            </a:r>
            <a:r>
              <a:rPr lang="lt-LT" sz="1600" dirty="0" err="1"/>
              <a:t>Jaugėlos</a:t>
            </a:r>
            <a:r>
              <a:rPr lang="lt-LT" sz="1600" dirty="0"/>
              <a:t> tautodailės ekspozicija, L. </a:t>
            </a:r>
            <a:r>
              <a:rPr lang="lt-LT" sz="1600" dirty="0" err="1"/>
              <a:t>Černiauskio</a:t>
            </a:r>
            <a:r>
              <a:rPr lang="lt-LT" sz="1600" dirty="0"/>
              <a:t> meno galerija, Jonušų tautodailės ir etnografijos muziejus);</a:t>
            </a:r>
          </a:p>
          <a:p>
            <a:pPr indent="541338" algn="just">
              <a:buFont typeface="Arial" panose="020B0604020202020204" pitchFamily="34" charset="0"/>
              <a:buChar char="•"/>
            </a:pPr>
            <a:r>
              <a:rPr lang="lt-LT" sz="1600" dirty="0" err="1"/>
              <a:t>Litvakų</a:t>
            </a:r>
            <a:r>
              <a:rPr lang="lt-LT" sz="1600" dirty="0"/>
              <a:t> atminimo sodas;</a:t>
            </a:r>
          </a:p>
          <a:p>
            <a:pPr indent="541338" algn="just">
              <a:buFont typeface="Arial" panose="020B0604020202020204" pitchFamily="34" charset="0"/>
              <a:buChar char="•"/>
            </a:pPr>
            <a:r>
              <a:rPr lang="lt-LT" sz="1600" dirty="0"/>
              <a:t>Tilto į pilies salą liekanos;</a:t>
            </a:r>
          </a:p>
          <a:p>
            <a:pPr indent="541338" algn="just">
              <a:buFont typeface="Arial" panose="020B0604020202020204" pitchFamily="34" charset="0"/>
              <a:buChar char="•"/>
            </a:pPr>
            <a:r>
              <a:rPr lang="lt-LT" sz="1600" dirty="0" err="1"/>
              <a:t>Gegrėnų</a:t>
            </a:r>
            <a:r>
              <a:rPr lang="lt-LT" sz="1600" dirty="0"/>
              <a:t>, Šarnelės, </a:t>
            </a:r>
            <a:r>
              <a:rPr lang="lt-LT" sz="1600" dirty="0" err="1"/>
              <a:t>Medsėdžių</a:t>
            </a:r>
            <a:r>
              <a:rPr lang="lt-LT" sz="1600" dirty="0"/>
              <a:t> ir kt. piliakalniai;</a:t>
            </a:r>
          </a:p>
          <a:p>
            <a:pPr indent="541338" algn="just">
              <a:buFont typeface="Arial" panose="020B0604020202020204" pitchFamily="34" charset="0"/>
              <a:buChar char="•"/>
            </a:pPr>
            <a:r>
              <a:rPr lang="lt-LT" sz="1600" dirty="0"/>
              <a:t>Gardų ozas;</a:t>
            </a:r>
          </a:p>
          <a:p>
            <a:pPr indent="541338" algn="just">
              <a:buFont typeface="Arial" panose="020B0604020202020204" pitchFamily="34" charset="0"/>
              <a:buChar char="•"/>
            </a:pPr>
            <a:r>
              <a:rPr lang="lt-LT" sz="1600" dirty="0"/>
              <a:t>Plaukimo maratonas;</a:t>
            </a:r>
          </a:p>
          <a:p>
            <a:pPr indent="541338" algn="just">
              <a:buFont typeface="Arial" panose="020B0604020202020204" pitchFamily="34" charset="0"/>
              <a:buChar char="•"/>
            </a:pPr>
            <a:r>
              <a:rPr lang="lt-LT" sz="1600" dirty="0"/>
              <a:t>Dviračių kroso kasmetinės varžybos</a:t>
            </a:r>
          </a:p>
          <a:p>
            <a:pPr indent="541338" algn="just">
              <a:buFont typeface="Arial" panose="020B0604020202020204" pitchFamily="34" charset="0"/>
              <a:buChar char="•"/>
            </a:pPr>
            <a:endParaRPr lang="lt-LT" sz="1600" dirty="0"/>
          </a:p>
        </p:txBody>
      </p:sp>
      <p:sp>
        <p:nvSpPr>
          <p:cNvPr id="8" name="Footer Placeholder 2">
            <a:extLst>
              <a:ext uri="{FF2B5EF4-FFF2-40B4-BE49-F238E27FC236}">
                <a16:creationId xmlns:a16="http://schemas.microsoft.com/office/drawing/2014/main" xmlns="" id="{0E4A6A96-92AC-4B7A-868A-54312F6A5D3A}"/>
              </a:ext>
            </a:extLst>
          </p:cNvPr>
          <p:cNvSpPr>
            <a:spLocks noGrp="1"/>
          </p:cNvSpPr>
          <p:nvPr>
            <p:ph type="ftr" sz="quarter" idx="11"/>
          </p:nvPr>
        </p:nvSpPr>
        <p:spPr>
          <a:xfrm>
            <a:off x="4648200" y="6356351"/>
            <a:ext cx="2895600" cy="365125"/>
          </a:xfrm>
        </p:spPr>
        <p:txBody>
          <a:bodyPr/>
          <a:lstStyle/>
          <a:p>
            <a:pPr>
              <a:defRPr/>
            </a:pPr>
            <a:r>
              <a:rPr lang="lt-LT" dirty="0"/>
              <a:t>Žemaitijos nacionalinio parko direkcija</a:t>
            </a:r>
          </a:p>
        </p:txBody>
      </p:sp>
      <p:cxnSp>
        <p:nvCxnSpPr>
          <p:cNvPr id="10" name="Straight Connector 7">
            <a:extLst>
              <a:ext uri="{FF2B5EF4-FFF2-40B4-BE49-F238E27FC236}">
                <a16:creationId xmlns:a16="http://schemas.microsoft.com/office/drawing/2014/main" xmlns="" id="{EAC1141D-470F-4621-80B7-47FFEDE76577}"/>
              </a:ext>
            </a:extLst>
          </p:cNvPr>
          <p:cNvCxnSpPr/>
          <p:nvPr/>
        </p:nvCxnSpPr>
        <p:spPr>
          <a:xfrm>
            <a:off x="1919163" y="6237312"/>
            <a:ext cx="85693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9" name="Picture 1">
            <a:extLst>
              <a:ext uri="{FF2B5EF4-FFF2-40B4-BE49-F238E27FC236}">
                <a16:creationId xmlns:a16="http://schemas.microsoft.com/office/drawing/2014/main" xmlns="" id="{0DFC6068-E435-4884-B30B-CAE339BB0498}"/>
              </a:ext>
            </a:extLst>
          </p:cNvPr>
          <p:cNvPicPr>
            <a:picLocks noChangeAspect="1"/>
          </p:cNvPicPr>
          <p:nvPr/>
        </p:nvPicPr>
        <p:blipFill>
          <a:blip r:embed="rId2"/>
          <a:stretch>
            <a:fillRect/>
          </a:stretch>
        </p:blipFill>
        <p:spPr>
          <a:xfrm>
            <a:off x="14521" y="0"/>
            <a:ext cx="3121423" cy="1018120"/>
          </a:xfrm>
          <a:prstGeom prst="rect">
            <a:avLst/>
          </a:prstGeom>
          <a:noFill/>
          <a:ln cap="flat">
            <a:noFill/>
          </a:ln>
        </p:spPr>
      </p:pic>
      <p:pic>
        <p:nvPicPr>
          <p:cNvPr id="11" name="Picture 1">
            <a:extLst>
              <a:ext uri="{FF2B5EF4-FFF2-40B4-BE49-F238E27FC236}">
                <a16:creationId xmlns:a16="http://schemas.microsoft.com/office/drawing/2014/main" xmlns="" id="{B5A5089B-358E-43A3-A82D-FC21D896CA97}"/>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4521" y="656"/>
            <a:ext cx="3121423" cy="1016807"/>
          </a:xfrm>
          <a:prstGeom prst="rect">
            <a:avLst/>
          </a:prstGeom>
          <a:noFill/>
          <a:ln cap="flat">
            <a:noFill/>
          </a:ln>
        </p:spPr>
      </p:pic>
    </p:spTree>
    <p:extLst>
      <p:ext uri="{BB962C8B-B14F-4D97-AF65-F5344CB8AC3E}">
        <p14:creationId xmlns:p14="http://schemas.microsoft.com/office/powerpoint/2010/main" val="17143056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747963" y="478590"/>
            <a:ext cx="7394093" cy="954107"/>
          </a:xfrm>
          <a:prstGeom prst="rect">
            <a:avLst/>
          </a:prstGeom>
          <a:noFill/>
        </p:spPr>
        <p:txBody>
          <a:bodyPr wrap="square">
            <a:spAutoFit/>
          </a:bodyPr>
          <a:lstStyle/>
          <a:p>
            <a:pPr algn="ctr">
              <a:defRPr/>
            </a:pPr>
            <a:r>
              <a:rPr lang="lt-LT" sz="2800" b="1" dirty="0">
                <a:solidFill>
                  <a:schemeClr val="bg1">
                    <a:lumMod val="50000"/>
                  </a:schemeClr>
                </a:solidFill>
                <a:latin typeface="Constantia" panose="02030602050306030303" pitchFamily="18" charset="0"/>
                <a:cs typeface="Arial" pitchFamily="34" charset="0"/>
              </a:rPr>
              <a:t>Savarankiškai inicijuoti ir įgyvendinti projektai per pastaruosius </a:t>
            </a:r>
            <a:r>
              <a:rPr lang="en-GB" sz="2800" b="1" dirty="0">
                <a:solidFill>
                  <a:schemeClr val="bg1">
                    <a:lumMod val="50000"/>
                  </a:schemeClr>
                </a:solidFill>
                <a:latin typeface="Constantia" panose="02030602050306030303" pitchFamily="18" charset="0"/>
                <a:cs typeface="Arial" pitchFamily="34" charset="0"/>
              </a:rPr>
              <a:t>10</a:t>
            </a:r>
            <a:r>
              <a:rPr lang="lt-LT" sz="2800" b="1" dirty="0">
                <a:solidFill>
                  <a:schemeClr val="bg1">
                    <a:lumMod val="50000"/>
                  </a:schemeClr>
                </a:solidFill>
                <a:latin typeface="Constantia" panose="02030602050306030303" pitchFamily="18" charset="0"/>
                <a:cs typeface="Arial" pitchFamily="34" charset="0"/>
              </a:rPr>
              <a:t> metų (</a:t>
            </a:r>
            <a:r>
              <a:rPr lang="en-GB" sz="2800" b="1" dirty="0">
                <a:solidFill>
                  <a:schemeClr val="bg1">
                    <a:lumMod val="50000"/>
                  </a:schemeClr>
                </a:solidFill>
                <a:latin typeface="Constantia" panose="02030602050306030303" pitchFamily="18" charset="0"/>
                <a:cs typeface="Arial" pitchFamily="34" charset="0"/>
              </a:rPr>
              <a:t>1)</a:t>
            </a:r>
            <a:endParaRPr lang="lt-LT" sz="2800" b="1" dirty="0">
              <a:solidFill>
                <a:schemeClr val="bg1">
                  <a:lumMod val="50000"/>
                </a:schemeClr>
              </a:solidFill>
              <a:latin typeface="Constantia" panose="02030602050306030303" pitchFamily="18" charset="0"/>
              <a:cs typeface="Arial" pitchFamily="34" charset="0"/>
            </a:endParaRPr>
          </a:p>
        </p:txBody>
      </p:sp>
      <p:graphicFrame>
        <p:nvGraphicFramePr>
          <p:cNvPr id="2" name="Lentelė 1">
            <a:extLst>
              <a:ext uri="{FF2B5EF4-FFF2-40B4-BE49-F238E27FC236}">
                <a16:creationId xmlns:a16="http://schemas.microsoft.com/office/drawing/2014/main" xmlns="" id="{D07332E8-CD1F-401C-B19A-4829A0E1BF77}"/>
              </a:ext>
            </a:extLst>
          </p:cNvPr>
          <p:cNvGraphicFramePr>
            <a:graphicFrameLocks noGrp="1"/>
          </p:cNvGraphicFramePr>
          <p:nvPr/>
        </p:nvGraphicFramePr>
        <p:xfrm>
          <a:off x="1703387" y="1582106"/>
          <a:ext cx="8751740" cy="4680647"/>
        </p:xfrm>
        <a:graphic>
          <a:graphicData uri="http://schemas.openxmlformats.org/drawingml/2006/table">
            <a:tbl>
              <a:tblPr firstRow="1" bandRow="1">
                <a:tableStyleId>{5C22544A-7EE6-4342-B048-85BDC9FD1C3A}</a:tableStyleId>
              </a:tblPr>
              <a:tblGrid>
                <a:gridCol w="3889662">
                  <a:extLst>
                    <a:ext uri="{9D8B030D-6E8A-4147-A177-3AD203B41FA5}">
                      <a16:colId xmlns:a16="http://schemas.microsoft.com/office/drawing/2014/main" xmlns="" val="2221494441"/>
                    </a:ext>
                  </a:extLst>
                </a:gridCol>
                <a:gridCol w="2431039">
                  <a:extLst>
                    <a:ext uri="{9D8B030D-6E8A-4147-A177-3AD203B41FA5}">
                      <a16:colId xmlns:a16="http://schemas.microsoft.com/office/drawing/2014/main" xmlns="" val="2028783047"/>
                    </a:ext>
                  </a:extLst>
                </a:gridCol>
                <a:gridCol w="2431039">
                  <a:extLst>
                    <a:ext uri="{9D8B030D-6E8A-4147-A177-3AD203B41FA5}">
                      <a16:colId xmlns:a16="http://schemas.microsoft.com/office/drawing/2014/main" xmlns="" val="3494201348"/>
                    </a:ext>
                  </a:extLst>
                </a:gridCol>
              </a:tblGrid>
              <a:tr h="985609">
                <a:tc>
                  <a:txBody>
                    <a:bodyPr/>
                    <a:lstStyle/>
                    <a:p>
                      <a:pPr algn="ctr"/>
                      <a:r>
                        <a:rPr lang="lt-LT" dirty="0">
                          <a:latin typeface="Times New Roman" panose="02020603050405020304" pitchFamily="18" charset="0"/>
                          <a:cs typeface="Times New Roman" panose="02020603050405020304" pitchFamily="18" charset="0"/>
                        </a:rPr>
                        <a:t>Projekto pavadinimas</a:t>
                      </a:r>
                      <a:endParaRPr lang="en-GB" dirty="0">
                        <a:latin typeface="Times New Roman" panose="02020603050405020304" pitchFamily="18" charset="0"/>
                        <a:cs typeface="Times New Roman" panose="02020603050405020304" pitchFamily="18" charset="0"/>
                      </a:endParaRPr>
                    </a:p>
                  </a:txBody>
                  <a:tcPr/>
                </a:tc>
                <a:tc>
                  <a:txBody>
                    <a:bodyPr/>
                    <a:lstStyle/>
                    <a:p>
                      <a:pPr algn="ctr"/>
                      <a:r>
                        <a:rPr lang="lt-LT" dirty="0">
                          <a:latin typeface="Times New Roman" panose="02020603050405020304" pitchFamily="18" charset="0"/>
                          <a:cs typeface="Times New Roman" panose="02020603050405020304" pitchFamily="18" charset="0"/>
                        </a:rPr>
                        <a:t>ŽNPD valdyta projekto vertės dalis, Eur</a:t>
                      </a:r>
                      <a:endParaRPr lang="en-GB" dirty="0">
                        <a:latin typeface="Times New Roman" panose="02020603050405020304" pitchFamily="18" charset="0"/>
                        <a:cs typeface="Times New Roman" panose="02020603050405020304" pitchFamily="18" charset="0"/>
                      </a:endParaRPr>
                    </a:p>
                  </a:txBody>
                  <a:tcPr/>
                </a:tc>
                <a:tc>
                  <a:txBody>
                    <a:bodyPr/>
                    <a:lstStyle/>
                    <a:p>
                      <a:pPr algn="ctr"/>
                      <a:r>
                        <a:rPr lang="lt-LT" dirty="0">
                          <a:latin typeface="Times New Roman" panose="02020603050405020304" pitchFamily="18" charset="0"/>
                          <a:cs typeface="Times New Roman" panose="02020603050405020304" pitchFamily="18" charset="0"/>
                        </a:rPr>
                        <a:t>Finansavimo šaltinis</a:t>
                      </a:r>
                      <a:endParaRPr lang="en-GB"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41819278"/>
                  </a:ext>
                </a:extLst>
              </a:tr>
              <a:tr h="238527">
                <a:tc>
                  <a:txBody>
                    <a:bodyPr/>
                    <a:lstStyle/>
                    <a:p>
                      <a:pPr algn="l" fontAlgn="t"/>
                      <a:r>
                        <a:rPr lang="en-GB" sz="1400" b="0" i="0" u="none" strike="noStrike" dirty="0" err="1">
                          <a:solidFill>
                            <a:srgbClr val="000000"/>
                          </a:solidFill>
                          <a:effectLst/>
                          <a:latin typeface="Times New Roman" panose="02020603050405020304" pitchFamily="18" charset="0"/>
                          <a:cs typeface="Times New Roman" panose="02020603050405020304" pitchFamily="18" charset="0"/>
                        </a:rPr>
                        <a:t>Šaltojo</a:t>
                      </a:r>
                      <a:r>
                        <a:rPr lang="en-GB" sz="1400" b="0" i="0" u="none" strike="noStrike" dirty="0">
                          <a:solidFill>
                            <a:srgbClr val="000000"/>
                          </a:solidFill>
                          <a:effectLst/>
                          <a:latin typeface="Times New Roman" panose="02020603050405020304" pitchFamily="18" charset="0"/>
                          <a:cs typeface="Times New Roman" panose="02020603050405020304" pitchFamily="18" charset="0"/>
                        </a:rPr>
                        <a:t>  </a:t>
                      </a:r>
                      <a:r>
                        <a:rPr lang="en-GB" sz="1400" b="0" i="0" u="none" strike="noStrike" dirty="0" err="1">
                          <a:solidFill>
                            <a:srgbClr val="000000"/>
                          </a:solidFill>
                          <a:effectLst/>
                          <a:latin typeface="Times New Roman" panose="02020603050405020304" pitchFamily="18" charset="0"/>
                          <a:cs typeface="Times New Roman" panose="02020603050405020304" pitchFamily="18" charset="0"/>
                        </a:rPr>
                        <a:t>karo</a:t>
                      </a:r>
                      <a:r>
                        <a:rPr lang="en-GB" sz="1400" b="0" i="0" u="none" strike="noStrike" dirty="0">
                          <a:solidFill>
                            <a:srgbClr val="000000"/>
                          </a:solidFill>
                          <a:effectLst/>
                          <a:latin typeface="Times New Roman" panose="02020603050405020304" pitchFamily="18" charset="0"/>
                          <a:cs typeface="Times New Roman" panose="02020603050405020304" pitchFamily="18" charset="0"/>
                        </a:rPr>
                        <a:t> </a:t>
                      </a:r>
                      <a:r>
                        <a:rPr lang="en-GB" sz="1400" b="0" i="0" u="none" strike="noStrike" dirty="0" err="1">
                          <a:solidFill>
                            <a:srgbClr val="000000"/>
                          </a:solidFill>
                          <a:effectLst/>
                          <a:latin typeface="Times New Roman" panose="02020603050405020304" pitchFamily="18" charset="0"/>
                          <a:cs typeface="Times New Roman" panose="02020603050405020304" pitchFamily="18" charset="0"/>
                        </a:rPr>
                        <a:t>muziejaus</a:t>
                      </a:r>
                      <a:r>
                        <a:rPr lang="en-GB" sz="1400" b="0" i="0" u="none" strike="noStrike" dirty="0">
                          <a:solidFill>
                            <a:srgbClr val="000000"/>
                          </a:solidFill>
                          <a:effectLst/>
                          <a:latin typeface="Times New Roman" panose="02020603050405020304" pitchFamily="18" charset="0"/>
                          <a:cs typeface="Times New Roman" panose="02020603050405020304" pitchFamily="18" charset="0"/>
                        </a:rPr>
                        <a:t> </a:t>
                      </a:r>
                      <a:r>
                        <a:rPr lang="en-GB" sz="1400" b="0" i="0" u="none" strike="noStrike" dirty="0" err="1">
                          <a:solidFill>
                            <a:srgbClr val="000000"/>
                          </a:solidFill>
                          <a:effectLst/>
                          <a:latin typeface="Times New Roman" panose="02020603050405020304" pitchFamily="18" charset="0"/>
                          <a:cs typeface="Times New Roman" panose="02020603050405020304" pitchFamily="18" charset="0"/>
                        </a:rPr>
                        <a:t>projektavimas</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tc>
                <a:tc>
                  <a:txBody>
                    <a:bodyPr/>
                    <a:lstStyle/>
                    <a:p>
                      <a:pPr algn="l" fontAlgn="t"/>
                      <a:r>
                        <a:rPr lang="en-GB" sz="1400" b="0" i="0" u="none" strike="noStrike" dirty="0">
                          <a:solidFill>
                            <a:srgbClr val="000000"/>
                          </a:solidFill>
                          <a:effectLst/>
                          <a:latin typeface="Times New Roman" panose="02020603050405020304" pitchFamily="18" charset="0"/>
                          <a:cs typeface="Times New Roman" panose="02020603050405020304" pitchFamily="18" charset="0"/>
                        </a:rPr>
                        <a:t>                     47,787.30    </a:t>
                      </a:r>
                    </a:p>
                  </a:txBody>
                  <a:tcPr marL="7620" marR="7620" marT="7620" marB="0"/>
                </a:tc>
                <a:tc>
                  <a:txBody>
                    <a:bodyPr/>
                    <a:lstStyle/>
                    <a:p>
                      <a:r>
                        <a:rPr lang="lt-LT" sz="1400" dirty="0">
                          <a:latin typeface="Times New Roman" panose="02020603050405020304" pitchFamily="18" charset="0"/>
                          <a:cs typeface="Times New Roman" panose="02020603050405020304" pitchFamily="18" charset="0"/>
                        </a:rPr>
                        <a:t>Valstybės biudžetas</a:t>
                      </a:r>
                      <a:endParaRPr lang="en-GB" sz="1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2715259976"/>
                  </a:ext>
                </a:extLst>
              </a:tr>
              <a:tr h="399719">
                <a:tc>
                  <a:txBody>
                    <a:bodyPr/>
                    <a:lstStyle/>
                    <a:p>
                      <a:pPr algn="l" fontAlgn="t"/>
                      <a:r>
                        <a:rPr lang="en-GB" sz="1400" b="0" i="0" u="none" strike="noStrike" dirty="0" err="1">
                          <a:solidFill>
                            <a:srgbClr val="000000"/>
                          </a:solidFill>
                          <a:effectLst/>
                          <a:latin typeface="Times New Roman" panose="02020603050405020304" pitchFamily="18" charset="0"/>
                          <a:cs typeface="Times New Roman" panose="02020603050405020304" pitchFamily="18" charset="0"/>
                        </a:rPr>
                        <a:t>Šaltojo</a:t>
                      </a:r>
                      <a:r>
                        <a:rPr lang="en-GB" sz="1400" b="0" i="0" u="none" strike="noStrike" dirty="0">
                          <a:solidFill>
                            <a:srgbClr val="000000"/>
                          </a:solidFill>
                          <a:effectLst/>
                          <a:latin typeface="Times New Roman" panose="02020603050405020304" pitchFamily="18" charset="0"/>
                          <a:cs typeface="Times New Roman" panose="02020603050405020304" pitchFamily="18" charset="0"/>
                        </a:rPr>
                        <a:t> </a:t>
                      </a:r>
                      <a:r>
                        <a:rPr lang="en-GB" sz="1400" b="0" i="0" u="none" strike="noStrike" dirty="0" err="1">
                          <a:solidFill>
                            <a:srgbClr val="000000"/>
                          </a:solidFill>
                          <a:effectLst/>
                          <a:latin typeface="Times New Roman" panose="02020603050405020304" pitchFamily="18" charset="0"/>
                          <a:cs typeface="Times New Roman" panose="02020603050405020304" pitchFamily="18" charset="0"/>
                        </a:rPr>
                        <a:t>karo</a:t>
                      </a:r>
                      <a:r>
                        <a:rPr lang="en-GB" sz="1400" b="0" i="0" u="none" strike="noStrike" dirty="0">
                          <a:solidFill>
                            <a:srgbClr val="000000"/>
                          </a:solidFill>
                          <a:effectLst/>
                          <a:latin typeface="Times New Roman" panose="02020603050405020304" pitchFamily="18" charset="0"/>
                          <a:cs typeface="Times New Roman" panose="02020603050405020304" pitchFamily="18" charset="0"/>
                        </a:rPr>
                        <a:t> </a:t>
                      </a:r>
                      <a:r>
                        <a:rPr lang="en-GB" sz="1400" b="0" i="0" u="none" strike="noStrike" dirty="0" err="1">
                          <a:solidFill>
                            <a:srgbClr val="000000"/>
                          </a:solidFill>
                          <a:effectLst/>
                          <a:latin typeface="Times New Roman" panose="02020603050405020304" pitchFamily="18" charset="0"/>
                          <a:cs typeface="Times New Roman" panose="02020603050405020304" pitchFamily="18" charset="0"/>
                        </a:rPr>
                        <a:t>muziejaus</a:t>
                      </a:r>
                      <a:r>
                        <a:rPr lang="en-GB" sz="1400" b="0" i="0" u="none" strike="noStrike" dirty="0">
                          <a:solidFill>
                            <a:srgbClr val="000000"/>
                          </a:solidFill>
                          <a:effectLst/>
                          <a:latin typeface="Times New Roman" panose="02020603050405020304" pitchFamily="18" charset="0"/>
                          <a:cs typeface="Times New Roman" panose="02020603050405020304" pitchFamily="18" charset="0"/>
                        </a:rPr>
                        <a:t> </a:t>
                      </a:r>
                      <a:r>
                        <a:rPr lang="en-GB" sz="1400" b="0" i="0" u="none" strike="noStrike" dirty="0" err="1">
                          <a:solidFill>
                            <a:srgbClr val="000000"/>
                          </a:solidFill>
                          <a:effectLst/>
                          <a:latin typeface="Times New Roman" panose="02020603050405020304" pitchFamily="18" charset="0"/>
                          <a:cs typeface="Times New Roman" panose="02020603050405020304" pitchFamily="18" charset="0"/>
                        </a:rPr>
                        <a:t>ir</a:t>
                      </a:r>
                      <a:r>
                        <a:rPr lang="en-GB" sz="1400" b="0" i="0" u="none" strike="noStrike" dirty="0">
                          <a:solidFill>
                            <a:srgbClr val="000000"/>
                          </a:solidFill>
                          <a:effectLst/>
                          <a:latin typeface="Times New Roman" panose="02020603050405020304" pitchFamily="18" charset="0"/>
                          <a:cs typeface="Times New Roman" panose="02020603050405020304" pitchFamily="18" charset="0"/>
                        </a:rPr>
                        <a:t> jo </a:t>
                      </a:r>
                      <a:r>
                        <a:rPr lang="en-GB" sz="1400" b="0" i="0" u="none" strike="noStrike" dirty="0" err="1">
                          <a:solidFill>
                            <a:srgbClr val="000000"/>
                          </a:solidFill>
                          <a:effectLst/>
                          <a:latin typeface="Times New Roman" panose="02020603050405020304" pitchFamily="18" charset="0"/>
                          <a:cs typeface="Times New Roman" panose="02020603050405020304" pitchFamily="18" charset="0"/>
                        </a:rPr>
                        <a:t>infrastruktūros</a:t>
                      </a:r>
                      <a:r>
                        <a:rPr lang="en-GB" sz="1400" b="0" i="0" u="none" strike="noStrike" dirty="0">
                          <a:solidFill>
                            <a:srgbClr val="000000"/>
                          </a:solidFill>
                          <a:effectLst/>
                          <a:latin typeface="Times New Roman" panose="02020603050405020304" pitchFamily="18" charset="0"/>
                          <a:cs typeface="Times New Roman" panose="02020603050405020304" pitchFamily="18" charset="0"/>
                        </a:rPr>
                        <a:t> </a:t>
                      </a:r>
                      <a:r>
                        <a:rPr lang="en-GB" sz="1400" b="0" i="0" u="none" strike="noStrike" dirty="0" err="1">
                          <a:solidFill>
                            <a:srgbClr val="000000"/>
                          </a:solidFill>
                          <a:effectLst/>
                          <a:latin typeface="Times New Roman" panose="02020603050405020304" pitchFamily="18" charset="0"/>
                          <a:cs typeface="Times New Roman" panose="02020603050405020304" pitchFamily="18" charset="0"/>
                        </a:rPr>
                        <a:t>įrengimas</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tc>
                <a:tc>
                  <a:txBody>
                    <a:bodyPr/>
                    <a:lstStyle/>
                    <a:p>
                      <a:pPr algn="l" fontAlgn="t"/>
                      <a:r>
                        <a:rPr lang="en-GB" sz="1400" b="0" i="0" u="none" strike="noStrike" dirty="0">
                          <a:solidFill>
                            <a:srgbClr val="000000"/>
                          </a:solidFill>
                          <a:effectLst/>
                          <a:latin typeface="Times New Roman" panose="02020603050405020304" pitchFamily="18" charset="0"/>
                          <a:cs typeface="Times New Roman" panose="02020603050405020304" pitchFamily="18" charset="0"/>
                        </a:rPr>
                        <a:t>                1,808,752.99    </a:t>
                      </a:r>
                    </a:p>
                  </a:txBody>
                  <a:tcPr marL="7620" marR="7620" marT="7620" marB="0"/>
                </a:tc>
                <a:tc>
                  <a:txBody>
                    <a:bodyPr/>
                    <a:lstStyle/>
                    <a:p>
                      <a:r>
                        <a:rPr lang="lt-LT" sz="1400" dirty="0">
                          <a:latin typeface="Times New Roman" panose="02020603050405020304" pitchFamily="18" charset="0"/>
                          <a:cs typeface="Times New Roman" panose="02020603050405020304" pitchFamily="18" charset="0"/>
                        </a:rPr>
                        <a:t>ES Struktūriniai fondai</a:t>
                      </a:r>
                      <a:endParaRPr lang="en-GB" sz="1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4210182767"/>
                  </a:ext>
                </a:extLst>
              </a:tr>
              <a:tr h="624219">
                <a:tc>
                  <a:txBody>
                    <a:bodyPr/>
                    <a:lstStyle/>
                    <a:p>
                      <a:pPr algn="l" fontAlgn="t"/>
                      <a:r>
                        <a:rPr lang="lt-LT" sz="1400" b="0" i="0" u="none" strike="noStrike" dirty="0">
                          <a:solidFill>
                            <a:srgbClr val="000000"/>
                          </a:solidFill>
                          <a:effectLst/>
                          <a:latin typeface="Times New Roman" panose="02020603050405020304" pitchFamily="18" charset="0"/>
                          <a:cs typeface="Times New Roman" panose="02020603050405020304" pitchFamily="18" charset="0"/>
                        </a:rPr>
                        <a:t>Buvusios Platelių dvaro sodybos </a:t>
                      </a:r>
                      <a:r>
                        <a:rPr lang="lt-LT" sz="1400" b="0" i="0" u="none" strike="noStrike" dirty="0" err="1">
                          <a:solidFill>
                            <a:srgbClr val="000000"/>
                          </a:solidFill>
                          <a:effectLst/>
                          <a:latin typeface="Times New Roman" panose="02020603050405020304" pitchFamily="18" charset="0"/>
                          <a:cs typeface="Times New Roman" panose="02020603050405020304" pitchFamily="18" charset="0"/>
                        </a:rPr>
                        <a:t>atstatymas,restauravimas</a:t>
                      </a:r>
                      <a:r>
                        <a:rPr lang="lt-LT" sz="1400" b="0" i="0" u="none" strike="noStrike" dirty="0">
                          <a:solidFill>
                            <a:srgbClr val="000000"/>
                          </a:solidFill>
                          <a:effectLst/>
                          <a:latin typeface="Times New Roman" panose="02020603050405020304" pitchFamily="18" charset="0"/>
                          <a:cs typeface="Times New Roman" panose="02020603050405020304" pitchFamily="18" charset="0"/>
                        </a:rPr>
                        <a:t> ir pritaikymas viešiesiems turizmo poreikiams</a:t>
                      </a:r>
                    </a:p>
                  </a:txBody>
                  <a:tcPr marL="7620" marR="7620" marT="7620" marB="0"/>
                </a:tc>
                <a:tc>
                  <a:txBody>
                    <a:bodyPr/>
                    <a:lstStyle/>
                    <a:p>
                      <a:pPr algn="l" fontAlgn="t"/>
                      <a:r>
                        <a:rPr lang="en-GB" sz="1400" b="0" i="0" u="none" strike="noStrike" dirty="0">
                          <a:solidFill>
                            <a:srgbClr val="000000"/>
                          </a:solidFill>
                          <a:effectLst/>
                          <a:latin typeface="Times New Roman" panose="02020603050405020304" pitchFamily="18" charset="0"/>
                          <a:cs typeface="Times New Roman" panose="02020603050405020304" pitchFamily="18" charset="0"/>
                        </a:rPr>
                        <a:t>                   710,851.19    </a:t>
                      </a:r>
                    </a:p>
                  </a:txBody>
                  <a:tcPr marL="7620" marR="7620" marT="7620" marB="0"/>
                </a:tc>
                <a:tc>
                  <a:txBody>
                    <a:bodyPr/>
                    <a:lstStyle/>
                    <a:p>
                      <a:pPr marL="0" marR="0" lvl="0" indent="0" algn="l" defTabSz="913949" rtl="0" eaLnBrk="1" fontAlgn="auto" latinLnBrk="0" hangingPunct="1">
                        <a:lnSpc>
                          <a:spcPct val="100000"/>
                        </a:lnSpc>
                        <a:spcBef>
                          <a:spcPts val="0"/>
                        </a:spcBef>
                        <a:spcAft>
                          <a:spcPts val="0"/>
                        </a:spcAft>
                        <a:buClrTx/>
                        <a:buSzTx/>
                        <a:buFontTx/>
                        <a:buNone/>
                        <a:tabLst/>
                        <a:defRPr/>
                      </a:pPr>
                      <a:r>
                        <a:rPr lang="lt-LT" sz="1400" dirty="0">
                          <a:latin typeface="Times New Roman" panose="02020603050405020304" pitchFamily="18" charset="0"/>
                          <a:cs typeface="Times New Roman" panose="02020603050405020304" pitchFamily="18" charset="0"/>
                        </a:rPr>
                        <a:t>ES Struktūriniai fondai</a:t>
                      </a:r>
                      <a:endParaRPr lang="en-GB" sz="1400" dirty="0">
                        <a:latin typeface="Times New Roman" panose="02020603050405020304" pitchFamily="18" charset="0"/>
                        <a:cs typeface="Times New Roman" panose="02020603050405020304" pitchFamily="18" charset="0"/>
                      </a:endParaRPr>
                    </a:p>
                    <a:p>
                      <a:endParaRPr lang="en-GB" sz="1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165451787"/>
                  </a:ext>
                </a:extLst>
              </a:tr>
              <a:tr h="399719">
                <a:tc>
                  <a:txBody>
                    <a:bodyPr/>
                    <a:lstStyle/>
                    <a:p>
                      <a:pPr algn="l" fontAlgn="t"/>
                      <a:r>
                        <a:rPr lang="lt-LT" sz="1400" b="0" i="0" u="none" strike="noStrike" dirty="0">
                          <a:solidFill>
                            <a:srgbClr val="000000"/>
                          </a:solidFill>
                          <a:effectLst/>
                          <a:latin typeface="Times New Roman" panose="02020603050405020304" pitchFamily="18" charset="0"/>
                          <a:cs typeface="Times New Roman" panose="02020603050405020304" pitchFamily="18" charset="0"/>
                        </a:rPr>
                        <a:t>Tradicinių amatų centro įkūrimas Platelių dvaro sodyboje (I etapas)</a:t>
                      </a:r>
                    </a:p>
                  </a:txBody>
                  <a:tcPr marL="7620" marR="7620" marT="7620" marB="0"/>
                </a:tc>
                <a:tc>
                  <a:txBody>
                    <a:bodyPr/>
                    <a:lstStyle/>
                    <a:p>
                      <a:pPr algn="l" fontAlgn="t"/>
                      <a:r>
                        <a:rPr lang="en-GB" sz="1400" b="0" i="0" u="none" strike="noStrike" dirty="0">
                          <a:solidFill>
                            <a:srgbClr val="000000"/>
                          </a:solidFill>
                          <a:effectLst/>
                          <a:latin typeface="Times New Roman" panose="02020603050405020304" pitchFamily="18" charset="0"/>
                          <a:cs typeface="Times New Roman" panose="02020603050405020304" pitchFamily="18" charset="0"/>
                        </a:rPr>
                        <a:t>                   259,629.62    </a:t>
                      </a:r>
                    </a:p>
                  </a:txBody>
                  <a:tcPr marL="7620" marR="7620" marT="7620" marB="0"/>
                </a:tc>
                <a:tc>
                  <a:txBody>
                    <a:bodyPr/>
                    <a:lstStyle/>
                    <a:p>
                      <a:pPr marL="0" marR="0" lvl="0" indent="0" algn="l" defTabSz="913949" rtl="0" eaLnBrk="1" fontAlgn="auto" latinLnBrk="0" hangingPunct="1">
                        <a:lnSpc>
                          <a:spcPct val="100000"/>
                        </a:lnSpc>
                        <a:spcBef>
                          <a:spcPts val="0"/>
                        </a:spcBef>
                        <a:spcAft>
                          <a:spcPts val="0"/>
                        </a:spcAft>
                        <a:buClrTx/>
                        <a:buSzTx/>
                        <a:buFontTx/>
                        <a:buNone/>
                        <a:tabLst/>
                        <a:defRPr/>
                      </a:pPr>
                      <a:r>
                        <a:rPr lang="lt-LT" sz="1400" dirty="0">
                          <a:latin typeface="Times New Roman" panose="02020603050405020304" pitchFamily="18" charset="0"/>
                          <a:cs typeface="Times New Roman" panose="02020603050405020304" pitchFamily="18" charset="0"/>
                        </a:rPr>
                        <a:t>ES Struktūriniai fondai</a:t>
                      </a:r>
                      <a:endParaRPr lang="en-GB" sz="1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2062430345"/>
                  </a:ext>
                </a:extLst>
              </a:tr>
              <a:tr h="501018">
                <a:tc>
                  <a:txBody>
                    <a:bodyPr/>
                    <a:lstStyle/>
                    <a:p>
                      <a:pPr algn="l" fontAlgn="t"/>
                      <a:r>
                        <a:rPr lang="lt-LT" sz="1400" b="0" i="0" u="none" strike="noStrike" dirty="0">
                          <a:solidFill>
                            <a:srgbClr val="000000"/>
                          </a:solidFill>
                          <a:effectLst/>
                          <a:latin typeface="Times New Roman" panose="02020603050405020304" pitchFamily="18" charset="0"/>
                          <a:cs typeface="Times New Roman" panose="02020603050405020304" pitchFamily="18" charset="0"/>
                        </a:rPr>
                        <a:t>Tradicinių amatų centro įkūrimas (plėtra) Platelių dvaro sodyboje (II etapas), VIEŠOSIOS INFRASTRUKTŪROS SUTVARKYMAS IR SUKŪRIMAS PLUNGĖS RAJONO PLATELIŲ SENIŪNIJOJE“</a:t>
                      </a:r>
                    </a:p>
                  </a:txBody>
                  <a:tcPr marL="7620" marR="7620" marT="7620" marB="0"/>
                </a:tc>
                <a:tc>
                  <a:txBody>
                    <a:bodyPr/>
                    <a:lstStyle/>
                    <a:p>
                      <a:pPr algn="l" fontAlgn="t"/>
                      <a:r>
                        <a:rPr lang="en-GB" sz="1400" b="0" i="0" u="none" strike="noStrike" dirty="0">
                          <a:solidFill>
                            <a:srgbClr val="000000"/>
                          </a:solidFill>
                          <a:effectLst/>
                          <a:latin typeface="Times New Roman" panose="02020603050405020304" pitchFamily="18" charset="0"/>
                          <a:cs typeface="Times New Roman" panose="02020603050405020304" pitchFamily="18" charset="0"/>
                        </a:rPr>
                        <a:t>                   101,139.08    </a:t>
                      </a:r>
                    </a:p>
                  </a:txBody>
                  <a:tcPr marL="7620" marR="7620" marT="7620" marB="0"/>
                </a:tc>
                <a:tc>
                  <a:txBody>
                    <a:bodyPr/>
                    <a:lstStyle/>
                    <a:p>
                      <a:pPr marL="0" marR="0" lvl="0" indent="0" algn="l" defTabSz="913949" rtl="0" eaLnBrk="1" fontAlgn="auto" latinLnBrk="0" hangingPunct="1">
                        <a:lnSpc>
                          <a:spcPct val="100000"/>
                        </a:lnSpc>
                        <a:spcBef>
                          <a:spcPts val="0"/>
                        </a:spcBef>
                        <a:spcAft>
                          <a:spcPts val="0"/>
                        </a:spcAft>
                        <a:buClrTx/>
                        <a:buSzTx/>
                        <a:buFontTx/>
                        <a:buNone/>
                        <a:tabLst/>
                        <a:defRPr/>
                      </a:pPr>
                      <a:r>
                        <a:rPr lang="lt-LT" sz="1400" dirty="0">
                          <a:latin typeface="Times New Roman" panose="02020603050405020304" pitchFamily="18" charset="0"/>
                          <a:cs typeface="Times New Roman" panose="02020603050405020304" pitchFamily="18" charset="0"/>
                        </a:rPr>
                        <a:t>ES Struktūriniai fondai</a:t>
                      </a:r>
                      <a:endParaRPr lang="en-GB" sz="1400" dirty="0">
                        <a:latin typeface="Times New Roman" panose="02020603050405020304" pitchFamily="18" charset="0"/>
                        <a:cs typeface="Times New Roman" panose="02020603050405020304" pitchFamily="18" charset="0"/>
                      </a:endParaRPr>
                    </a:p>
                    <a:p>
                      <a:endParaRPr lang="en-GB" sz="1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444049602"/>
                  </a:ext>
                </a:extLst>
              </a:tr>
              <a:tr h="399719">
                <a:tc>
                  <a:txBody>
                    <a:bodyPr/>
                    <a:lstStyle/>
                    <a:p>
                      <a:pPr algn="l" fontAlgn="t"/>
                      <a:r>
                        <a:rPr lang="en-GB" sz="1400" b="0" i="0" u="none" strike="noStrike" dirty="0">
                          <a:solidFill>
                            <a:srgbClr val="000000"/>
                          </a:solidFill>
                          <a:effectLst/>
                          <a:latin typeface="Times New Roman" panose="02020603050405020304" pitchFamily="18" charset="0"/>
                          <a:cs typeface="Times New Roman" panose="02020603050405020304" pitchFamily="18" charset="0"/>
                        </a:rPr>
                        <a:t>PLATELIŲ DVARO SODYBOS TRADICINIŲ AMATŲ CENTRO PLĖTRA (III </a:t>
                      </a:r>
                      <a:r>
                        <a:rPr lang="en-GB" sz="1400" b="0" i="0" u="none" strike="noStrike" dirty="0" err="1">
                          <a:solidFill>
                            <a:srgbClr val="000000"/>
                          </a:solidFill>
                          <a:effectLst/>
                          <a:latin typeface="Times New Roman" panose="02020603050405020304" pitchFamily="18" charset="0"/>
                          <a:cs typeface="Times New Roman" panose="02020603050405020304" pitchFamily="18" charset="0"/>
                        </a:rPr>
                        <a:t>etapas</a:t>
                      </a:r>
                      <a:r>
                        <a:rPr lang="en-GB" sz="1400" b="0" i="0" u="none" strike="noStrike" dirty="0">
                          <a:solidFill>
                            <a:srgbClr val="000000"/>
                          </a:solidFill>
                          <a:effectLst/>
                          <a:latin typeface="Times New Roman" panose="02020603050405020304" pitchFamily="18" charset="0"/>
                          <a:cs typeface="Times New Roman" panose="02020603050405020304" pitchFamily="18" charset="0"/>
                        </a:rPr>
                        <a:t>)</a:t>
                      </a:r>
                    </a:p>
                  </a:txBody>
                  <a:tcPr marL="7620" marR="7620" marT="7620" marB="0"/>
                </a:tc>
                <a:tc>
                  <a:txBody>
                    <a:bodyPr/>
                    <a:lstStyle/>
                    <a:p>
                      <a:pPr algn="l" fontAlgn="t"/>
                      <a:r>
                        <a:rPr lang="en-GB" sz="1400" b="0" i="0" u="none" strike="noStrike" dirty="0">
                          <a:solidFill>
                            <a:srgbClr val="000000"/>
                          </a:solidFill>
                          <a:effectLst/>
                          <a:latin typeface="Times New Roman" panose="02020603050405020304" pitchFamily="18" charset="0"/>
                          <a:cs typeface="Times New Roman" panose="02020603050405020304" pitchFamily="18" charset="0"/>
                        </a:rPr>
                        <a:t>                   268,669.60    </a:t>
                      </a:r>
                    </a:p>
                  </a:txBody>
                  <a:tcPr marL="7620" marR="7620" marT="7620" marB="0"/>
                </a:tc>
                <a:tc>
                  <a:txBody>
                    <a:bodyPr/>
                    <a:lstStyle/>
                    <a:p>
                      <a:pPr marL="0" marR="0" lvl="0" indent="0" algn="l" defTabSz="913949" rtl="0" eaLnBrk="1" fontAlgn="auto" latinLnBrk="0" hangingPunct="1">
                        <a:lnSpc>
                          <a:spcPct val="100000"/>
                        </a:lnSpc>
                        <a:spcBef>
                          <a:spcPts val="0"/>
                        </a:spcBef>
                        <a:spcAft>
                          <a:spcPts val="0"/>
                        </a:spcAft>
                        <a:buClrTx/>
                        <a:buSzTx/>
                        <a:buFontTx/>
                        <a:buNone/>
                        <a:tabLst/>
                        <a:defRPr/>
                      </a:pPr>
                      <a:r>
                        <a:rPr lang="lt-LT" sz="1400" dirty="0">
                          <a:latin typeface="Times New Roman" panose="02020603050405020304" pitchFamily="18" charset="0"/>
                          <a:cs typeface="Times New Roman" panose="02020603050405020304" pitchFamily="18" charset="0"/>
                        </a:rPr>
                        <a:t>ES Struktūriniai fondai</a:t>
                      </a:r>
                      <a:endParaRPr lang="en-GB" sz="1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3940030652"/>
                  </a:ext>
                </a:extLst>
              </a:tr>
              <a:tr h="399719">
                <a:tc>
                  <a:txBody>
                    <a:bodyPr/>
                    <a:lstStyle/>
                    <a:p>
                      <a:pPr algn="l" fontAlgn="t"/>
                      <a:r>
                        <a:rPr lang="lt-LT" sz="1400" b="0" i="0" u="none" strike="noStrike" dirty="0">
                          <a:solidFill>
                            <a:srgbClr val="000000"/>
                          </a:solidFill>
                          <a:effectLst/>
                          <a:latin typeface="Times New Roman" panose="02020603050405020304" pitchFamily="18" charset="0"/>
                          <a:cs typeface="Times New Roman" panose="02020603050405020304" pitchFamily="18" charset="0"/>
                        </a:rPr>
                        <a:t> ,,Tradicinių amatų centrų plėtra“ </a:t>
                      </a:r>
                    </a:p>
                  </a:txBody>
                  <a:tcPr marL="7620" marR="7620" marT="7620" marB="0"/>
                </a:tc>
                <a:tc>
                  <a:txBody>
                    <a:bodyPr/>
                    <a:lstStyle/>
                    <a:p>
                      <a:pPr algn="ctr" fontAlgn="t"/>
                      <a:r>
                        <a:rPr lang="en-GB" sz="1400" b="0" i="0" u="none" strike="noStrike" dirty="0">
                          <a:solidFill>
                            <a:srgbClr val="000000"/>
                          </a:solidFill>
                          <a:effectLst/>
                          <a:latin typeface="Times New Roman" panose="02020603050405020304" pitchFamily="18" charset="0"/>
                          <a:cs typeface="Times New Roman" panose="02020603050405020304" pitchFamily="18" charset="0"/>
                        </a:rPr>
                        <a:t>                   134,812.00    </a:t>
                      </a:r>
                    </a:p>
                  </a:txBody>
                  <a:tcPr marL="7620" marR="7620" marT="7620" marB="0"/>
                </a:tc>
                <a:tc>
                  <a:txBody>
                    <a:bodyPr/>
                    <a:lstStyle/>
                    <a:p>
                      <a:pPr marL="0" marR="0" lvl="0" indent="0" algn="l" defTabSz="913949" rtl="0" eaLnBrk="1" fontAlgn="auto" latinLnBrk="0" hangingPunct="1">
                        <a:lnSpc>
                          <a:spcPct val="100000"/>
                        </a:lnSpc>
                        <a:spcBef>
                          <a:spcPts val="0"/>
                        </a:spcBef>
                        <a:spcAft>
                          <a:spcPts val="0"/>
                        </a:spcAft>
                        <a:buClrTx/>
                        <a:buSzTx/>
                        <a:buFontTx/>
                        <a:buNone/>
                        <a:tabLst/>
                        <a:defRPr/>
                      </a:pPr>
                      <a:r>
                        <a:rPr lang="lt-LT" sz="1400" dirty="0">
                          <a:latin typeface="Times New Roman" panose="02020603050405020304" pitchFamily="18" charset="0"/>
                          <a:cs typeface="Times New Roman" panose="02020603050405020304" pitchFamily="18" charset="0"/>
                        </a:rPr>
                        <a:t>ES Struktūriniai fondai</a:t>
                      </a:r>
                      <a:endParaRPr lang="en-GB" sz="1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19552313"/>
                  </a:ext>
                </a:extLst>
              </a:tr>
            </a:tbl>
          </a:graphicData>
        </a:graphic>
      </p:graphicFrame>
      <p:sp>
        <p:nvSpPr>
          <p:cNvPr id="11" name="Footer Placeholder 2">
            <a:extLst>
              <a:ext uri="{FF2B5EF4-FFF2-40B4-BE49-F238E27FC236}">
                <a16:creationId xmlns:a16="http://schemas.microsoft.com/office/drawing/2014/main" xmlns="" id="{5996177B-1829-48F4-95C0-15BF24AF8834}"/>
              </a:ext>
            </a:extLst>
          </p:cNvPr>
          <p:cNvSpPr>
            <a:spLocks noGrp="1"/>
          </p:cNvSpPr>
          <p:nvPr>
            <p:ph type="ftr" sz="quarter" idx="11"/>
          </p:nvPr>
        </p:nvSpPr>
        <p:spPr>
          <a:xfrm>
            <a:off x="4648200" y="6356351"/>
            <a:ext cx="2895600" cy="365125"/>
          </a:xfrm>
        </p:spPr>
        <p:txBody>
          <a:bodyPr/>
          <a:lstStyle/>
          <a:p>
            <a:pPr>
              <a:defRPr/>
            </a:pPr>
            <a:r>
              <a:rPr lang="lt-LT" dirty="0"/>
              <a:t>Žemaitijos nacionalinio parko direkcija</a:t>
            </a:r>
          </a:p>
        </p:txBody>
      </p:sp>
      <p:cxnSp>
        <p:nvCxnSpPr>
          <p:cNvPr id="13" name="Straight Connector 7">
            <a:extLst>
              <a:ext uri="{FF2B5EF4-FFF2-40B4-BE49-F238E27FC236}">
                <a16:creationId xmlns:a16="http://schemas.microsoft.com/office/drawing/2014/main" xmlns="" id="{50A5C790-43CA-44EF-9B65-E7805BFD45B2}"/>
              </a:ext>
            </a:extLst>
          </p:cNvPr>
          <p:cNvCxnSpPr/>
          <p:nvPr/>
        </p:nvCxnSpPr>
        <p:spPr>
          <a:xfrm>
            <a:off x="1885803" y="6356350"/>
            <a:ext cx="85693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9" name="Picture 1">
            <a:extLst>
              <a:ext uri="{FF2B5EF4-FFF2-40B4-BE49-F238E27FC236}">
                <a16:creationId xmlns:a16="http://schemas.microsoft.com/office/drawing/2014/main" xmlns="" id="{F88AF372-0F92-44F3-B9AB-260B397B8E8F}"/>
              </a:ext>
            </a:extLst>
          </p:cNvPr>
          <p:cNvPicPr>
            <a:picLocks noChangeAspect="1"/>
          </p:cNvPicPr>
          <p:nvPr/>
        </p:nvPicPr>
        <p:blipFill>
          <a:blip r:embed="rId2"/>
          <a:stretch>
            <a:fillRect/>
          </a:stretch>
        </p:blipFill>
        <p:spPr>
          <a:xfrm>
            <a:off x="14521" y="0"/>
            <a:ext cx="3121423" cy="1018120"/>
          </a:xfrm>
          <a:prstGeom prst="rect">
            <a:avLst/>
          </a:prstGeom>
          <a:noFill/>
          <a:ln cap="flat">
            <a:noFill/>
          </a:ln>
        </p:spPr>
      </p:pic>
      <p:pic>
        <p:nvPicPr>
          <p:cNvPr id="8" name="Picture 1">
            <a:extLst>
              <a:ext uri="{FF2B5EF4-FFF2-40B4-BE49-F238E27FC236}">
                <a16:creationId xmlns:a16="http://schemas.microsoft.com/office/drawing/2014/main" xmlns="" id="{2A3B0378-479D-4811-9BE1-3C753199453B}"/>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4521" y="656"/>
            <a:ext cx="3121423" cy="1016807"/>
          </a:xfrm>
          <a:prstGeom prst="rect">
            <a:avLst/>
          </a:prstGeom>
          <a:noFill/>
          <a:ln cap="flat">
            <a:noFill/>
          </a:ln>
        </p:spPr>
      </p:pic>
    </p:spTree>
    <p:extLst>
      <p:ext uri="{BB962C8B-B14F-4D97-AF65-F5344CB8AC3E}">
        <p14:creationId xmlns:p14="http://schemas.microsoft.com/office/powerpoint/2010/main" val="7631948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639616" y="260332"/>
            <a:ext cx="7701160" cy="954107"/>
          </a:xfrm>
          <a:prstGeom prst="rect">
            <a:avLst/>
          </a:prstGeom>
          <a:noFill/>
        </p:spPr>
        <p:txBody>
          <a:bodyPr wrap="square">
            <a:spAutoFit/>
          </a:bodyPr>
          <a:lstStyle/>
          <a:p>
            <a:pPr algn="ctr" fontAlgn="base">
              <a:spcBef>
                <a:spcPct val="0"/>
              </a:spcBef>
              <a:spcAft>
                <a:spcPct val="0"/>
              </a:spcAft>
              <a:defRPr/>
            </a:pPr>
            <a:r>
              <a:rPr lang="lt-LT" sz="2800" b="1" dirty="0">
                <a:solidFill>
                  <a:prstClr val="white">
                    <a:lumMod val="50000"/>
                  </a:prstClr>
                </a:solidFill>
                <a:latin typeface="Constantia" panose="02030602050306030303" pitchFamily="18" charset="0"/>
                <a:cs typeface="Arial" pitchFamily="34" charset="0"/>
              </a:rPr>
              <a:t>Savarankiškai inicijuoti ir įgyvendinti projektai per pastaruosius </a:t>
            </a:r>
            <a:r>
              <a:rPr lang="en-GB" sz="2800" b="1" dirty="0">
                <a:solidFill>
                  <a:prstClr val="white">
                    <a:lumMod val="50000"/>
                  </a:prstClr>
                </a:solidFill>
                <a:latin typeface="Constantia" panose="02030602050306030303" pitchFamily="18" charset="0"/>
                <a:cs typeface="Arial" pitchFamily="34" charset="0"/>
              </a:rPr>
              <a:t>10</a:t>
            </a:r>
            <a:r>
              <a:rPr lang="lt-LT" sz="2800" b="1" dirty="0">
                <a:solidFill>
                  <a:prstClr val="white">
                    <a:lumMod val="50000"/>
                  </a:prstClr>
                </a:solidFill>
                <a:latin typeface="Constantia" panose="02030602050306030303" pitchFamily="18" charset="0"/>
                <a:cs typeface="Arial" pitchFamily="34" charset="0"/>
              </a:rPr>
              <a:t> metų (</a:t>
            </a:r>
            <a:r>
              <a:rPr lang="en-GB" sz="2800" b="1" dirty="0">
                <a:solidFill>
                  <a:prstClr val="white">
                    <a:lumMod val="50000"/>
                  </a:prstClr>
                </a:solidFill>
                <a:latin typeface="Constantia" panose="02030602050306030303" pitchFamily="18" charset="0"/>
                <a:cs typeface="Arial" pitchFamily="34" charset="0"/>
              </a:rPr>
              <a:t>2)</a:t>
            </a:r>
            <a:endParaRPr lang="lt-LT" sz="2800" b="1" dirty="0">
              <a:solidFill>
                <a:prstClr val="white">
                  <a:lumMod val="50000"/>
                </a:prstClr>
              </a:solidFill>
              <a:latin typeface="Constantia" panose="02030602050306030303" pitchFamily="18" charset="0"/>
              <a:cs typeface="Arial" pitchFamily="34" charset="0"/>
            </a:endParaRPr>
          </a:p>
        </p:txBody>
      </p:sp>
      <p:graphicFrame>
        <p:nvGraphicFramePr>
          <p:cNvPr id="2" name="Lentelė 1">
            <a:extLst>
              <a:ext uri="{FF2B5EF4-FFF2-40B4-BE49-F238E27FC236}">
                <a16:creationId xmlns:a16="http://schemas.microsoft.com/office/drawing/2014/main" xmlns="" id="{D07332E8-CD1F-401C-B19A-4829A0E1BF77}"/>
              </a:ext>
            </a:extLst>
          </p:cNvPr>
          <p:cNvGraphicFramePr>
            <a:graphicFrameLocks noGrp="1"/>
          </p:cNvGraphicFramePr>
          <p:nvPr/>
        </p:nvGraphicFramePr>
        <p:xfrm>
          <a:off x="2206041" y="1340770"/>
          <a:ext cx="8154208" cy="4782352"/>
        </p:xfrm>
        <a:graphic>
          <a:graphicData uri="http://schemas.openxmlformats.org/drawingml/2006/table">
            <a:tbl>
              <a:tblPr firstRow="1" bandRow="1">
                <a:tableStyleId>{5C22544A-7EE6-4342-B048-85BDC9FD1C3A}</a:tableStyleId>
              </a:tblPr>
              <a:tblGrid>
                <a:gridCol w="4248472">
                  <a:extLst>
                    <a:ext uri="{9D8B030D-6E8A-4147-A177-3AD203B41FA5}">
                      <a16:colId xmlns:a16="http://schemas.microsoft.com/office/drawing/2014/main" xmlns="" val="2221494441"/>
                    </a:ext>
                  </a:extLst>
                </a:gridCol>
                <a:gridCol w="1872208">
                  <a:extLst>
                    <a:ext uri="{9D8B030D-6E8A-4147-A177-3AD203B41FA5}">
                      <a16:colId xmlns:a16="http://schemas.microsoft.com/office/drawing/2014/main" xmlns="" val="2028783047"/>
                    </a:ext>
                  </a:extLst>
                </a:gridCol>
                <a:gridCol w="2033528">
                  <a:extLst>
                    <a:ext uri="{9D8B030D-6E8A-4147-A177-3AD203B41FA5}">
                      <a16:colId xmlns:a16="http://schemas.microsoft.com/office/drawing/2014/main" xmlns="" val="3494201348"/>
                    </a:ext>
                  </a:extLst>
                </a:gridCol>
              </a:tblGrid>
              <a:tr h="891946">
                <a:tc>
                  <a:txBody>
                    <a:bodyPr/>
                    <a:lstStyle/>
                    <a:p>
                      <a:pPr algn="ctr"/>
                      <a:r>
                        <a:rPr lang="lt-LT" dirty="0">
                          <a:latin typeface="Times New Roman" panose="02020603050405020304" pitchFamily="18" charset="0"/>
                          <a:cs typeface="Times New Roman" panose="02020603050405020304" pitchFamily="18" charset="0"/>
                        </a:rPr>
                        <a:t>Projekto pavadinimas</a:t>
                      </a:r>
                      <a:endParaRPr lang="en-GB" dirty="0">
                        <a:latin typeface="Times New Roman" panose="02020603050405020304" pitchFamily="18" charset="0"/>
                        <a:cs typeface="Times New Roman" panose="02020603050405020304" pitchFamily="18" charset="0"/>
                      </a:endParaRPr>
                    </a:p>
                  </a:txBody>
                  <a:tcPr/>
                </a:tc>
                <a:tc>
                  <a:txBody>
                    <a:bodyPr/>
                    <a:lstStyle/>
                    <a:p>
                      <a:pPr algn="ctr"/>
                      <a:r>
                        <a:rPr lang="lt-LT" dirty="0">
                          <a:latin typeface="Times New Roman" panose="02020603050405020304" pitchFamily="18" charset="0"/>
                          <a:cs typeface="Times New Roman" panose="02020603050405020304" pitchFamily="18" charset="0"/>
                        </a:rPr>
                        <a:t>ŽNPD valdyta projekto vertės dalis, Eur</a:t>
                      </a:r>
                      <a:endParaRPr lang="en-GB" dirty="0">
                        <a:latin typeface="Times New Roman" panose="02020603050405020304" pitchFamily="18" charset="0"/>
                        <a:cs typeface="Times New Roman" panose="02020603050405020304" pitchFamily="18" charset="0"/>
                      </a:endParaRPr>
                    </a:p>
                  </a:txBody>
                  <a:tcPr/>
                </a:tc>
                <a:tc>
                  <a:txBody>
                    <a:bodyPr/>
                    <a:lstStyle/>
                    <a:p>
                      <a:pPr algn="ctr"/>
                      <a:r>
                        <a:rPr lang="lt-LT" dirty="0">
                          <a:latin typeface="Times New Roman" panose="02020603050405020304" pitchFamily="18" charset="0"/>
                          <a:cs typeface="Times New Roman" panose="02020603050405020304" pitchFamily="18" charset="0"/>
                        </a:rPr>
                        <a:t>Finansavimo šaltinis</a:t>
                      </a:r>
                      <a:endParaRPr lang="en-GB"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41819278"/>
                  </a:ext>
                </a:extLst>
              </a:tr>
              <a:tr h="529048">
                <a:tc>
                  <a:txBody>
                    <a:bodyPr/>
                    <a:lstStyle/>
                    <a:p>
                      <a:pPr algn="l" fontAlgn="t"/>
                      <a:r>
                        <a:rPr lang="en-GB" sz="1200" b="0" i="0" u="none" strike="noStrike" dirty="0" err="1">
                          <a:solidFill>
                            <a:srgbClr val="000000"/>
                          </a:solidFill>
                          <a:effectLst/>
                          <a:latin typeface="Times New Roman" panose="02020603050405020304" pitchFamily="18" charset="0"/>
                          <a:cs typeface="Times New Roman" panose="02020603050405020304" pitchFamily="18" charset="0"/>
                        </a:rPr>
                        <a:t>Baltijos</a:t>
                      </a:r>
                      <a:r>
                        <a:rPr lang="en-GB" sz="1200" b="0" i="0" u="none" strike="noStrike" dirty="0">
                          <a:solidFill>
                            <a:srgbClr val="000000"/>
                          </a:solidFill>
                          <a:effectLst/>
                          <a:latin typeface="Times New Roman" panose="02020603050405020304" pitchFamily="18" charset="0"/>
                          <a:cs typeface="Times New Roman" panose="02020603050405020304" pitchFamily="18" charset="0"/>
                        </a:rPr>
                        <a:t> </a:t>
                      </a:r>
                      <a:r>
                        <a:rPr lang="en-GB" sz="1200" b="0" i="0" u="none" strike="noStrike" dirty="0" err="1">
                          <a:solidFill>
                            <a:srgbClr val="000000"/>
                          </a:solidFill>
                          <a:effectLst/>
                          <a:latin typeface="Times New Roman" panose="02020603050405020304" pitchFamily="18" charset="0"/>
                          <a:cs typeface="Times New Roman" panose="02020603050405020304" pitchFamily="18" charset="0"/>
                        </a:rPr>
                        <a:t>jūros</a:t>
                      </a:r>
                      <a:r>
                        <a:rPr lang="en-GB" sz="1200" b="0" i="0" u="none" strike="noStrike" dirty="0">
                          <a:solidFill>
                            <a:srgbClr val="000000"/>
                          </a:solidFill>
                          <a:effectLst/>
                          <a:latin typeface="Times New Roman" panose="02020603050405020304" pitchFamily="18" charset="0"/>
                          <a:cs typeface="Times New Roman" panose="02020603050405020304" pitchFamily="18" charset="0"/>
                        </a:rPr>
                        <a:t> </a:t>
                      </a:r>
                      <a:r>
                        <a:rPr lang="en-GB" sz="1200" b="0" i="0" u="none" strike="noStrike" dirty="0" err="1">
                          <a:solidFill>
                            <a:srgbClr val="000000"/>
                          </a:solidFill>
                          <a:effectLst/>
                          <a:latin typeface="Times New Roman" panose="02020603050405020304" pitchFamily="18" charset="0"/>
                          <a:cs typeface="Times New Roman" panose="02020603050405020304" pitchFamily="18" charset="0"/>
                        </a:rPr>
                        <a:t>regiono</a:t>
                      </a:r>
                      <a:r>
                        <a:rPr lang="en-GB" sz="1200" b="0" i="0" u="none" strike="noStrike" dirty="0">
                          <a:solidFill>
                            <a:srgbClr val="000000"/>
                          </a:solidFill>
                          <a:effectLst/>
                          <a:latin typeface="Times New Roman" panose="02020603050405020304" pitchFamily="18" charset="0"/>
                          <a:cs typeface="Times New Roman" panose="02020603050405020304" pitchFamily="18" charset="0"/>
                        </a:rPr>
                        <a:t> </a:t>
                      </a:r>
                      <a:r>
                        <a:rPr lang="en-GB" sz="1200" b="0" i="0" u="none" strike="noStrike" dirty="0" err="1">
                          <a:solidFill>
                            <a:srgbClr val="000000"/>
                          </a:solidFill>
                          <a:effectLst/>
                          <a:latin typeface="Times New Roman" panose="02020603050405020304" pitchFamily="18" charset="0"/>
                          <a:cs typeface="Times New Roman" panose="02020603050405020304" pitchFamily="18" charset="0"/>
                        </a:rPr>
                        <a:t>programos</a:t>
                      </a:r>
                      <a:r>
                        <a:rPr lang="en-GB" sz="1200" b="0" i="0" u="none" strike="noStrike" dirty="0">
                          <a:solidFill>
                            <a:srgbClr val="000000"/>
                          </a:solidFill>
                          <a:effectLst/>
                          <a:latin typeface="Times New Roman" panose="02020603050405020304" pitchFamily="18" charset="0"/>
                          <a:cs typeface="Times New Roman" panose="02020603050405020304" pitchFamily="18" charset="0"/>
                        </a:rPr>
                        <a:t> </a:t>
                      </a:r>
                      <a:r>
                        <a:rPr lang="en-GB" sz="1200" b="0" i="0" u="none" strike="noStrike" dirty="0" err="1">
                          <a:solidFill>
                            <a:srgbClr val="000000"/>
                          </a:solidFill>
                          <a:effectLst/>
                          <a:latin typeface="Times New Roman" panose="02020603050405020304" pitchFamily="18" charset="0"/>
                          <a:cs typeface="Times New Roman" panose="02020603050405020304" pitchFamily="18" charset="0"/>
                        </a:rPr>
                        <a:t>projektas</a:t>
                      </a:r>
                      <a:r>
                        <a:rPr lang="en-GB" sz="1200" b="0" i="0" u="none" strike="noStrike" dirty="0">
                          <a:solidFill>
                            <a:srgbClr val="000000"/>
                          </a:solidFill>
                          <a:effectLst/>
                          <a:latin typeface="Times New Roman" panose="02020603050405020304" pitchFamily="18" charset="0"/>
                          <a:cs typeface="Times New Roman" panose="02020603050405020304" pitchFamily="18" charset="0"/>
                        </a:rPr>
                        <a:t> "</a:t>
                      </a:r>
                      <a:r>
                        <a:rPr lang="en-GB" sz="1200" b="0" i="0" u="none" strike="noStrike" dirty="0" err="1">
                          <a:solidFill>
                            <a:srgbClr val="000000"/>
                          </a:solidFill>
                          <a:effectLst/>
                          <a:latin typeface="Times New Roman" panose="02020603050405020304" pitchFamily="18" charset="0"/>
                          <a:cs typeface="Times New Roman" panose="02020603050405020304" pitchFamily="18" charset="0"/>
                        </a:rPr>
                        <a:t>Parks&amp;Benefits</a:t>
                      </a:r>
                      <a:r>
                        <a:rPr lang="en-GB" sz="1200" b="0" i="0" u="none" strike="noStrike" dirty="0">
                          <a:solidFill>
                            <a:srgbClr val="000000"/>
                          </a:solidFill>
                          <a:effectLst/>
                          <a:latin typeface="Times New Roman" panose="02020603050405020304" pitchFamily="18" charset="0"/>
                          <a:cs typeface="Times New Roman" panose="02020603050405020304" pitchFamily="18" charset="0"/>
                        </a:rPr>
                        <a:t> – Generating socio-economic effects by a sustainable management of protected areas for the benefit of their regions"</a:t>
                      </a:r>
                    </a:p>
                  </a:txBody>
                  <a:tcPr marL="7620" marR="7620" marT="7620" marB="0"/>
                </a:tc>
                <a:tc>
                  <a:txBody>
                    <a:bodyPr/>
                    <a:lstStyle/>
                    <a:p>
                      <a:pPr algn="ctr" fontAlgn="t"/>
                      <a:r>
                        <a:rPr lang="en-GB" sz="1200" b="0" i="0" u="none" strike="noStrike" dirty="0">
                          <a:solidFill>
                            <a:srgbClr val="000000"/>
                          </a:solidFill>
                          <a:effectLst/>
                          <a:latin typeface="Times New Roman" panose="02020603050405020304" pitchFamily="18" charset="0"/>
                          <a:cs typeface="Times New Roman" panose="02020603050405020304" pitchFamily="18" charset="0"/>
                        </a:rPr>
                        <a:t>                   165,818.53    </a:t>
                      </a:r>
                    </a:p>
                  </a:txBody>
                  <a:tcPr marL="7620" marR="7620" marT="7620" marB="0"/>
                </a:tc>
                <a:tc>
                  <a:txBody>
                    <a:bodyPr/>
                    <a:lstStyle/>
                    <a:p>
                      <a:r>
                        <a:rPr lang="en-GB" sz="1200" dirty="0">
                          <a:latin typeface="Times New Roman" panose="02020603050405020304" pitchFamily="18" charset="0"/>
                          <a:cs typeface="Times New Roman" panose="02020603050405020304" pitchFamily="18" charset="0"/>
                        </a:rPr>
                        <a:t>Interreg </a:t>
                      </a:r>
                      <a:r>
                        <a:rPr lang="en-GB" sz="1200" dirty="0" err="1">
                          <a:latin typeface="Times New Roman" panose="02020603050405020304" pitchFamily="18" charset="0"/>
                          <a:cs typeface="Times New Roman" panose="02020603050405020304" pitchFamily="18" charset="0"/>
                        </a:rPr>
                        <a:t>programos</a:t>
                      </a:r>
                      <a:r>
                        <a:rPr lang="en-GB" sz="1200" dirty="0">
                          <a:latin typeface="Times New Roman" panose="02020603050405020304" pitchFamily="18" charset="0"/>
                          <a:cs typeface="Times New Roman" panose="02020603050405020304" pitchFamily="18" charset="0"/>
                        </a:rPr>
                        <a:t> l</a:t>
                      </a:r>
                      <a:r>
                        <a:rPr lang="lt-LT" sz="1200" dirty="0" err="1">
                          <a:latin typeface="Times New Roman" panose="02020603050405020304" pitchFamily="18" charset="0"/>
                          <a:cs typeface="Times New Roman" panose="02020603050405020304" pitchFamily="18" charset="0"/>
                        </a:rPr>
                        <a:t>ėšos</a:t>
                      </a:r>
                      <a:endParaRPr lang="en-GB" sz="12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2715259976"/>
                  </a:ext>
                </a:extLst>
              </a:tr>
              <a:tr h="434834">
                <a:tc>
                  <a:txBody>
                    <a:bodyPr/>
                    <a:lstStyle/>
                    <a:p>
                      <a:pPr algn="l" fontAlgn="t"/>
                      <a:r>
                        <a:rPr lang="en-GB" sz="1200" b="0" i="0" u="none" strike="noStrike" dirty="0" err="1">
                          <a:solidFill>
                            <a:srgbClr val="000000"/>
                          </a:solidFill>
                          <a:effectLst/>
                          <a:latin typeface="Times New Roman" panose="02020603050405020304" pitchFamily="18" charset="0"/>
                          <a:cs typeface="Times New Roman" panose="02020603050405020304" pitchFamily="18" charset="0"/>
                        </a:rPr>
                        <a:t>Vestitionsbank</a:t>
                      </a:r>
                      <a:r>
                        <a:rPr lang="en-GB" sz="1200" b="0" i="0" u="none" strike="noStrike" dirty="0">
                          <a:solidFill>
                            <a:srgbClr val="000000"/>
                          </a:solidFill>
                          <a:effectLst/>
                          <a:latin typeface="Times New Roman" panose="02020603050405020304" pitchFamily="18" charset="0"/>
                          <a:cs typeface="Times New Roman" panose="02020603050405020304" pitchFamily="18" charset="0"/>
                        </a:rPr>
                        <a:t> Schleswig-Holstein (EUSBSR Seed Money Facility)</a:t>
                      </a:r>
                    </a:p>
                  </a:txBody>
                  <a:tcPr marL="7620" marR="7620" marT="7620" marB="0"/>
                </a:tc>
                <a:tc>
                  <a:txBody>
                    <a:bodyPr/>
                    <a:lstStyle/>
                    <a:p>
                      <a:pPr algn="ctr" fontAlgn="t"/>
                      <a:r>
                        <a:rPr lang="en-GB" sz="1200" b="0" i="0" u="none" strike="noStrike" dirty="0">
                          <a:solidFill>
                            <a:srgbClr val="000000"/>
                          </a:solidFill>
                          <a:effectLst/>
                          <a:latin typeface="Times New Roman" panose="02020603050405020304" pitchFamily="18" charset="0"/>
                          <a:cs typeface="Times New Roman" panose="02020603050405020304" pitchFamily="18" charset="0"/>
                        </a:rPr>
                        <a:t>                        3,819.81    </a:t>
                      </a:r>
                    </a:p>
                  </a:txBody>
                  <a:tcPr marL="7620" marR="7620" marT="7620" marB="0"/>
                </a:tc>
                <a:tc>
                  <a:txBody>
                    <a:bodyPr/>
                    <a:lstStyle/>
                    <a:p>
                      <a:r>
                        <a:rPr lang="lt-LT" sz="1200" dirty="0" err="1">
                          <a:latin typeface="Times New Roman" panose="02020603050405020304" pitchFamily="18" charset="0"/>
                          <a:cs typeface="Times New Roman" panose="02020603050405020304" pitchFamily="18" charset="0"/>
                        </a:rPr>
                        <a:t>Seed</a:t>
                      </a:r>
                      <a:r>
                        <a:rPr lang="lt-LT" sz="1200" dirty="0">
                          <a:latin typeface="Times New Roman" panose="02020603050405020304" pitchFamily="18" charset="0"/>
                          <a:cs typeface="Times New Roman" panose="02020603050405020304" pitchFamily="18" charset="0"/>
                        </a:rPr>
                        <a:t> </a:t>
                      </a:r>
                      <a:r>
                        <a:rPr lang="lt-LT" sz="1200" dirty="0" err="1">
                          <a:latin typeface="Times New Roman" panose="02020603050405020304" pitchFamily="18" charset="0"/>
                          <a:cs typeface="Times New Roman" panose="02020603050405020304" pitchFamily="18" charset="0"/>
                        </a:rPr>
                        <a:t>money</a:t>
                      </a:r>
                      <a:r>
                        <a:rPr lang="lt-LT" sz="1200" dirty="0">
                          <a:latin typeface="Times New Roman" panose="02020603050405020304" pitchFamily="18" charset="0"/>
                          <a:cs typeface="Times New Roman" panose="02020603050405020304" pitchFamily="18" charset="0"/>
                        </a:rPr>
                        <a:t> projektas (Švedijos miškų agentūra)</a:t>
                      </a:r>
                      <a:endParaRPr lang="en-GB" sz="12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4210182767"/>
                  </a:ext>
                </a:extLst>
              </a:tr>
              <a:tr h="564899">
                <a:tc>
                  <a:txBody>
                    <a:bodyPr/>
                    <a:lstStyle/>
                    <a:p>
                      <a:pPr algn="l" fontAlgn="t"/>
                      <a:r>
                        <a:rPr lang="lt-LT" sz="1200" b="0" i="0" u="none" strike="noStrike" dirty="0">
                          <a:solidFill>
                            <a:srgbClr val="000000"/>
                          </a:solidFill>
                          <a:effectLst/>
                          <a:latin typeface="Times New Roman" panose="02020603050405020304" pitchFamily="18" charset="0"/>
                          <a:cs typeface="Times New Roman" panose="02020603050405020304" pitchFamily="18" charset="0"/>
                        </a:rPr>
                        <a:t>Pietų Baltijos bendradarbiavimo per sieną programos projektas “</a:t>
                      </a:r>
                      <a:r>
                        <a:rPr lang="lt-LT" sz="1200" b="0" i="0" u="none" strike="noStrike" dirty="0" err="1">
                          <a:solidFill>
                            <a:srgbClr val="000000"/>
                          </a:solidFill>
                          <a:effectLst/>
                          <a:latin typeface="Times New Roman" panose="02020603050405020304" pitchFamily="18" charset="0"/>
                          <a:cs typeface="Times New Roman" panose="02020603050405020304" pitchFamily="18" charset="0"/>
                        </a:rPr>
                        <a:t>Lifescape</a:t>
                      </a:r>
                      <a:r>
                        <a:rPr lang="lt-LT" sz="1200" b="0" i="0" u="none" strike="noStrike" dirty="0">
                          <a:solidFill>
                            <a:srgbClr val="000000"/>
                          </a:solidFill>
                          <a:effectLst/>
                          <a:latin typeface="Times New Roman" panose="02020603050405020304" pitchFamily="18" charset="0"/>
                          <a:cs typeface="Times New Roman" panose="02020603050405020304" pitchFamily="18" charset="0"/>
                        </a:rPr>
                        <a:t> - </a:t>
                      </a:r>
                      <a:r>
                        <a:rPr lang="lt-LT" sz="1200" b="0" i="0" u="none" strike="noStrike" dirty="0" err="1">
                          <a:solidFill>
                            <a:srgbClr val="000000"/>
                          </a:solidFill>
                          <a:effectLst/>
                          <a:latin typeface="Times New Roman" panose="02020603050405020304" pitchFamily="18" charset="0"/>
                          <a:cs typeface="Times New Roman" panose="02020603050405020304" pitchFamily="18" charset="0"/>
                        </a:rPr>
                        <a:t>implementing</a:t>
                      </a:r>
                      <a:r>
                        <a:rPr lang="lt-LT" sz="1200" b="0" i="0" u="none" strike="noStrike" dirty="0">
                          <a:solidFill>
                            <a:srgbClr val="000000"/>
                          </a:solidFill>
                          <a:effectLst/>
                          <a:latin typeface="Times New Roman" panose="02020603050405020304" pitchFamily="18" charset="0"/>
                          <a:cs typeface="Times New Roman" panose="02020603050405020304" pitchFamily="18" charset="0"/>
                        </a:rPr>
                        <a:t> </a:t>
                      </a:r>
                      <a:r>
                        <a:rPr lang="lt-LT" sz="1200" b="0" i="0" u="none" strike="noStrike" dirty="0" err="1">
                          <a:solidFill>
                            <a:srgbClr val="000000"/>
                          </a:solidFill>
                          <a:effectLst/>
                          <a:latin typeface="Times New Roman" panose="02020603050405020304" pitchFamily="18" charset="0"/>
                          <a:cs typeface="Times New Roman" panose="02020603050405020304" pitchFamily="18" charset="0"/>
                        </a:rPr>
                        <a:t>European</a:t>
                      </a:r>
                      <a:r>
                        <a:rPr lang="lt-LT" sz="1200" b="0" i="0" u="none" strike="noStrike" dirty="0">
                          <a:solidFill>
                            <a:srgbClr val="000000"/>
                          </a:solidFill>
                          <a:effectLst/>
                          <a:latin typeface="Times New Roman" panose="02020603050405020304" pitchFamily="18" charset="0"/>
                          <a:cs typeface="Times New Roman" panose="02020603050405020304" pitchFamily="18" charset="0"/>
                        </a:rPr>
                        <a:t> </a:t>
                      </a:r>
                      <a:r>
                        <a:rPr lang="lt-LT" sz="1200" b="0" i="0" u="none" strike="noStrike" dirty="0" err="1">
                          <a:solidFill>
                            <a:srgbClr val="000000"/>
                          </a:solidFill>
                          <a:effectLst/>
                          <a:latin typeface="Times New Roman" panose="02020603050405020304" pitchFamily="18" charset="0"/>
                          <a:cs typeface="Times New Roman" panose="02020603050405020304" pitchFamily="18" charset="0"/>
                        </a:rPr>
                        <a:t>Landscape</a:t>
                      </a:r>
                      <a:r>
                        <a:rPr lang="lt-LT" sz="1200" b="0" i="0" u="none" strike="noStrike" dirty="0">
                          <a:solidFill>
                            <a:srgbClr val="000000"/>
                          </a:solidFill>
                          <a:effectLst/>
                          <a:latin typeface="Times New Roman" panose="02020603050405020304" pitchFamily="18" charset="0"/>
                          <a:cs typeface="Times New Roman" panose="02020603050405020304" pitchFamily="18" charset="0"/>
                        </a:rPr>
                        <a:t> </a:t>
                      </a:r>
                      <a:r>
                        <a:rPr lang="lt-LT" sz="1200" b="0" i="0" u="none" strike="noStrike" dirty="0" err="1">
                          <a:solidFill>
                            <a:srgbClr val="000000"/>
                          </a:solidFill>
                          <a:effectLst/>
                          <a:latin typeface="Times New Roman" panose="02020603050405020304" pitchFamily="18" charset="0"/>
                          <a:cs typeface="Times New Roman" panose="02020603050405020304" pitchFamily="18" charset="0"/>
                        </a:rPr>
                        <a:t>Convention</a:t>
                      </a:r>
                      <a:r>
                        <a:rPr lang="lt-LT" sz="1200" b="0" i="0" u="none" strike="noStrike" dirty="0">
                          <a:solidFill>
                            <a:srgbClr val="000000"/>
                          </a:solidFill>
                          <a:effectLst/>
                          <a:latin typeface="Times New Roman" panose="02020603050405020304" pitchFamily="18" charset="0"/>
                          <a:cs typeface="Times New Roman" panose="02020603050405020304" pitchFamily="18" charset="0"/>
                        </a:rPr>
                        <a:t> </a:t>
                      </a:r>
                      <a:r>
                        <a:rPr lang="lt-LT" sz="1200" b="0" i="0" u="none" strike="noStrike" dirty="0" err="1">
                          <a:solidFill>
                            <a:srgbClr val="000000"/>
                          </a:solidFill>
                          <a:effectLst/>
                          <a:latin typeface="Times New Roman" panose="02020603050405020304" pitchFamily="18" charset="0"/>
                          <a:cs typeface="Times New Roman" panose="02020603050405020304" pitchFamily="18" charset="0"/>
                        </a:rPr>
                        <a:t>in</a:t>
                      </a:r>
                      <a:r>
                        <a:rPr lang="lt-LT" sz="1200" b="0" i="0" u="none" strike="noStrike" dirty="0">
                          <a:solidFill>
                            <a:srgbClr val="000000"/>
                          </a:solidFill>
                          <a:effectLst/>
                          <a:latin typeface="Times New Roman" panose="02020603050405020304" pitchFamily="18" charset="0"/>
                          <a:cs typeface="Times New Roman" panose="02020603050405020304" pitchFamily="18" charset="0"/>
                        </a:rPr>
                        <a:t> </a:t>
                      </a:r>
                      <a:r>
                        <a:rPr lang="lt-LT" sz="1200" b="0" i="0" u="none" strike="noStrike" dirty="0" err="1">
                          <a:solidFill>
                            <a:srgbClr val="000000"/>
                          </a:solidFill>
                          <a:effectLst/>
                          <a:latin typeface="Times New Roman" panose="02020603050405020304" pitchFamily="18" charset="0"/>
                          <a:cs typeface="Times New Roman" panose="02020603050405020304" pitchFamily="18" charset="0"/>
                        </a:rPr>
                        <a:t>the</a:t>
                      </a:r>
                      <a:r>
                        <a:rPr lang="lt-LT" sz="1200" b="0" i="0" u="none" strike="noStrike" dirty="0">
                          <a:solidFill>
                            <a:srgbClr val="000000"/>
                          </a:solidFill>
                          <a:effectLst/>
                          <a:latin typeface="Times New Roman" panose="02020603050405020304" pitchFamily="18" charset="0"/>
                          <a:cs typeface="Times New Roman" panose="02020603050405020304" pitchFamily="18" charset="0"/>
                        </a:rPr>
                        <a:t> </a:t>
                      </a:r>
                      <a:r>
                        <a:rPr lang="lt-LT" sz="1200" b="0" i="0" u="none" strike="noStrike" dirty="0" err="1">
                          <a:solidFill>
                            <a:srgbClr val="000000"/>
                          </a:solidFill>
                          <a:effectLst/>
                          <a:latin typeface="Times New Roman" panose="02020603050405020304" pitchFamily="18" charset="0"/>
                          <a:cs typeface="Times New Roman" panose="02020603050405020304" pitchFamily="18" charset="0"/>
                        </a:rPr>
                        <a:t>South</a:t>
                      </a:r>
                      <a:r>
                        <a:rPr lang="lt-LT" sz="1200" b="0" i="0" u="none" strike="noStrike" dirty="0">
                          <a:solidFill>
                            <a:srgbClr val="000000"/>
                          </a:solidFill>
                          <a:effectLst/>
                          <a:latin typeface="Times New Roman" panose="02020603050405020304" pitchFamily="18" charset="0"/>
                          <a:cs typeface="Times New Roman" panose="02020603050405020304" pitchFamily="18" charset="0"/>
                        </a:rPr>
                        <a:t> Baltic </a:t>
                      </a:r>
                      <a:r>
                        <a:rPr lang="lt-LT" sz="1200" b="0" i="0" u="none" strike="noStrike" dirty="0" err="1">
                          <a:solidFill>
                            <a:srgbClr val="000000"/>
                          </a:solidFill>
                          <a:effectLst/>
                          <a:latin typeface="Times New Roman" panose="02020603050405020304" pitchFamily="18" charset="0"/>
                          <a:cs typeface="Times New Roman" panose="02020603050405020304" pitchFamily="18" charset="0"/>
                        </a:rPr>
                        <a:t>region</a:t>
                      </a:r>
                      <a:r>
                        <a:rPr lang="lt-LT" sz="1200" b="0" i="0" u="none" strike="noStrike" dirty="0">
                          <a:solidFill>
                            <a:srgbClr val="000000"/>
                          </a:solidFill>
                          <a:effectLst/>
                          <a:latin typeface="Times New Roman" panose="02020603050405020304" pitchFamily="18" charset="0"/>
                          <a:cs typeface="Times New Roman" panose="02020603050405020304" pitchFamily="18" charset="0"/>
                        </a:rPr>
                        <a:t> ”</a:t>
                      </a:r>
                    </a:p>
                  </a:txBody>
                  <a:tcPr marL="7620" marR="7620" marT="7620" marB="0"/>
                </a:tc>
                <a:tc>
                  <a:txBody>
                    <a:bodyPr/>
                    <a:lstStyle/>
                    <a:p>
                      <a:pPr algn="ctr" fontAlgn="t"/>
                      <a:r>
                        <a:rPr lang="en-GB" sz="1200" b="0" i="0" u="none" strike="noStrike" dirty="0">
                          <a:solidFill>
                            <a:srgbClr val="000000"/>
                          </a:solidFill>
                          <a:effectLst/>
                          <a:latin typeface="Times New Roman" panose="02020603050405020304" pitchFamily="18" charset="0"/>
                          <a:cs typeface="Times New Roman" panose="02020603050405020304" pitchFamily="18" charset="0"/>
                        </a:rPr>
                        <a:t>                   191,946.27    </a:t>
                      </a:r>
                    </a:p>
                  </a:txBody>
                  <a:tcPr marL="7620" marR="7620" marT="7620" marB="0"/>
                </a:tc>
                <a:tc>
                  <a:txBody>
                    <a:bodyPr/>
                    <a:lstStyle/>
                    <a:p>
                      <a:r>
                        <a:rPr lang="en-GB" sz="1200" dirty="0">
                          <a:latin typeface="Times New Roman" panose="02020603050405020304" pitchFamily="18" charset="0"/>
                          <a:cs typeface="Times New Roman" panose="02020603050405020304" pitchFamily="18" charset="0"/>
                        </a:rPr>
                        <a:t>Interreg </a:t>
                      </a:r>
                      <a:r>
                        <a:rPr lang="en-GB" sz="1200" dirty="0" err="1">
                          <a:latin typeface="Times New Roman" panose="02020603050405020304" pitchFamily="18" charset="0"/>
                          <a:cs typeface="Times New Roman" panose="02020603050405020304" pitchFamily="18" charset="0"/>
                        </a:rPr>
                        <a:t>programos</a:t>
                      </a:r>
                      <a:r>
                        <a:rPr lang="en-GB" sz="1200" dirty="0">
                          <a:latin typeface="Times New Roman" panose="02020603050405020304" pitchFamily="18" charset="0"/>
                          <a:cs typeface="Times New Roman" panose="02020603050405020304" pitchFamily="18" charset="0"/>
                        </a:rPr>
                        <a:t> l</a:t>
                      </a:r>
                      <a:r>
                        <a:rPr lang="lt-LT" sz="1200" dirty="0" err="1">
                          <a:latin typeface="Times New Roman" panose="02020603050405020304" pitchFamily="18" charset="0"/>
                          <a:cs typeface="Times New Roman" panose="02020603050405020304" pitchFamily="18" charset="0"/>
                        </a:rPr>
                        <a:t>ėšos</a:t>
                      </a:r>
                      <a:endParaRPr lang="en-GB" sz="1200" dirty="0">
                        <a:latin typeface="Times New Roman" panose="02020603050405020304" pitchFamily="18" charset="0"/>
                        <a:cs typeface="Times New Roman" panose="02020603050405020304" pitchFamily="18" charset="0"/>
                      </a:endParaRPr>
                    </a:p>
                    <a:p>
                      <a:r>
                        <a:rPr lang="lt-LT" sz="1200" dirty="0">
                          <a:latin typeface="Times New Roman" panose="02020603050405020304" pitchFamily="18" charset="0"/>
                          <a:cs typeface="Times New Roman" panose="02020603050405020304" pitchFamily="18" charset="0"/>
                        </a:rPr>
                        <a:t>(Pietų </a:t>
                      </a:r>
                      <a:r>
                        <a:rPr lang="lt-LT" sz="1200" dirty="0" err="1">
                          <a:latin typeface="Times New Roman" panose="02020603050405020304" pitchFamily="18" charset="0"/>
                          <a:cs typeface="Times New Roman" panose="02020603050405020304" pitchFamily="18" charset="0"/>
                        </a:rPr>
                        <a:t>baltijos</a:t>
                      </a:r>
                      <a:r>
                        <a:rPr lang="lt-LT" sz="1200" dirty="0">
                          <a:latin typeface="Times New Roman" panose="02020603050405020304" pitchFamily="18" charset="0"/>
                          <a:cs typeface="Times New Roman" panose="02020603050405020304" pitchFamily="18" charset="0"/>
                        </a:rPr>
                        <a:t> programa)</a:t>
                      </a:r>
                      <a:endParaRPr lang="en-GB" sz="12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165451787"/>
                  </a:ext>
                </a:extLst>
              </a:tr>
              <a:tr h="529048">
                <a:tc>
                  <a:txBody>
                    <a:bodyPr/>
                    <a:lstStyle/>
                    <a:p>
                      <a:pPr algn="l" fontAlgn="t"/>
                      <a:r>
                        <a:rPr lang="en-GB" sz="1200" b="0" i="0" u="none" strike="noStrike" dirty="0" err="1">
                          <a:solidFill>
                            <a:srgbClr val="000000"/>
                          </a:solidFill>
                          <a:effectLst/>
                          <a:latin typeface="Times New Roman" panose="02020603050405020304" pitchFamily="18" charset="0"/>
                          <a:cs typeface="Times New Roman" panose="02020603050405020304" pitchFamily="18" charset="0"/>
                        </a:rPr>
                        <a:t>Latvijos</a:t>
                      </a:r>
                      <a:r>
                        <a:rPr lang="en-GB" sz="1200" b="0" i="0" u="none" strike="noStrike" dirty="0">
                          <a:solidFill>
                            <a:srgbClr val="000000"/>
                          </a:solidFill>
                          <a:effectLst/>
                          <a:latin typeface="Times New Roman" panose="02020603050405020304" pitchFamily="18" charset="0"/>
                          <a:cs typeface="Times New Roman" panose="02020603050405020304" pitchFamily="18" charset="0"/>
                        </a:rPr>
                        <a:t> </a:t>
                      </a:r>
                      <a:r>
                        <a:rPr lang="en-GB" sz="1200" b="0" i="0" u="none" strike="noStrike" dirty="0" err="1">
                          <a:solidFill>
                            <a:srgbClr val="000000"/>
                          </a:solidFill>
                          <a:effectLst/>
                          <a:latin typeface="Times New Roman" panose="02020603050405020304" pitchFamily="18" charset="0"/>
                          <a:cs typeface="Times New Roman" panose="02020603050405020304" pitchFamily="18" charset="0"/>
                        </a:rPr>
                        <a:t>ir</a:t>
                      </a:r>
                      <a:r>
                        <a:rPr lang="en-GB" sz="1200" b="0" i="0" u="none" strike="noStrike" dirty="0">
                          <a:solidFill>
                            <a:srgbClr val="000000"/>
                          </a:solidFill>
                          <a:effectLst/>
                          <a:latin typeface="Times New Roman" panose="02020603050405020304" pitchFamily="18" charset="0"/>
                          <a:cs typeface="Times New Roman" panose="02020603050405020304" pitchFamily="18" charset="0"/>
                        </a:rPr>
                        <a:t> </a:t>
                      </a:r>
                      <a:r>
                        <a:rPr lang="en-GB" sz="1200" b="0" i="0" u="none" strike="noStrike" dirty="0" err="1">
                          <a:solidFill>
                            <a:srgbClr val="000000"/>
                          </a:solidFill>
                          <a:effectLst/>
                          <a:latin typeface="Times New Roman" panose="02020603050405020304" pitchFamily="18" charset="0"/>
                          <a:cs typeface="Times New Roman" panose="02020603050405020304" pitchFamily="18" charset="0"/>
                        </a:rPr>
                        <a:t>Lietuvos</a:t>
                      </a:r>
                      <a:r>
                        <a:rPr lang="en-GB" sz="1200" b="0" i="0" u="none" strike="noStrike" dirty="0">
                          <a:solidFill>
                            <a:srgbClr val="000000"/>
                          </a:solidFill>
                          <a:effectLst/>
                          <a:latin typeface="Times New Roman" panose="02020603050405020304" pitchFamily="18" charset="0"/>
                          <a:cs typeface="Times New Roman" panose="02020603050405020304" pitchFamily="18" charset="0"/>
                        </a:rPr>
                        <a:t> </a:t>
                      </a:r>
                      <a:r>
                        <a:rPr lang="en-GB" sz="1200" b="0" i="0" u="none" strike="noStrike" dirty="0" err="1">
                          <a:solidFill>
                            <a:srgbClr val="000000"/>
                          </a:solidFill>
                          <a:effectLst/>
                          <a:latin typeface="Times New Roman" panose="02020603050405020304" pitchFamily="18" charset="0"/>
                          <a:cs typeface="Times New Roman" panose="02020603050405020304" pitchFamily="18" charset="0"/>
                        </a:rPr>
                        <a:t>bendradarbiavimo</a:t>
                      </a:r>
                      <a:r>
                        <a:rPr lang="en-GB" sz="1200" b="0" i="0" u="none" strike="noStrike" dirty="0">
                          <a:solidFill>
                            <a:srgbClr val="000000"/>
                          </a:solidFill>
                          <a:effectLst/>
                          <a:latin typeface="Times New Roman" panose="02020603050405020304" pitchFamily="18" charset="0"/>
                          <a:cs typeface="Times New Roman" panose="02020603050405020304" pitchFamily="18" charset="0"/>
                        </a:rPr>
                        <a:t> per </a:t>
                      </a:r>
                      <a:r>
                        <a:rPr lang="en-GB" sz="1200" b="0" i="0" u="none" strike="noStrike" dirty="0" err="1">
                          <a:solidFill>
                            <a:srgbClr val="000000"/>
                          </a:solidFill>
                          <a:effectLst/>
                          <a:latin typeface="Times New Roman" panose="02020603050405020304" pitchFamily="18" charset="0"/>
                          <a:cs typeface="Times New Roman" panose="02020603050405020304" pitchFamily="18" charset="0"/>
                        </a:rPr>
                        <a:t>sieną</a:t>
                      </a:r>
                      <a:r>
                        <a:rPr lang="en-GB" sz="1200" b="0" i="0" u="none" strike="noStrike" dirty="0">
                          <a:solidFill>
                            <a:srgbClr val="000000"/>
                          </a:solidFill>
                          <a:effectLst/>
                          <a:latin typeface="Times New Roman" panose="02020603050405020304" pitchFamily="18" charset="0"/>
                          <a:cs typeface="Times New Roman" panose="02020603050405020304" pitchFamily="18" charset="0"/>
                        </a:rPr>
                        <a:t> </a:t>
                      </a:r>
                      <a:r>
                        <a:rPr lang="en-GB" sz="1200" b="0" i="0" u="none" strike="noStrike" dirty="0" err="1">
                          <a:solidFill>
                            <a:srgbClr val="000000"/>
                          </a:solidFill>
                          <a:effectLst/>
                          <a:latin typeface="Times New Roman" panose="02020603050405020304" pitchFamily="18" charset="0"/>
                          <a:cs typeface="Times New Roman" panose="02020603050405020304" pitchFamily="18" charset="0"/>
                        </a:rPr>
                        <a:t>programos</a:t>
                      </a:r>
                      <a:r>
                        <a:rPr lang="en-GB" sz="1200" b="0" i="0" u="none" strike="noStrike" dirty="0">
                          <a:solidFill>
                            <a:srgbClr val="000000"/>
                          </a:solidFill>
                          <a:effectLst/>
                          <a:latin typeface="Times New Roman" panose="02020603050405020304" pitchFamily="18" charset="0"/>
                          <a:cs typeface="Times New Roman" panose="02020603050405020304" pitchFamily="18" charset="0"/>
                        </a:rPr>
                        <a:t> </a:t>
                      </a:r>
                      <a:r>
                        <a:rPr lang="en-GB" sz="1200" b="0" i="0" u="none" strike="noStrike" dirty="0" err="1">
                          <a:solidFill>
                            <a:srgbClr val="000000"/>
                          </a:solidFill>
                          <a:effectLst/>
                          <a:latin typeface="Times New Roman" panose="02020603050405020304" pitchFamily="18" charset="0"/>
                          <a:cs typeface="Times New Roman" panose="02020603050405020304" pitchFamily="18" charset="0"/>
                        </a:rPr>
                        <a:t>projektas</a:t>
                      </a:r>
                      <a:r>
                        <a:rPr lang="en-GB" sz="1200" b="0" i="0" u="none" strike="noStrike" dirty="0">
                          <a:solidFill>
                            <a:srgbClr val="000000"/>
                          </a:solidFill>
                          <a:effectLst/>
                          <a:latin typeface="Times New Roman" panose="02020603050405020304" pitchFamily="18" charset="0"/>
                          <a:cs typeface="Times New Roman" panose="02020603050405020304" pitchFamily="18" charset="0"/>
                        </a:rPr>
                        <a:t> ”Cross Border Cooperation for Sustainable Management of lake Areas  in </a:t>
                      </a:r>
                      <a:r>
                        <a:rPr lang="en-GB" sz="1200" b="0" i="0" u="none" strike="noStrike" dirty="0" err="1">
                          <a:solidFill>
                            <a:srgbClr val="000000"/>
                          </a:solidFill>
                          <a:effectLst/>
                          <a:latin typeface="Times New Roman" panose="02020603050405020304" pitchFamily="18" charset="0"/>
                          <a:cs typeface="Times New Roman" panose="02020603050405020304" pitchFamily="18" charset="0"/>
                        </a:rPr>
                        <a:t>Kurzeme</a:t>
                      </a:r>
                      <a:r>
                        <a:rPr lang="en-GB" sz="1200" b="0" i="0" u="none" strike="noStrike" dirty="0">
                          <a:solidFill>
                            <a:srgbClr val="000000"/>
                          </a:solidFill>
                          <a:effectLst/>
                          <a:latin typeface="Times New Roman" panose="02020603050405020304" pitchFamily="18" charset="0"/>
                          <a:cs typeface="Times New Roman" panose="02020603050405020304" pitchFamily="18" charset="0"/>
                        </a:rPr>
                        <a:t> and Lithuania” </a:t>
                      </a:r>
                    </a:p>
                  </a:txBody>
                  <a:tcPr marL="7620" marR="7620" marT="7620" marB="0"/>
                </a:tc>
                <a:tc>
                  <a:txBody>
                    <a:bodyPr/>
                    <a:lstStyle/>
                    <a:p>
                      <a:pPr algn="ctr" fontAlgn="t"/>
                      <a:r>
                        <a:rPr lang="en-GB" sz="1200" b="0" i="0" u="none" strike="noStrike" dirty="0">
                          <a:solidFill>
                            <a:srgbClr val="000000"/>
                          </a:solidFill>
                          <a:effectLst/>
                          <a:latin typeface="Times New Roman" panose="02020603050405020304" pitchFamily="18" charset="0"/>
                          <a:cs typeface="Times New Roman" panose="02020603050405020304" pitchFamily="18" charset="0"/>
                        </a:rPr>
                        <a:t>                     44,414.92    </a:t>
                      </a:r>
                    </a:p>
                  </a:txBody>
                  <a:tcPr marL="7620" marR="7620" marT="7620" marB="0"/>
                </a:tc>
                <a:tc>
                  <a:txBody>
                    <a:bodyPr/>
                    <a:lstStyle/>
                    <a:p>
                      <a:r>
                        <a:rPr lang="en-GB" sz="1200" dirty="0">
                          <a:latin typeface="Times New Roman" panose="02020603050405020304" pitchFamily="18" charset="0"/>
                          <a:cs typeface="Times New Roman" panose="02020603050405020304" pitchFamily="18" charset="0"/>
                        </a:rPr>
                        <a:t>Interreg </a:t>
                      </a:r>
                      <a:r>
                        <a:rPr lang="en-GB" sz="1200" dirty="0" err="1">
                          <a:latin typeface="Times New Roman" panose="02020603050405020304" pitchFamily="18" charset="0"/>
                          <a:cs typeface="Times New Roman" panose="02020603050405020304" pitchFamily="18" charset="0"/>
                        </a:rPr>
                        <a:t>programos</a:t>
                      </a:r>
                      <a:r>
                        <a:rPr lang="en-GB" sz="1200" dirty="0">
                          <a:latin typeface="Times New Roman" panose="02020603050405020304" pitchFamily="18" charset="0"/>
                          <a:cs typeface="Times New Roman" panose="02020603050405020304" pitchFamily="18" charset="0"/>
                        </a:rPr>
                        <a:t> l</a:t>
                      </a:r>
                      <a:r>
                        <a:rPr lang="lt-LT" sz="1200" dirty="0" err="1">
                          <a:latin typeface="Times New Roman" panose="02020603050405020304" pitchFamily="18" charset="0"/>
                          <a:cs typeface="Times New Roman" panose="02020603050405020304" pitchFamily="18" charset="0"/>
                        </a:rPr>
                        <a:t>ėšos</a:t>
                      </a:r>
                      <a:endParaRPr lang="lt-LT" sz="1200" dirty="0">
                        <a:latin typeface="Times New Roman" panose="02020603050405020304" pitchFamily="18" charset="0"/>
                        <a:cs typeface="Times New Roman" panose="02020603050405020304" pitchFamily="18" charset="0"/>
                      </a:endParaRPr>
                    </a:p>
                    <a:p>
                      <a:r>
                        <a:rPr lang="lt-LT" sz="1200" dirty="0">
                          <a:latin typeface="Times New Roman" panose="02020603050405020304" pitchFamily="18" charset="0"/>
                          <a:cs typeface="Times New Roman" panose="02020603050405020304" pitchFamily="18" charset="0"/>
                        </a:rPr>
                        <a:t>(LAT-LIT programos lėšos)</a:t>
                      </a:r>
                      <a:endParaRPr lang="en-GB" sz="12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2062430345"/>
                  </a:ext>
                </a:extLst>
              </a:tr>
              <a:tr h="453406">
                <a:tc>
                  <a:txBody>
                    <a:bodyPr/>
                    <a:lstStyle/>
                    <a:p>
                      <a:pPr algn="l" fontAlgn="t"/>
                      <a:r>
                        <a:rPr lang="lt-LT" sz="1200" b="0" i="0" u="none" strike="noStrike" dirty="0">
                          <a:solidFill>
                            <a:srgbClr val="000000"/>
                          </a:solidFill>
                          <a:effectLst/>
                          <a:latin typeface="Times New Roman" panose="02020603050405020304" pitchFamily="18" charset="0"/>
                          <a:cs typeface="Times New Roman" panose="02020603050405020304" pitchFamily="18" charset="0"/>
                        </a:rPr>
                        <a:t>Biomasės kompostavimo mechanizmo </a:t>
                      </a:r>
                      <a:r>
                        <a:rPr lang="lt-LT" sz="1200" b="0" i="0" u="none" strike="noStrike" dirty="0" err="1">
                          <a:solidFill>
                            <a:srgbClr val="000000"/>
                          </a:solidFill>
                          <a:effectLst/>
                          <a:latin typeface="Times New Roman" panose="02020603050405020304" pitchFamily="18" charset="0"/>
                          <a:cs typeface="Times New Roman" panose="02020603050405020304" pitchFamily="18" charset="0"/>
                        </a:rPr>
                        <a:t>sukūrimaas</a:t>
                      </a:r>
                      <a:r>
                        <a:rPr lang="lt-LT" sz="1200" b="0" i="0" u="none" strike="noStrike" dirty="0">
                          <a:solidFill>
                            <a:srgbClr val="000000"/>
                          </a:solidFill>
                          <a:effectLst/>
                          <a:latin typeface="Times New Roman" panose="02020603050405020304" pitchFamily="18" charset="0"/>
                          <a:cs typeface="Times New Roman" panose="02020603050405020304" pitchFamily="18" charset="0"/>
                        </a:rPr>
                        <a:t>, išsaugant biologinę įvairovę NATURA 2000 teritorijose</a:t>
                      </a:r>
                    </a:p>
                  </a:txBody>
                  <a:tcPr marL="7620" marR="7620" marT="7620" marB="0"/>
                </a:tc>
                <a:tc>
                  <a:txBody>
                    <a:bodyPr/>
                    <a:lstStyle/>
                    <a:p>
                      <a:pPr algn="ctr" fontAlgn="t"/>
                      <a:r>
                        <a:rPr lang="en-GB" sz="1200" b="0" i="0" u="none" strike="noStrike" dirty="0">
                          <a:solidFill>
                            <a:srgbClr val="000000"/>
                          </a:solidFill>
                          <a:effectLst/>
                          <a:latin typeface="Times New Roman" panose="02020603050405020304" pitchFamily="18" charset="0"/>
                          <a:cs typeface="Times New Roman" panose="02020603050405020304" pitchFamily="18" charset="0"/>
                        </a:rPr>
                        <a:t>                   171,242.11    </a:t>
                      </a:r>
                    </a:p>
                  </a:txBody>
                  <a:tcPr marL="7620" marR="7620" marT="7620" marB="0"/>
                </a:tc>
                <a:tc>
                  <a:txBody>
                    <a:bodyPr/>
                    <a:lstStyle/>
                    <a:p>
                      <a:pPr marL="0" marR="0" lvl="0" indent="0" algn="l" defTabSz="913949" rtl="0" eaLnBrk="1" fontAlgn="auto" latinLnBrk="0" hangingPunct="1">
                        <a:lnSpc>
                          <a:spcPct val="100000"/>
                        </a:lnSpc>
                        <a:spcBef>
                          <a:spcPts val="0"/>
                        </a:spcBef>
                        <a:spcAft>
                          <a:spcPts val="0"/>
                        </a:spcAft>
                        <a:buClrTx/>
                        <a:buSzTx/>
                        <a:buFontTx/>
                        <a:buNone/>
                        <a:tabLst/>
                        <a:defRPr/>
                      </a:pPr>
                      <a:r>
                        <a:rPr lang="lt-LT" sz="1200" dirty="0">
                          <a:latin typeface="Times New Roman" panose="02020603050405020304" pitchFamily="18" charset="0"/>
                          <a:cs typeface="Times New Roman" panose="02020603050405020304" pitchFamily="18" charset="0"/>
                        </a:rPr>
                        <a:t>EEE/</a:t>
                      </a:r>
                      <a:r>
                        <a:rPr lang="lt-LT" sz="1200" dirty="0" err="1">
                          <a:latin typeface="Times New Roman" panose="02020603050405020304" pitchFamily="18" charset="0"/>
                          <a:cs typeface="Times New Roman" panose="02020603050405020304" pitchFamily="18" charset="0"/>
                        </a:rPr>
                        <a:t>Norway</a:t>
                      </a:r>
                      <a:r>
                        <a:rPr lang="lt-LT" sz="1200" dirty="0">
                          <a:latin typeface="Times New Roman" panose="02020603050405020304" pitchFamily="18" charset="0"/>
                          <a:cs typeface="Times New Roman" panose="02020603050405020304" pitchFamily="18" charset="0"/>
                        </a:rPr>
                        <a:t> </a:t>
                      </a:r>
                      <a:r>
                        <a:rPr lang="lt-LT" sz="1200" dirty="0" err="1">
                          <a:latin typeface="Times New Roman" panose="02020603050405020304" pitchFamily="18" charset="0"/>
                          <a:cs typeface="Times New Roman" panose="02020603050405020304" pitchFamily="18" charset="0"/>
                        </a:rPr>
                        <a:t>grants</a:t>
                      </a:r>
                      <a:endParaRPr lang="en-GB" sz="1200" dirty="0">
                        <a:latin typeface="Times New Roman" panose="02020603050405020304" pitchFamily="18" charset="0"/>
                        <a:cs typeface="Times New Roman" panose="02020603050405020304" pitchFamily="18" charset="0"/>
                      </a:endParaRPr>
                    </a:p>
                    <a:p>
                      <a:endParaRPr lang="en-GB" sz="12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444049602"/>
                  </a:ext>
                </a:extLst>
              </a:tr>
              <a:tr h="434834">
                <a:tc>
                  <a:txBody>
                    <a:bodyPr/>
                    <a:lstStyle/>
                    <a:p>
                      <a:pPr algn="l" fontAlgn="t"/>
                      <a:r>
                        <a:rPr lang="en-GB" sz="1200" b="0" i="0" u="none" strike="noStrike" dirty="0">
                          <a:solidFill>
                            <a:srgbClr val="000000"/>
                          </a:solidFill>
                          <a:effectLst/>
                          <a:latin typeface="Times New Roman" panose="02020603050405020304" pitchFamily="18" charset="0"/>
                          <a:cs typeface="Times New Roman" panose="02020603050405020304" pitchFamily="18" charset="0"/>
                        </a:rPr>
                        <a:t>,,Best practise in Tourism Development, Marketing and Sustainable Management of Attractive Hardwoods“</a:t>
                      </a:r>
                    </a:p>
                  </a:txBody>
                  <a:tcPr marL="7620" marR="7620" marT="7620" marB="0"/>
                </a:tc>
                <a:tc>
                  <a:txBody>
                    <a:bodyPr/>
                    <a:lstStyle/>
                    <a:p>
                      <a:pPr algn="ctr" fontAlgn="t"/>
                      <a:r>
                        <a:rPr lang="en-GB" sz="1200" b="0" i="0" u="none" strike="noStrike" dirty="0">
                          <a:solidFill>
                            <a:srgbClr val="000000"/>
                          </a:solidFill>
                          <a:effectLst/>
                          <a:latin typeface="Times New Roman" panose="02020603050405020304" pitchFamily="18" charset="0"/>
                          <a:cs typeface="Times New Roman" panose="02020603050405020304" pitchFamily="18" charset="0"/>
                        </a:rPr>
                        <a:t>                   302,883.90    </a:t>
                      </a:r>
                    </a:p>
                  </a:txBody>
                  <a:tcPr marL="7620" marR="7620" marT="7620" marB="0"/>
                </a:tc>
                <a:tc>
                  <a:txBody>
                    <a:bodyPr/>
                    <a:lstStyle/>
                    <a:p>
                      <a:r>
                        <a:rPr lang="en-GB" sz="1200" dirty="0">
                          <a:latin typeface="Times New Roman" panose="02020603050405020304" pitchFamily="18" charset="0"/>
                          <a:cs typeface="Times New Roman" panose="02020603050405020304" pitchFamily="18" charset="0"/>
                        </a:rPr>
                        <a:t>Interreg </a:t>
                      </a:r>
                      <a:r>
                        <a:rPr lang="en-GB" sz="1200" dirty="0" err="1">
                          <a:latin typeface="Times New Roman" panose="02020603050405020304" pitchFamily="18" charset="0"/>
                          <a:cs typeface="Times New Roman" panose="02020603050405020304" pitchFamily="18" charset="0"/>
                        </a:rPr>
                        <a:t>programos</a:t>
                      </a:r>
                      <a:r>
                        <a:rPr lang="en-GB" sz="1200" dirty="0">
                          <a:latin typeface="Times New Roman" panose="02020603050405020304" pitchFamily="18" charset="0"/>
                          <a:cs typeface="Times New Roman" panose="02020603050405020304" pitchFamily="18" charset="0"/>
                        </a:rPr>
                        <a:t> l</a:t>
                      </a:r>
                      <a:r>
                        <a:rPr lang="lt-LT" sz="1200" dirty="0" err="1">
                          <a:latin typeface="Times New Roman" panose="02020603050405020304" pitchFamily="18" charset="0"/>
                          <a:cs typeface="Times New Roman" panose="02020603050405020304" pitchFamily="18" charset="0"/>
                        </a:rPr>
                        <a:t>ėšos</a:t>
                      </a:r>
                      <a:endParaRPr lang="en-GB" sz="1200" dirty="0">
                        <a:latin typeface="Times New Roman" panose="02020603050405020304" pitchFamily="18" charset="0"/>
                        <a:cs typeface="Times New Roman" panose="02020603050405020304" pitchFamily="18" charset="0"/>
                      </a:endParaRPr>
                    </a:p>
                    <a:p>
                      <a:r>
                        <a:rPr lang="lt-LT" sz="1200" dirty="0">
                          <a:latin typeface="Times New Roman" panose="02020603050405020304" pitchFamily="18" charset="0"/>
                          <a:cs typeface="Times New Roman" panose="02020603050405020304" pitchFamily="18" charset="0"/>
                        </a:rPr>
                        <a:t>(Pietų </a:t>
                      </a:r>
                      <a:r>
                        <a:rPr lang="lt-LT" sz="1200" dirty="0" err="1">
                          <a:latin typeface="Times New Roman" panose="02020603050405020304" pitchFamily="18" charset="0"/>
                          <a:cs typeface="Times New Roman" panose="02020603050405020304" pitchFamily="18" charset="0"/>
                        </a:rPr>
                        <a:t>baltijos</a:t>
                      </a:r>
                      <a:r>
                        <a:rPr lang="lt-LT" sz="1200" dirty="0">
                          <a:latin typeface="Times New Roman" panose="02020603050405020304" pitchFamily="18" charset="0"/>
                          <a:cs typeface="Times New Roman" panose="02020603050405020304" pitchFamily="18" charset="0"/>
                        </a:rPr>
                        <a:t> programa)</a:t>
                      </a:r>
                      <a:endParaRPr lang="en-GB" sz="12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3940030652"/>
                  </a:ext>
                </a:extLst>
              </a:tr>
              <a:tr h="434834">
                <a:tc>
                  <a:txBody>
                    <a:bodyPr/>
                    <a:lstStyle/>
                    <a:p>
                      <a:pPr algn="l" fontAlgn="t"/>
                      <a:r>
                        <a:rPr lang="en-GB" sz="1200" b="0" i="0" u="none" strike="noStrike" dirty="0">
                          <a:solidFill>
                            <a:srgbClr val="000000"/>
                          </a:solidFill>
                          <a:effectLst/>
                          <a:latin typeface="Times New Roman" panose="02020603050405020304" pitchFamily="18" charset="0"/>
                          <a:cs typeface="Times New Roman" panose="02020603050405020304" pitchFamily="18" charset="0"/>
                        </a:rPr>
                        <a:t>Unigreen</a:t>
                      </a:r>
                    </a:p>
                  </a:txBody>
                  <a:tcPr marL="7620" marR="7620" marT="7620" marB="0"/>
                </a:tc>
                <a:tc>
                  <a:txBody>
                    <a:bodyPr/>
                    <a:lstStyle/>
                    <a:p>
                      <a:pPr algn="ctr" fontAlgn="t"/>
                      <a:r>
                        <a:rPr lang="en-GB" sz="1200" b="0" i="0" u="none" strike="noStrike" dirty="0">
                          <a:solidFill>
                            <a:srgbClr val="000000"/>
                          </a:solidFill>
                          <a:effectLst/>
                          <a:latin typeface="Times New Roman" panose="02020603050405020304" pitchFamily="18" charset="0"/>
                          <a:cs typeface="Times New Roman" panose="02020603050405020304" pitchFamily="18" charset="0"/>
                        </a:rPr>
                        <a:t>                   120,169.00    </a:t>
                      </a:r>
                    </a:p>
                  </a:txBody>
                  <a:tcPr marL="7620" marR="7620" marT="7620" marB="0"/>
                </a:tc>
                <a:tc>
                  <a:txBody>
                    <a:bodyPr/>
                    <a:lstStyle/>
                    <a:p>
                      <a:r>
                        <a:rPr lang="en-GB" sz="1200" dirty="0">
                          <a:latin typeface="Times New Roman" panose="02020603050405020304" pitchFamily="18" charset="0"/>
                          <a:cs typeface="Times New Roman" panose="02020603050405020304" pitchFamily="18" charset="0"/>
                        </a:rPr>
                        <a:t>Interreg </a:t>
                      </a:r>
                      <a:r>
                        <a:rPr lang="en-GB" sz="1200" dirty="0" err="1">
                          <a:latin typeface="Times New Roman" panose="02020603050405020304" pitchFamily="18" charset="0"/>
                          <a:cs typeface="Times New Roman" panose="02020603050405020304" pitchFamily="18" charset="0"/>
                        </a:rPr>
                        <a:t>programos</a:t>
                      </a:r>
                      <a:r>
                        <a:rPr lang="en-GB" sz="1200" dirty="0">
                          <a:latin typeface="Times New Roman" panose="02020603050405020304" pitchFamily="18" charset="0"/>
                          <a:cs typeface="Times New Roman" panose="02020603050405020304" pitchFamily="18" charset="0"/>
                        </a:rPr>
                        <a:t> l</a:t>
                      </a:r>
                      <a:r>
                        <a:rPr lang="lt-LT" sz="1200" dirty="0" err="1">
                          <a:latin typeface="Times New Roman" panose="02020603050405020304" pitchFamily="18" charset="0"/>
                          <a:cs typeface="Times New Roman" panose="02020603050405020304" pitchFamily="18" charset="0"/>
                        </a:rPr>
                        <a:t>ėšos</a:t>
                      </a:r>
                      <a:endParaRPr lang="lt-LT" sz="1200" dirty="0">
                        <a:latin typeface="Times New Roman" panose="02020603050405020304" pitchFamily="18" charset="0"/>
                        <a:cs typeface="Times New Roman" panose="02020603050405020304" pitchFamily="18" charset="0"/>
                      </a:endParaRPr>
                    </a:p>
                    <a:p>
                      <a:r>
                        <a:rPr lang="lt-LT" sz="1200" dirty="0">
                          <a:latin typeface="Times New Roman" panose="02020603050405020304" pitchFamily="18" charset="0"/>
                          <a:cs typeface="Times New Roman" panose="02020603050405020304" pitchFamily="18" charset="0"/>
                        </a:rPr>
                        <a:t>(LAT-LIT programos lėšos)</a:t>
                      </a:r>
                      <a:endParaRPr lang="en-GB" sz="12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19552313"/>
                  </a:ext>
                </a:extLst>
              </a:tr>
              <a:tr h="361733">
                <a:tc>
                  <a:txBody>
                    <a:bodyPr/>
                    <a:lstStyle/>
                    <a:p>
                      <a:pPr algn="r" fontAlgn="t"/>
                      <a:r>
                        <a:rPr lang="lt-LT" sz="1200" b="1" i="0" u="none" strike="noStrike" dirty="0">
                          <a:solidFill>
                            <a:srgbClr val="000000"/>
                          </a:solidFill>
                          <a:effectLst/>
                          <a:latin typeface="Times New Roman" panose="02020603050405020304" pitchFamily="18" charset="0"/>
                          <a:cs typeface="Times New Roman" panose="02020603050405020304" pitchFamily="18" charset="0"/>
                        </a:rPr>
                        <a:t>Iš viso projektų:</a:t>
                      </a:r>
                      <a:endParaRPr lang="en-GB" sz="12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tc>
                <a:tc>
                  <a:txBody>
                    <a:bodyPr/>
                    <a:lstStyle/>
                    <a:p>
                      <a:pPr algn="ctr" fontAlgn="t"/>
                      <a:r>
                        <a:rPr lang="en-GB" sz="1200" b="1" i="0" u="none" strike="noStrike" dirty="0">
                          <a:solidFill>
                            <a:srgbClr val="000000"/>
                          </a:solidFill>
                          <a:effectLst/>
                          <a:latin typeface="Times New Roman" panose="02020603050405020304" pitchFamily="18" charset="0"/>
                          <a:cs typeface="Times New Roman" panose="02020603050405020304" pitchFamily="18" charset="0"/>
                        </a:rPr>
                        <a:t>4 332 008,32</a:t>
                      </a:r>
                    </a:p>
                  </a:txBody>
                  <a:tcPr marL="7620" marR="7620" marT="7620" marB="0"/>
                </a:tc>
                <a:tc>
                  <a:txBody>
                    <a:bodyPr/>
                    <a:lstStyle/>
                    <a:p>
                      <a:endParaRPr lang="en-GB" sz="12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2710136606"/>
                  </a:ext>
                </a:extLst>
              </a:tr>
            </a:tbl>
          </a:graphicData>
        </a:graphic>
      </p:graphicFrame>
      <p:sp>
        <p:nvSpPr>
          <p:cNvPr id="11" name="Footer Placeholder 2">
            <a:extLst>
              <a:ext uri="{FF2B5EF4-FFF2-40B4-BE49-F238E27FC236}">
                <a16:creationId xmlns:a16="http://schemas.microsoft.com/office/drawing/2014/main" xmlns="" id="{ECFBF367-E2EC-42EE-B80F-B28FE4A5B308}"/>
              </a:ext>
            </a:extLst>
          </p:cNvPr>
          <p:cNvSpPr>
            <a:spLocks noGrp="1"/>
          </p:cNvSpPr>
          <p:nvPr>
            <p:ph type="ftr" sz="quarter" idx="11"/>
          </p:nvPr>
        </p:nvSpPr>
        <p:spPr>
          <a:xfrm>
            <a:off x="4648200" y="6356351"/>
            <a:ext cx="2895600" cy="365125"/>
          </a:xfrm>
        </p:spPr>
        <p:txBody>
          <a:bodyPr/>
          <a:lstStyle/>
          <a:p>
            <a:pPr>
              <a:defRPr/>
            </a:pPr>
            <a:r>
              <a:rPr lang="lt-LT" dirty="0"/>
              <a:t>Žemaitijos nacionalinio parko direkcija</a:t>
            </a:r>
          </a:p>
        </p:txBody>
      </p:sp>
      <p:cxnSp>
        <p:nvCxnSpPr>
          <p:cNvPr id="13" name="Straight Connector 7">
            <a:extLst>
              <a:ext uri="{FF2B5EF4-FFF2-40B4-BE49-F238E27FC236}">
                <a16:creationId xmlns:a16="http://schemas.microsoft.com/office/drawing/2014/main" xmlns="" id="{19E3E7A4-DBA6-481F-A382-59611A2F0576}"/>
              </a:ext>
            </a:extLst>
          </p:cNvPr>
          <p:cNvCxnSpPr/>
          <p:nvPr/>
        </p:nvCxnSpPr>
        <p:spPr>
          <a:xfrm>
            <a:off x="1981201" y="6237312"/>
            <a:ext cx="85693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9" name="Picture 1">
            <a:extLst>
              <a:ext uri="{FF2B5EF4-FFF2-40B4-BE49-F238E27FC236}">
                <a16:creationId xmlns:a16="http://schemas.microsoft.com/office/drawing/2014/main" xmlns="" id="{B02C3E98-0BBA-4C2C-83E0-FEF84A7328B8}"/>
              </a:ext>
            </a:extLst>
          </p:cNvPr>
          <p:cNvPicPr>
            <a:picLocks noChangeAspect="1"/>
          </p:cNvPicPr>
          <p:nvPr/>
        </p:nvPicPr>
        <p:blipFill>
          <a:blip r:embed="rId2"/>
          <a:stretch>
            <a:fillRect/>
          </a:stretch>
        </p:blipFill>
        <p:spPr>
          <a:xfrm>
            <a:off x="14521" y="0"/>
            <a:ext cx="3121423" cy="1018120"/>
          </a:xfrm>
          <a:prstGeom prst="rect">
            <a:avLst/>
          </a:prstGeom>
          <a:noFill/>
          <a:ln cap="flat">
            <a:noFill/>
          </a:ln>
        </p:spPr>
      </p:pic>
      <p:pic>
        <p:nvPicPr>
          <p:cNvPr id="8" name="Picture 1">
            <a:extLst>
              <a:ext uri="{FF2B5EF4-FFF2-40B4-BE49-F238E27FC236}">
                <a16:creationId xmlns:a16="http://schemas.microsoft.com/office/drawing/2014/main" xmlns="" id="{CDD9BE0D-9BDB-43B4-BBD8-D58583FA73C0}"/>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4521" y="656"/>
            <a:ext cx="3121423" cy="1016807"/>
          </a:xfrm>
          <a:prstGeom prst="rect">
            <a:avLst/>
          </a:prstGeom>
          <a:noFill/>
          <a:ln cap="flat">
            <a:noFill/>
          </a:ln>
        </p:spPr>
      </p:pic>
    </p:spTree>
    <p:extLst>
      <p:ext uri="{BB962C8B-B14F-4D97-AF65-F5344CB8AC3E}">
        <p14:creationId xmlns:p14="http://schemas.microsoft.com/office/powerpoint/2010/main" val="5076605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849366" y="200622"/>
            <a:ext cx="7701160" cy="954107"/>
          </a:xfrm>
          <a:prstGeom prst="rect">
            <a:avLst/>
          </a:prstGeom>
          <a:noFill/>
        </p:spPr>
        <p:txBody>
          <a:bodyPr wrap="square">
            <a:spAutoFit/>
          </a:bodyPr>
          <a:lstStyle/>
          <a:p>
            <a:pPr algn="ctr" fontAlgn="base">
              <a:spcBef>
                <a:spcPct val="0"/>
              </a:spcBef>
              <a:spcAft>
                <a:spcPct val="0"/>
              </a:spcAft>
              <a:defRPr/>
            </a:pPr>
            <a:r>
              <a:rPr lang="en-GB" sz="2800" b="1" dirty="0" err="1">
                <a:solidFill>
                  <a:prstClr val="white">
                    <a:lumMod val="50000"/>
                  </a:prstClr>
                </a:solidFill>
                <a:latin typeface="Constantia" panose="02030602050306030303" pitchFamily="18" charset="0"/>
                <a:cs typeface="Arial" pitchFamily="34" charset="0"/>
              </a:rPr>
              <a:t>Plung</a:t>
            </a:r>
            <a:r>
              <a:rPr lang="lt-LT" sz="2800" b="1" dirty="0">
                <a:solidFill>
                  <a:prstClr val="white">
                    <a:lumMod val="50000"/>
                  </a:prstClr>
                </a:solidFill>
                <a:latin typeface="Constantia" panose="02030602050306030303" pitchFamily="18" charset="0"/>
                <a:cs typeface="Arial" pitchFamily="34" charset="0"/>
              </a:rPr>
              <a:t>ės rajono savivaldybės įgyvendinti projektai</a:t>
            </a:r>
          </a:p>
        </p:txBody>
      </p:sp>
      <p:graphicFrame>
        <p:nvGraphicFramePr>
          <p:cNvPr id="2" name="Lentelė 1">
            <a:extLst>
              <a:ext uri="{FF2B5EF4-FFF2-40B4-BE49-F238E27FC236}">
                <a16:creationId xmlns:a16="http://schemas.microsoft.com/office/drawing/2014/main" xmlns="" id="{D07332E8-CD1F-401C-B19A-4829A0E1BF77}"/>
              </a:ext>
            </a:extLst>
          </p:cNvPr>
          <p:cNvGraphicFramePr>
            <a:graphicFrameLocks noGrp="1"/>
          </p:cNvGraphicFramePr>
          <p:nvPr/>
        </p:nvGraphicFramePr>
        <p:xfrm>
          <a:off x="2206041" y="1154729"/>
          <a:ext cx="8154208" cy="4913103"/>
        </p:xfrm>
        <a:graphic>
          <a:graphicData uri="http://schemas.openxmlformats.org/drawingml/2006/table">
            <a:tbl>
              <a:tblPr firstRow="1" bandRow="1">
                <a:tableStyleId>{5C22544A-7EE6-4342-B048-85BDC9FD1C3A}</a:tableStyleId>
              </a:tblPr>
              <a:tblGrid>
                <a:gridCol w="4248472">
                  <a:extLst>
                    <a:ext uri="{9D8B030D-6E8A-4147-A177-3AD203B41FA5}">
                      <a16:colId xmlns:a16="http://schemas.microsoft.com/office/drawing/2014/main" xmlns="" val="2221494441"/>
                    </a:ext>
                  </a:extLst>
                </a:gridCol>
                <a:gridCol w="1873735">
                  <a:extLst>
                    <a:ext uri="{9D8B030D-6E8A-4147-A177-3AD203B41FA5}">
                      <a16:colId xmlns:a16="http://schemas.microsoft.com/office/drawing/2014/main" xmlns="" val="2028783047"/>
                    </a:ext>
                  </a:extLst>
                </a:gridCol>
                <a:gridCol w="2032001">
                  <a:extLst>
                    <a:ext uri="{9D8B030D-6E8A-4147-A177-3AD203B41FA5}">
                      <a16:colId xmlns:a16="http://schemas.microsoft.com/office/drawing/2014/main" xmlns="" val="3494201348"/>
                    </a:ext>
                  </a:extLst>
                </a:gridCol>
              </a:tblGrid>
              <a:tr h="926673">
                <a:tc>
                  <a:txBody>
                    <a:bodyPr/>
                    <a:lstStyle/>
                    <a:p>
                      <a:pPr algn="ctr"/>
                      <a:r>
                        <a:rPr lang="lt-LT" dirty="0">
                          <a:latin typeface="Times New Roman" panose="02020603050405020304" pitchFamily="18" charset="0"/>
                          <a:cs typeface="Times New Roman" panose="02020603050405020304" pitchFamily="18" charset="0"/>
                        </a:rPr>
                        <a:t>Projekto pavadinimas</a:t>
                      </a:r>
                      <a:endParaRPr lang="en-GB" dirty="0">
                        <a:latin typeface="Times New Roman" panose="02020603050405020304" pitchFamily="18" charset="0"/>
                        <a:cs typeface="Times New Roman" panose="02020603050405020304" pitchFamily="18" charset="0"/>
                      </a:endParaRPr>
                    </a:p>
                  </a:txBody>
                  <a:tcPr/>
                </a:tc>
                <a:tc>
                  <a:txBody>
                    <a:bodyPr/>
                    <a:lstStyle/>
                    <a:p>
                      <a:pPr algn="ctr"/>
                      <a:r>
                        <a:rPr lang="lt-LT" dirty="0">
                          <a:latin typeface="Times New Roman" panose="02020603050405020304" pitchFamily="18" charset="0"/>
                          <a:cs typeface="Times New Roman" panose="02020603050405020304" pitchFamily="18" charset="0"/>
                        </a:rPr>
                        <a:t>Projekto vertė, Eur</a:t>
                      </a:r>
                      <a:endParaRPr lang="en-GB" dirty="0">
                        <a:latin typeface="Times New Roman" panose="02020603050405020304" pitchFamily="18" charset="0"/>
                        <a:cs typeface="Times New Roman" panose="02020603050405020304" pitchFamily="18" charset="0"/>
                      </a:endParaRPr>
                    </a:p>
                  </a:txBody>
                  <a:tcPr/>
                </a:tc>
                <a:tc>
                  <a:txBody>
                    <a:bodyPr/>
                    <a:lstStyle/>
                    <a:p>
                      <a:pPr algn="ctr"/>
                      <a:r>
                        <a:rPr lang="lt-LT" dirty="0">
                          <a:latin typeface="Times New Roman" panose="02020603050405020304" pitchFamily="18" charset="0"/>
                          <a:cs typeface="Times New Roman" panose="02020603050405020304" pitchFamily="18" charset="0"/>
                        </a:rPr>
                        <a:t>Finansavimo šaltinis</a:t>
                      </a:r>
                      <a:endParaRPr lang="en-GB"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41819278"/>
                  </a:ext>
                </a:extLst>
              </a:tr>
              <a:tr h="549646">
                <a:tc>
                  <a:txBody>
                    <a:bodyPr/>
                    <a:lstStyle/>
                    <a:p>
                      <a:pPr algn="l" fontAlgn="t"/>
                      <a:r>
                        <a:rPr lang="lt-LT" sz="1400" b="0" dirty="0">
                          <a:latin typeface="Times New Roman" panose="02020603050405020304" pitchFamily="18" charset="0"/>
                          <a:cs typeface="Times New Roman" panose="02020603050405020304" pitchFamily="18" charset="0"/>
                        </a:rPr>
                        <a:t>Turizmo trasų aplink Platelių ežerą ir jų jungties iki Plungės miesto infrastruktūros plėtra (I, II etapai)</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tc>
                <a:tc>
                  <a:txBody>
                    <a:bodyPr/>
                    <a:lstStyle/>
                    <a:p>
                      <a:pPr algn="ctr" fontAlgn="t"/>
                      <a:r>
                        <a:rPr lang="lt-LT" sz="1400" b="0" dirty="0">
                          <a:latin typeface="Times New Roman" panose="02020603050405020304" pitchFamily="18" charset="0"/>
                          <a:cs typeface="Times New Roman" panose="02020603050405020304" pitchFamily="18" charset="0"/>
                        </a:rPr>
                        <a:t>3 363 944,00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tc>
                <a:tc>
                  <a:txBody>
                    <a:bodyPr/>
                    <a:lstStyle/>
                    <a:p>
                      <a:r>
                        <a:rPr lang="lt-LT" sz="1400" b="0" dirty="0">
                          <a:latin typeface="Times New Roman" panose="02020603050405020304" pitchFamily="18" charset="0"/>
                          <a:cs typeface="Times New Roman" panose="02020603050405020304" pitchFamily="18" charset="0"/>
                        </a:rPr>
                        <a:t>ES, Plungės r sav. lėšos</a:t>
                      </a:r>
                      <a:endParaRPr lang="en-GB" sz="1400" b="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2715259976"/>
                  </a:ext>
                </a:extLst>
              </a:tr>
              <a:tr h="475001">
                <a:tc>
                  <a:txBody>
                    <a:bodyPr/>
                    <a:lstStyle/>
                    <a:p>
                      <a:pPr algn="l" fontAlgn="t"/>
                      <a:r>
                        <a:rPr lang="lt-LT" sz="1400" b="0" dirty="0">
                          <a:latin typeface="Times New Roman" panose="02020603050405020304" pitchFamily="18" charset="0"/>
                          <a:cs typeface="Times New Roman" panose="02020603050405020304" pitchFamily="18" charset="0"/>
                        </a:rPr>
                        <a:t>Viešosios infrastruktūros sutvarkymas ir sukūrimas Plungės rajono Platelių seniūnijoje</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tc>
                <a:tc>
                  <a:txBody>
                    <a:bodyPr/>
                    <a:lstStyle/>
                    <a:p>
                      <a:pPr algn="ctr" fontAlgn="t"/>
                      <a:r>
                        <a:rPr lang="lt-LT" sz="1400" b="0" dirty="0">
                          <a:latin typeface="Times New Roman" panose="02020603050405020304" pitchFamily="18" charset="0"/>
                          <a:cs typeface="Times New Roman" panose="02020603050405020304" pitchFamily="18" charset="0"/>
                        </a:rPr>
                        <a:t>101 139,00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tc>
                <a:tc>
                  <a:txBody>
                    <a:bodyPr/>
                    <a:lstStyle/>
                    <a:p>
                      <a:pPr marL="0" marR="0" lvl="0" indent="0" algn="l" defTabSz="913949" rtl="0" eaLnBrk="1" fontAlgn="auto" latinLnBrk="0" hangingPunct="1">
                        <a:lnSpc>
                          <a:spcPct val="100000"/>
                        </a:lnSpc>
                        <a:spcBef>
                          <a:spcPts val="0"/>
                        </a:spcBef>
                        <a:spcAft>
                          <a:spcPts val="0"/>
                        </a:spcAft>
                        <a:buClrTx/>
                        <a:buSzTx/>
                        <a:buFontTx/>
                        <a:buNone/>
                        <a:tabLst/>
                        <a:defRPr/>
                      </a:pPr>
                      <a:r>
                        <a:rPr lang="lt-LT" sz="1400" b="0" dirty="0">
                          <a:latin typeface="Times New Roman" panose="02020603050405020304" pitchFamily="18" charset="0"/>
                          <a:cs typeface="Times New Roman" panose="02020603050405020304" pitchFamily="18" charset="0"/>
                        </a:rPr>
                        <a:t>ES, Plungės r sav. lėšos</a:t>
                      </a:r>
                      <a:endParaRPr lang="en-GB" sz="1400" b="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4210182767"/>
                  </a:ext>
                </a:extLst>
              </a:tr>
              <a:tr h="586893">
                <a:tc>
                  <a:txBody>
                    <a:bodyPr/>
                    <a:lstStyle/>
                    <a:p>
                      <a:pPr algn="l" fontAlgn="t"/>
                      <a:r>
                        <a:rPr lang="lt-LT" sz="1400" b="0" dirty="0">
                          <a:latin typeface="Times New Roman" panose="02020603050405020304" pitchFamily="18" charset="0"/>
                          <a:cs typeface="Times New Roman" panose="02020603050405020304" pitchFamily="18" charset="0"/>
                        </a:rPr>
                        <a:t>Tradicinių amatų centro įkūrimas Platelių dvaro sodyboje</a:t>
                      </a:r>
                      <a:endParaRPr lang="lt-LT"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tc>
                <a:tc>
                  <a:txBody>
                    <a:bodyPr/>
                    <a:lstStyle/>
                    <a:p>
                      <a:pPr algn="ctr" fontAlgn="t"/>
                      <a:r>
                        <a:rPr lang="lt-LT" sz="1400" b="0" dirty="0">
                          <a:latin typeface="Times New Roman" panose="02020603050405020304" pitchFamily="18" charset="0"/>
                          <a:cs typeface="Times New Roman" panose="02020603050405020304" pitchFamily="18" charset="0"/>
                        </a:rPr>
                        <a:t>259 630,00</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tc>
                <a:tc>
                  <a:txBody>
                    <a:bodyPr/>
                    <a:lstStyle/>
                    <a:p>
                      <a:pPr marL="0" marR="0" lvl="0" indent="0" algn="l" defTabSz="913949" rtl="0" eaLnBrk="1" fontAlgn="auto" latinLnBrk="0" hangingPunct="1">
                        <a:lnSpc>
                          <a:spcPct val="100000"/>
                        </a:lnSpc>
                        <a:spcBef>
                          <a:spcPts val="0"/>
                        </a:spcBef>
                        <a:spcAft>
                          <a:spcPts val="0"/>
                        </a:spcAft>
                        <a:buClrTx/>
                        <a:buSzTx/>
                        <a:buFontTx/>
                        <a:buNone/>
                        <a:tabLst/>
                        <a:defRPr/>
                      </a:pPr>
                      <a:r>
                        <a:rPr lang="lt-LT" sz="1400" b="0" dirty="0">
                          <a:latin typeface="Times New Roman" panose="02020603050405020304" pitchFamily="18" charset="0"/>
                          <a:cs typeface="Times New Roman" panose="02020603050405020304" pitchFamily="18" charset="0"/>
                        </a:rPr>
                        <a:t>ES, Plungės r sav. lėšos</a:t>
                      </a:r>
                      <a:endParaRPr lang="en-GB" sz="1400" b="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165451787"/>
                  </a:ext>
                </a:extLst>
              </a:tr>
              <a:tr h="0">
                <a:tc>
                  <a:txBody>
                    <a:bodyPr/>
                    <a:lstStyle/>
                    <a:p>
                      <a:pPr algn="l" fontAlgn="t"/>
                      <a:r>
                        <a:rPr lang="lt-LT" sz="1400" b="0" dirty="0">
                          <a:latin typeface="Times New Roman" panose="02020603050405020304" pitchFamily="18" charset="0"/>
                          <a:cs typeface="Times New Roman" panose="02020603050405020304" pitchFamily="18" charset="0"/>
                        </a:rPr>
                        <a:t>Universalaus daugiafunkcio centro Plateliuose steigimas</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tc>
                <a:tc>
                  <a:txBody>
                    <a:bodyPr/>
                    <a:lstStyle/>
                    <a:p>
                      <a:pPr algn="ctr" fontAlgn="t"/>
                      <a:r>
                        <a:rPr lang="lt-LT" sz="1400" b="0" dirty="0">
                          <a:latin typeface="Times New Roman" panose="02020603050405020304" pitchFamily="18" charset="0"/>
                          <a:cs typeface="Times New Roman" panose="02020603050405020304" pitchFamily="18" charset="0"/>
                        </a:rPr>
                        <a:t>577 847,19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tc>
                <a:tc>
                  <a:txBody>
                    <a:bodyPr/>
                    <a:lstStyle/>
                    <a:p>
                      <a:pPr marL="0" marR="0" lvl="0" indent="0" algn="l" defTabSz="913949" rtl="0" eaLnBrk="1" fontAlgn="auto" latinLnBrk="0" hangingPunct="1">
                        <a:lnSpc>
                          <a:spcPct val="100000"/>
                        </a:lnSpc>
                        <a:spcBef>
                          <a:spcPts val="0"/>
                        </a:spcBef>
                        <a:spcAft>
                          <a:spcPts val="0"/>
                        </a:spcAft>
                        <a:buClrTx/>
                        <a:buSzTx/>
                        <a:buFontTx/>
                        <a:buNone/>
                        <a:tabLst/>
                        <a:defRPr/>
                      </a:pPr>
                      <a:r>
                        <a:rPr lang="lt-LT" sz="1400" b="0" dirty="0">
                          <a:latin typeface="Times New Roman" panose="02020603050405020304" pitchFamily="18" charset="0"/>
                          <a:cs typeface="Times New Roman" panose="02020603050405020304" pitchFamily="18" charset="0"/>
                        </a:rPr>
                        <a:t>ES, Plungės r sav. lėšos</a:t>
                      </a:r>
                      <a:endParaRPr lang="en-GB" sz="1400" b="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2062430345"/>
                  </a:ext>
                </a:extLst>
              </a:tr>
              <a:tr h="536286">
                <a:tc>
                  <a:txBody>
                    <a:bodyPr/>
                    <a:lstStyle/>
                    <a:p>
                      <a:pPr algn="l" fontAlgn="t"/>
                      <a:r>
                        <a:rPr lang="lt-LT" sz="1400" b="0" dirty="0" err="1">
                          <a:latin typeface="Times New Roman" panose="02020603050405020304" pitchFamily="18" charset="0"/>
                          <a:cs typeface="Times New Roman" panose="02020603050405020304" pitchFamily="18" charset="0"/>
                        </a:rPr>
                        <a:t>Bukantės</a:t>
                      </a:r>
                      <a:r>
                        <a:rPr lang="lt-LT" sz="1400" b="0" dirty="0">
                          <a:latin typeface="Times New Roman" panose="02020603050405020304" pitchFamily="18" charset="0"/>
                          <a:cs typeface="Times New Roman" panose="02020603050405020304" pitchFamily="18" charset="0"/>
                        </a:rPr>
                        <a:t> dvaro sodybos restauravimas ir pritaikymas turizmo reikmėms</a:t>
                      </a:r>
                      <a:endParaRPr lang="lt-LT"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tc>
                <a:tc>
                  <a:txBody>
                    <a:bodyPr/>
                    <a:lstStyle/>
                    <a:p>
                      <a:pPr algn="ctr" fontAlgn="t"/>
                      <a:r>
                        <a:rPr lang="lt-LT" sz="1400" b="0" dirty="0">
                          <a:latin typeface="Times New Roman" panose="02020603050405020304" pitchFamily="18" charset="0"/>
                          <a:cs typeface="Times New Roman" panose="02020603050405020304" pitchFamily="18" charset="0"/>
                        </a:rPr>
                        <a:t>597 961,00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tc>
                <a:tc>
                  <a:txBody>
                    <a:bodyPr/>
                    <a:lstStyle/>
                    <a:p>
                      <a:pPr marL="0" marR="0" lvl="0" indent="0" algn="l" defTabSz="913949" rtl="0" eaLnBrk="1" fontAlgn="auto" latinLnBrk="0" hangingPunct="1">
                        <a:lnSpc>
                          <a:spcPct val="100000"/>
                        </a:lnSpc>
                        <a:spcBef>
                          <a:spcPts val="0"/>
                        </a:spcBef>
                        <a:spcAft>
                          <a:spcPts val="0"/>
                        </a:spcAft>
                        <a:buClrTx/>
                        <a:buSzTx/>
                        <a:buFontTx/>
                        <a:buNone/>
                        <a:tabLst/>
                        <a:defRPr/>
                      </a:pPr>
                      <a:r>
                        <a:rPr lang="lt-LT" sz="1400" b="0" dirty="0">
                          <a:latin typeface="Times New Roman" panose="02020603050405020304" pitchFamily="18" charset="0"/>
                          <a:cs typeface="Times New Roman" panose="02020603050405020304" pitchFamily="18" charset="0"/>
                        </a:rPr>
                        <a:t>ES, Plungės r sav. lėšos</a:t>
                      </a:r>
                      <a:endParaRPr lang="en-GB" sz="1400" b="0" dirty="0">
                        <a:latin typeface="Times New Roman" panose="02020603050405020304" pitchFamily="18" charset="0"/>
                        <a:cs typeface="Times New Roman" panose="02020603050405020304" pitchFamily="18" charset="0"/>
                      </a:endParaRPr>
                    </a:p>
                    <a:p>
                      <a:endParaRPr lang="en-GB" sz="1400" b="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444049602"/>
                  </a:ext>
                </a:extLst>
              </a:tr>
              <a:tr h="451764">
                <a:tc>
                  <a:txBody>
                    <a:bodyPr/>
                    <a:lstStyle/>
                    <a:p>
                      <a:pPr algn="l" fontAlgn="t"/>
                      <a:r>
                        <a:rPr lang="lt-LT" sz="1400" b="0" dirty="0">
                          <a:latin typeface="Times New Roman" panose="02020603050405020304" pitchFamily="18" charset="0"/>
                          <a:cs typeface="Times New Roman" panose="02020603050405020304" pitchFamily="18" charset="0"/>
                        </a:rPr>
                        <a:t>Buvusio Platelių dvaro kluono restauravimas ir miestelio aplinkos pritaikymas bendruomenės poreikiams</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tc>
                <a:tc>
                  <a:txBody>
                    <a:bodyPr/>
                    <a:lstStyle/>
                    <a:p>
                      <a:pPr algn="ctr" fontAlgn="t"/>
                      <a:r>
                        <a:rPr lang="lt-LT" sz="1400" b="0" dirty="0">
                          <a:latin typeface="Times New Roman" panose="02020603050405020304" pitchFamily="18" charset="0"/>
                          <a:cs typeface="Times New Roman" panose="02020603050405020304" pitchFamily="18" charset="0"/>
                        </a:rPr>
                        <a:t>524 209,00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tc>
                <a:tc>
                  <a:txBody>
                    <a:bodyPr/>
                    <a:lstStyle/>
                    <a:p>
                      <a:pPr marL="0" marR="0" lvl="0" indent="0" algn="l" defTabSz="913949" rtl="0" eaLnBrk="1" fontAlgn="auto" latinLnBrk="0" hangingPunct="1">
                        <a:lnSpc>
                          <a:spcPct val="100000"/>
                        </a:lnSpc>
                        <a:spcBef>
                          <a:spcPts val="0"/>
                        </a:spcBef>
                        <a:spcAft>
                          <a:spcPts val="0"/>
                        </a:spcAft>
                        <a:buClrTx/>
                        <a:buSzTx/>
                        <a:buFontTx/>
                        <a:buNone/>
                        <a:tabLst/>
                        <a:defRPr/>
                      </a:pPr>
                      <a:r>
                        <a:rPr lang="lt-LT" sz="1400" b="0" dirty="0">
                          <a:latin typeface="Times New Roman" panose="02020603050405020304" pitchFamily="18" charset="0"/>
                          <a:cs typeface="Times New Roman" panose="02020603050405020304" pitchFamily="18" charset="0"/>
                        </a:rPr>
                        <a:t>ES, Plungės r sav. lėšos</a:t>
                      </a:r>
                      <a:endParaRPr lang="en-GB" sz="1400" b="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3940030652"/>
                  </a:ext>
                </a:extLst>
              </a:tr>
              <a:tr h="577918">
                <a:tc>
                  <a:txBody>
                    <a:bodyPr/>
                    <a:lstStyle/>
                    <a:p>
                      <a:pPr algn="l" fontAlgn="t"/>
                      <a:r>
                        <a:rPr lang="lt-LT" sz="1400" b="0" dirty="0">
                          <a:latin typeface="Times New Roman" panose="02020603050405020304" pitchFamily="18" charset="0"/>
                          <a:cs typeface="Times New Roman" panose="02020603050405020304" pitchFamily="18" charset="0"/>
                        </a:rPr>
                        <a:t>Rekreacinės teritorijos, esančios </a:t>
                      </a:r>
                      <a:r>
                        <a:rPr lang="lt-LT" sz="1400" b="0" dirty="0" err="1">
                          <a:latin typeface="Times New Roman" panose="02020603050405020304" pitchFamily="18" charset="0"/>
                          <a:cs typeface="Times New Roman" panose="02020603050405020304" pitchFamily="18" charset="0"/>
                        </a:rPr>
                        <a:t>Paplatelės</a:t>
                      </a:r>
                      <a:r>
                        <a:rPr lang="lt-LT" sz="1400" b="0" dirty="0">
                          <a:latin typeface="Times New Roman" panose="02020603050405020304" pitchFamily="18" charset="0"/>
                          <a:cs typeface="Times New Roman" panose="02020603050405020304" pitchFamily="18" charset="0"/>
                        </a:rPr>
                        <a:t> kaime, </a:t>
                      </a:r>
                      <a:br>
                        <a:rPr lang="lt-LT" sz="1400" b="0" dirty="0">
                          <a:latin typeface="Times New Roman" panose="02020603050405020304" pitchFamily="18" charset="0"/>
                          <a:cs typeface="Times New Roman" panose="02020603050405020304" pitchFamily="18" charset="0"/>
                        </a:rPr>
                      </a:br>
                      <a:r>
                        <a:rPr lang="lt-LT" sz="1400" b="0" dirty="0">
                          <a:latin typeface="Times New Roman" panose="02020603050405020304" pitchFamily="18" charset="0"/>
                          <a:cs typeface="Times New Roman" panose="02020603050405020304" pitchFamily="18" charset="0"/>
                        </a:rPr>
                        <a:t>Žemaičių Kalvarijos seniūnijoje, Plungės rajone,</a:t>
                      </a:r>
                      <a:br>
                        <a:rPr lang="lt-LT" sz="1400" b="0" dirty="0">
                          <a:latin typeface="Times New Roman" panose="02020603050405020304" pitchFamily="18" charset="0"/>
                          <a:cs typeface="Times New Roman" panose="02020603050405020304" pitchFamily="18" charset="0"/>
                        </a:rPr>
                      </a:br>
                      <a:r>
                        <a:rPr lang="lt-LT" sz="1400" b="0" dirty="0">
                          <a:latin typeface="Times New Roman" panose="02020603050405020304" pitchFamily="18" charset="0"/>
                          <a:cs typeface="Times New Roman" panose="02020603050405020304" pitchFamily="18" charset="0"/>
                        </a:rPr>
                        <a:t> detaliojo plano parengimas</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tc>
                <a:tc>
                  <a:txBody>
                    <a:bodyPr/>
                    <a:lstStyle/>
                    <a:p>
                      <a:pPr algn="ctr" fontAlgn="t"/>
                      <a:r>
                        <a:rPr lang="lt-LT" sz="1400" b="0" dirty="0">
                          <a:solidFill>
                            <a:srgbClr val="2F2B20"/>
                          </a:solidFill>
                          <a:latin typeface="Times New Roman" panose="02020603050405020304" pitchFamily="18" charset="0"/>
                          <a:cs typeface="Times New Roman" panose="02020603050405020304" pitchFamily="18" charset="0"/>
                        </a:rPr>
                        <a:t>12 487,00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tc>
                <a:tc>
                  <a:txBody>
                    <a:bodyPr/>
                    <a:lstStyle/>
                    <a:p>
                      <a:pPr marL="0" marR="0" lvl="0" indent="0" algn="l" defTabSz="913949" rtl="0" eaLnBrk="1" fontAlgn="auto" latinLnBrk="0" hangingPunct="1">
                        <a:lnSpc>
                          <a:spcPct val="100000"/>
                        </a:lnSpc>
                        <a:spcBef>
                          <a:spcPts val="0"/>
                        </a:spcBef>
                        <a:spcAft>
                          <a:spcPts val="0"/>
                        </a:spcAft>
                        <a:buClrTx/>
                        <a:buSzTx/>
                        <a:buFontTx/>
                        <a:buNone/>
                        <a:tabLst/>
                        <a:defRPr/>
                      </a:pPr>
                      <a:r>
                        <a:rPr lang="lt-LT" sz="1400" b="0" dirty="0">
                          <a:latin typeface="Times New Roman" panose="02020603050405020304" pitchFamily="18" charset="0"/>
                          <a:cs typeface="Times New Roman" panose="02020603050405020304" pitchFamily="18" charset="0"/>
                        </a:rPr>
                        <a:t>ES, Plungės r sav. lėšos</a:t>
                      </a:r>
                      <a:endParaRPr lang="en-GB" sz="1400" b="0" dirty="0">
                        <a:latin typeface="Times New Roman" panose="02020603050405020304" pitchFamily="18" charset="0"/>
                        <a:cs typeface="Times New Roman" panose="02020603050405020304" pitchFamily="18" charset="0"/>
                      </a:endParaRPr>
                    </a:p>
                    <a:p>
                      <a:endParaRPr lang="en-GB" sz="1400" b="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19552313"/>
                  </a:ext>
                </a:extLst>
              </a:tr>
              <a:tr h="375817">
                <a:tc>
                  <a:txBody>
                    <a:bodyPr/>
                    <a:lstStyle/>
                    <a:p>
                      <a:pPr algn="r" fontAlgn="t"/>
                      <a:r>
                        <a:rPr lang="lt-LT" sz="1400" b="1" i="0" u="none" strike="noStrike" dirty="0">
                          <a:solidFill>
                            <a:srgbClr val="000000"/>
                          </a:solidFill>
                          <a:effectLst/>
                          <a:latin typeface="Times New Roman" panose="02020603050405020304" pitchFamily="18" charset="0"/>
                          <a:cs typeface="Times New Roman" panose="02020603050405020304" pitchFamily="18" charset="0"/>
                        </a:rPr>
                        <a:t>Iš viso projektų:</a:t>
                      </a:r>
                      <a:endParaRPr lang="en-GB"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tc>
                <a:tc>
                  <a:txBody>
                    <a:bodyPr/>
                    <a:lstStyle/>
                    <a:p>
                      <a:pPr algn="ctr" fontAlgn="t"/>
                      <a:r>
                        <a:rPr lang="en-GB" sz="1400" b="1" i="0" u="none" strike="noStrike" dirty="0">
                          <a:solidFill>
                            <a:srgbClr val="000000"/>
                          </a:solidFill>
                          <a:effectLst/>
                          <a:latin typeface="Times New Roman" panose="02020603050405020304" pitchFamily="18" charset="0"/>
                          <a:cs typeface="Times New Roman" panose="02020603050405020304" pitchFamily="18" charset="0"/>
                        </a:rPr>
                        <a:t> 5</a:t>
                      </a:r>
                      <a:r>
                        <a:rPr lang="lt-LT" sz="1400" b="1" i="0" u="none" strike="noStrike" dirty="0">
                          <a:solidFill>
                            <a:srgbClr val="000000"/>
                          </a:solidFill>
                          <a:effectLst/>
                          <a:latin typeface="Times New Roman" panose="02020603050405020304" pitchFamily="18" charset="0"/>
                          <a:cs typeface="Times New Roman" panose="02020603050405020304" pitchFamily="18" charset="0"/>
                        </a:rPr>
                        <a:t> </a:t>
                      </a:r>
                      <a:r>
                        <a:rPr lang="en-GB" sz="1400" b="1" i="0" u="none" strike="noStrike" dirty="0">
                          <a:solidFill>
                            <a:srgbClr val="000000"/>
                          </a:solidFill>
                          <a:effectLst/>
                          <a:latin typeface="Times New Roman" panose="02020603050405020304" pitchFamily="18" charset="0"/>
                          <a:cs typeface="Times New Roman" panose="02020603050405020304" pitchFamily="18" charset="0"/>
                        </a:rPr>
                        <a:t>437</a:t>
                      </a:r>
                      <a:r>
                        <a:rPr lang="lt-LT" sz="1400" b="1" i="0" u="none" strike="noStrike" dirty="0">
                          <a:solidFill>
                            <a:srgbClr val="000000"/>
                          </a:solidFill>
                          <a:effectLst/>
                          <a:latin typeface="Times New Roman" panose="02020603050405020304" pitchFamily="18" charset="0"/>
                          <a:cs typeface="Times New Roman" panose="02020603050405020304" pitchFamily="18" charset="0"/>
                        </a:rPr>
                        <a:t> </a:t>
                      </a:r>
                      <a:r>
                        <a:rPr lang="en-GB" sz="1400" b="1" i="0" u="none" strike="noStrike" dirty="0">
                          <a:solidFill>
                            <a:srgbClr val="000000"/>
                          </a:solidFill>
                          <a:effectLst/>
                          <a:latin typeface="Times New Roman" panose="02020603050405020304" pitchFamily="18" charset="0"/>
                          <a:cs typeface="Times New Roman" panose="02020603050405020304" pitchFamily="18" charset="0"/>
                        </a:rPr>
                        <a:t>217</a:t>
                      </a:r>
                      <a:r>
                        <a:rPr lang="lt-LT" sz="1400" b="1" i="0" u="none" strike="noStrike" dirty="0">
                          <a:solidFill>
                            <a:srgbClr val="000000"/>
                          </a:solidFill>
                          <a:effectLst/>
                          <a:latin typeface="Times New Roman" panose="02020603050405020304" pitchFamily="18" charset="0"/>
                          <a:cs typeface="Times New Roman" panose="02020603050405020304" pitchFamily="18" charset="0"/>
                        </a:rPr>
                        <a:t>,</a:t>
                      </a:r>
                      <a:r>
                        <a:rPr lang="en-GB" sz="1400" b="1" i="0" u="none" strike="noStrike" dirty="0">
                          <a:solidFill>
                            <a:srgbClr val="000000"/>
                          </a:solidFill>
                          <a:effectLst/>
                          <a:latin typeface="Times New Roman" panose="02020603050405020304" pitchFamily="18" charset="0"/>
                          <a:cs typeface="Times New Roman" panose="02020603050405020304" pitchFamily="18" charset="0"/>
                        </a:rPr>
                        <a:t>19 </a:t>
                      </a:r>
                    </a:p>
                    <a:p>
                      <a:pPr algn="ctr" fontAlgn="t"/>
                      <a:endParaRPr lang="en-GB"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tc>
                <a:tc>
                  <a:txBody>
                    <a:bodyPr/>
                    <a:lstStyle/>
                    <a:p>
                      <a:endParaRPr lang="en-GB" sz="12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2710136606"/>
                  </a:ext>
                </a:extLst>
              </a:tr>
            </a:tbl>
          </a:graphicData>
        </a:graphic>
      </p:graphicFrame>
      <p:sp>
        <p:nvSpPr>
          <p:cNvPr id="11" name="Footer Placeholder 2">
            <a:extLst>
              <a:ext uri="{FF2B5EF4-FFF2-40B4-BE49-F238E27FC236}">
                <a16:creationId xmlns:a16="http://schemas.microsoft.com/office/drawing/2014/main" xmlns="" id="{ECFBF367-E2EC-42EE-B80F-B28FE4A5B308}"/>
              </a:ext>
            </a:extLst>
          </p:cNvPr>
          <p:cNvSpPr>
            <a:spLocks noGrp="1"/>
          </p:cNvSpPr>
          <p:nvPr>
            <p:ph type="ftr" sz="quarter" idx="11"/>
          </p:nvPr>
        </p:nvSpPr>
        <p:spPr>
          <a:xfrm>
            <a:off x="4648200" y="6356351"/>
            <a:ext cx="2895600" cy="365125"/>
          </a:xfrm>
        </p:spPr>
        <p:txBody>
          <a:bodyPr/>
          <a:lstStyle/>
          <a:p>
            <a:pPr>
              <a:defRPr/>
            </a:pPr>
            <a:r>
              <a:rPr lang="lt-LT" dirty="0"/>
              <a:t>Žemaitijos nacionalinio parko direkcija</a:t>
            </a:r>
          </a:p>
        </p:txBody>
      </p:sp>
      <p:cxnSp>
        <p:nvCxnSpPr>
          <p:cNvPr id="13" name="Straight Connector 7">
            <a:extLst>
              <a:ext uri="{FF2B5EF4-FFF2-40B4-BE49-F238E27FC236}">
                <a16:creationId xmlns:a16="http://schemas.microsoft.com/office/drawing/2014/main" xmlns="" id="{19E3E7A4-DBA6-481F-A382-59611A2F0576}"/>
              </a:ext>
            </a:extLst>
          </p:cNvPr>
          <p:cNvCxnSpPr/>
          <p:nvPr/>
        </p:nvCxnSpPr>
        <p:spPr>
          <a:xfrm>
            <a:off x="1981201" y="6237312"/>
            <a:ext cx="85693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9" name="Picture 1">
            <a:extLst>
              <a:ext uri="{FF2B5EF4-FFF2-40B4-BE49-F238E27FC236}">
                <a16:creationId xmlns:a16="http://schemas.microsoft.com/office/drawing/2014/main" xmlns="" id="{727B52E8-613F-4F24-AA9F-FA6DE530AA1D}"/>
              </a:ext>
            </a:extLst>
          </p:cNvPr>
          <p:cNvPicPr>
            <a:picLocks noChangeAspect="1"/>
          </p:cNvPicPr>
          <p:nvPr/>
        </p:nvPicPr>
        <p:blipFill>
          <a:blip r:embed="rId2"/>
          <a:stretch>
            <a:fillRect/>
          </a:stretch>
        </p:blipFill>
        <p:spPr>
          <a:xfrm>
            <a:off x="14521" y="0"/>
            <a:ext cx="3121423" cy="1018120"/>
          </a:xfrm>
          <a:prstGeom prst="rect">
            <a:avLst/>
          </a:prstGeom>
          <a:noFill/>
          <a:ln cap="flat">
            <a:noFill/>
          </a:ln>
        </p:spPr>
      </p:pic>
      <p:pic>
        <p:nvPicPr>
          <p:cNvPr id="8" name="Picture 1">
            <a:extLst>
              <a:ext uri="{FF2B5EF4-FFF2-40B4-BE49-F238E27FC236}">
                <a16:creationId xmlns:a16="http://schemas.microsoft.com/office/drawing/2014/main" xmlns="" id="{62E9CEAE-EBCB-475B-9454-977C67E86BD6}"/>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4521" y="656"/>
            <a:ext cx="3121423" cy="1016807"/>
          </a:xfrm>
          <a:prstGeom prst="rect">
            <a:avLst/>
          </a:prstGeom>
          <a:noFill/>
          <a:ln cap="flat">
            <a:noFill/>
          </a:ln>
        </p:spPr>
      </p:pic>
    </p:spTree>
    <p:extLst>
      <p:ext uri="{BB962C8B-B14F-4D97-AF65-F5344CB8AC3E}">
        <p14:creationId xmlns:p14="http://schemas.microsoft.com/office/powerpoint/2010/main" val="5878865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509640" y="200622"/>
            <a:ext cx="7701160" cy="954107"/>
          </a:xfrm>
          <a:prstGeom prst="rect">
            <a:avLst/>
          </a:prstGeom>
          <a:noFill/>
        </p:spPr>
        <p:txBody>
          <a:bodyPr wrap="square">
            <a:spAutoFit/>
          </a:bodyPr>
          <a:lstStyle/>
          <a:p>
            <a:pPr algn="ctr" fontAlgn="base">
              <a:spcBef>
                <a:spcPct val="0"/>
              </a:spcBef>
              <a:spcAft>
                <a:spcPct val="0"/>
              </a:spcAft>
              <a:defRPr/>
            </a:pPr>
            <a:r>
              <a:rPr lang="en-GB" sz="2800" b="1" dirty="0" err="1">
                <a:solidFill>
                  <a:prstClr val="white">
                    <a:lumMod val="50000"/>
                  </a:prstClr>
                </a:solidFill>
                <a:latin typeface="Constantia" panose="02030602050306030303" pitchFamily="18" charset="0"/>
                <a:cs typeface="Arial" pitchFamily="34" charset="0"/>
              </a:rPr>
              <a:t>Plung</a:t>
            </a:r>
            <a:r>
              <a:rPr lang="lt-LT" sz="2800" b="1" dirty="0">
                <a:solidFill>
                  <a:prstClr val="white">
                    <a:lumMod val="50000"/>
                  </a:prstClr>
                </a:solidFill>
                <a:latin typeface="Constantia" panose="02030602050306030303" pitchFamily="18" charset="0"/>
                <a:cs typeface="Arial" pitchFamily="34" charset="0"/>
              </a:rPr>
              <a:t>ės rajono savivaldybės pradėti įgyvendinti projektai</a:t>
            </a:r>
          </a:p>
        </p:txBody>
      </p:sp>
      <p:graphicFrame>
        <p:nvGraphicFramePr>
          <p:cNvPr id="2" name="Lentelė 1">
            <a:extLst>
              <a:ext uri="{FF2B5EF4-FFF2-40B4-BE49-F238E27FC236}">
                <a16:creationId xmlns:a16="http://schemas.microsoft.com/office/drawing/2014/main" xmlns="" id="{D07332E8-CD1F-401C-B19A-4829A0E1BF77}"/>
              </a:ext>
            </a:extLst>
          </p:cNvPr>
          <p:cNvGraphicFramePr>
            <a:graphicFrameLocks noGrp="1"/>
          </p:cNvGraphicFramePr>
          <p:nvPr/>
        </p:nvGraphicFramePr>
        <p:xfrm>
          <a:off x="2206041" y="1154729"/>
          <a:ext cx="8154208" cy="4511669"/>
        </p:xfrm>
        <a:graphic>
          <a:graphicData uri="http://schemas.openxmlformats.org/drawingml/2006/table">
            <a:tbl>
              <a:tblPr firstRow="1" bandRow="1">
                <a:tableStyleId>{5C22544A-7EE6-4342-B048-85BDC9FD1C3A}</a:tableStyleId>
              </a:tblPr>
              <a:tblGrid>
                <a:gridCol w="4248472">
                  <a:extLst>
                    <a:ext uri="{9D8B030D-6E8A-4147-A177-3AD203B41FA5}">
                      <a16:colId xmlns:a16="http://schemas.microsoft.com/office/drawing/2014/main" xmlns="" val="2221494441"/>
                    </a:ext>
                  </a:extLst>
                </a:gridCol>
                <a:gridCol w="1873735">
                  <a:extLst>
                    <a:ext uri="{9D8B030D-6E8A-4147-A177-3AD203B41FA5}">
                      <a16:colId xmlns:a16="http://schemas.microsoft.com/office/drawing/2014/main" xmlns="" val="2028783047"/>
                    </a:ext>
                  </a:extLst>
                </a:gridCol>
                <a:gridCol w="2032001">
                  <a:extLst>
                    <a:ext uri="{9D8B030D-6E8A-4147-A177-3AD203B41FA5}">
                      <a16:colId xmlns:a16="http://schemas.microsoft.com/office/drawing/2014/main" xmlns="" val="3494201348"/>
                    </a:ext>
                  </a:extLst>
                </a:gridCol>
              </a:tblGrid>
              <a:tr h="926673">
                <a:tc>
                  <a:txBody>
                    <a:bodyPr/>
                    <a:lstStyle/>
                    <a:p>
                      <a:pPr algn="ctr"/>
                      <a:r>
                        <a:rPr lang="lt-LT" dirty="0">
                          <a:latin typeface="Times New Roman" panose="02020603050405020304" pitchFamily="18" charset="0"/>
                          <a:cs typeface="Times New Roman" panose="02020603050405020304" pitchFamily="18" charset="0"/>
                        </a:rPr>
                        <a:t>Projekto pavadinimas</a:t>
                      </a:r>
                      <a:endParaRPr lang="en-GB" dirty="0">
                        <a:latin typeface="Times New Roman" panose="02020603050405020304" pitchFamily="18" charset="0"/>
                        <a:cs typeface="Times New Roman" panose="02020603050405020304" pitchFamily="18" charset="0"/>
                      </a:endParaRPr>
                    </a:p>
                  </a:txBody>
                  <a:tcPr/>
                </a:tc>
                <a:tc>
                  <a:txBody>
                    <a:bodyPr/>
                    <a:lstStyle/>
                    <a:p>
                      <a:pPr algn="ctr"/>
                      <a:r>
                        <a:rPr lang="lt-LT" dirty="0">
                          <a:latin typeface="Times New Roman" panose="02020603050405020304" pitchFamily="18" charset="0"/>
                          <a:cs typeface="Times New Roman" panose="02020603050405020304" pitchFamily="18" charset="0"/>
                        </a:rPr>
                        <a:t>Projekto vertė, Eur</a:t>
                      </a:r>
                      <a:endParaRPr lang="en-GB" dirty="0">
                        <a:latin typeface="Times New Roman" panose="02020603050405020304" pitchFamily="18" charset="0"/>
                        <a:cs typeface="Times New Roman" panose="02020603050405020304" pitchFamily="18" charset="0"/>
                      </a:endParaRPr>
                    </a:p>
                  </a:txBody>
                  <a:tcPr/>
                </a:tc>
                <a:tc>
                  <a:txBody>
                    <a:bodyPr/>
                    <a:lstStyle/>
                    <a:p>
                      <a:pPr algn="ctr"/>
                      <a:r>
                        <a:rPr lang="lt-LT" dirty="0">
                          <a:latin typeface="Times New Roman" panose="02020603050405020304" pitchFamily="18" charset="0"/>
                          <a:cs typeface="Times New Roman" panose="02020603050405020304" pitchFamily="18" charset="0"/>
                        </a:rPr>
                        <a:t>Finansavimo šaltinis</a:t>
                      </a:r>
                      <a:endParaRPr lang="en-GB"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41819278"/>
                  </a:ext>
                </a:extLst>
              </a:tr>
              <a:tr h="549646">
                <a:tc>
                  <a:txBody>
                    <a:bodyPr/>
                    <a:lstStyle/>
                    <a:p>
                      <a:pPr algn="l" fontAlgn="t"/>
                      <a:r>
                        <a:rPr lang="lt-LT" sz="1400" b="0" i="0" dirty="0">
                          <a:latin typeface="Times New Roman" panose="02020603050405020304" pitchFamily="18" charset="0"/>
                          <a:cs typeface="Times New Roman" panose="02020603050405020304" pitchFamily="18" charset="0"/>
                        </a:rPr>
                        <a:t>Dalies visuomeninės paskirties pastato ir viešųjų erdvių, esančių Platelių miestelio centrinėje dalyje, sutvarkymas</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tc>
                <a:tc>
                  <a:txBody>
                    <a:bodyPr/>
                    <a:lstStyle/>
                    <a:p>
                      <a:pPr algn="ctr" fontAlgn="t"/>
                      <a:r>
                        <a:rPr lang="lt-LT" sz="1400" b="0" i="0" dirty="0">
                          <a:solidFill>
                            <a:srgbClr val="2F2B20"/>
                          </a:solidFill>
                          <a:latin typeface="Times New Roman" panose="02020603050405020304" pitchFamily="18" charset="0"/>
                          <a:cs typeface="Times New Roman" panose="02020603050405020304" pitchFamily="18" charset="0"/>
                        </a:rPr>
                        <a:t>190 000,00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tc>
                <a:tc>
                  <a:txBody>
                    <a:bodyPr/>
                    <a:lstStyle/>
                    <a:p>
                      <a:pPr marL="0" marR="0" lvl="0" indent="0" algn="l" defTabSz="913949" rtl="0" eaLnBrk="1" fontAlgn="auto" latinLnBrk="0" hangingPunct="1">
                        <a:lnSpc>
                          <a:spcPct val="100000"/>
                        </a:lnSpc>
                        <a:spcBef>
                          <a:spcPts val="0"/>
                        </a:spcBef>
                        <a:spcAft>
                          <a:spcPts val="0"/>
                        </a:spcAft>
                        <a:buClrTx/>
                        <a:buSzTx/>
                        <a:buFontTx/>
                        <a:buNone/>
                        <a:tabLst/>
                        <a:defRPr/>
                      </a:pPr>
                      <a:r>
                        <a:rPr lang="lt-LT" sz="1400" b="0" dirty="0">
                          <a:latin typeface="Times New Roman" panose="02020603050405020304" pitchFamily="18" charset="0"/>
                          <a:cs typeface="Times New Roman" panose="02020603050405020304" pitchFamily="18" charset="0"/>
                        </a:rPr>
                        <a:t>ES, Plungės r sav. lėšos</a:t>
                      </a:r>
                      <a:endParaRPr lang="en-GB" sz="1400" b="0" dirty="0">
                        <a:latin typeface="Times New Roman" panose="02020603050405020304" pitchFamily="18" charset="0"/>
                        <a:cs typeface="Times New Roman" panose="02020603050405020304" pitchFamily="18" charset="0"/>
                      </a:endParaRPr>
                    </a:p>
                    <a:p>
                      <a:endParaRPr lang="en-GB" sz="1400" b="0" i="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2715259976"/>
                  </a:ext>
                </a:extLst>
              </a:tr>
              <a:tr h="475001">
                <a:tc>
                  <a:txBody>
                    <a:bodyPr/>
                    <a:lstStyle/>
                    <a:p>
                      <a:pPr algn="l" fontAlgn="t"/>
                      <a:r>
                        <a:rPr lang="lt-LT" sz="1400" b="0" i="0" dirty="0">
                          <a:latin typeface="Times New Roman" panose="02020603050405020304" pitchFamily="18" charset="0"/>
                          <a:cs typeface="Times New Roman" panose="02020603050405020304" pitchFamily="18" charset="0"/>
                        </a:rPr>
                        <a:t>Žemaitijos istorinio-religinio kelio sklaida e. rinkodaros priemonėmis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tc>
                <a:tc>
                  <a:txBody>
                    <a:bodyPr/>
                    <a:lstStyle/>
                    <a:p>
                      <a:pPr algn="ctr" fontAlgn="t"/>
                      <a:r>
                        <a:rPr lang="lt-LT" sz="1400" b="0" i="0" dirty="0">
                          <a:latin typeface="Times New Roman" panose="02020603050405020304" pitchFamily="18" charset="0"/>
                          <a:cs typeface="Times New Roman" panose="02020603050405020304" pitchFamily="18" charset="0"/>
                        </a:rPr>
                        <a:t>309.353,13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tc>
                <a:tc>
                  <a:txBody>
                    <a:bodyPr/>
                    <a:lstStyle/>
                    <a:p>
                      <a:pPr marL="0" marR="0" lvl="0" indent="0" algn="l" defTabSz="913949" rtl="0" eaLnBrk="1" fontAlgn="auto" latinLnBrk="0" hangingPunct="1">
                        <a:lnSpc>
                          <a:spcPct val="100000"/>
                        </a:lnSpc>
                        <a:spcBef>
                          <a:spcPts val="0"/>
                        </a:spcBef>
                        <a:spcAft>
                          <a:spcPts val="0"/>
                        </a:spcAft>
                        <a:buClrTx/>
                        <a:buSzTx/>
                        <a:buFontTx/>
                        <a:buNone/>
                        <a:tabLst/>
                        <a:defRPr/>
                      </a:pPr>
                      <a:r>
                        <a:rPr lang="lt-LT" sz="1400" b="0" dirty="0">
                          <a:latin typeface="Times New Roman" panose="02020603050405020304" pitchFamily="18" charset="0"/>
                          <a:cs typeface="Times New Roman" panose="02020603050405020304" pitchFamily="18" charset="0"/>
                        </a:rPr>
                        <a:t>ES, Plungės r sav. lėšos</a:t>
                      </a:r>
                      <a:endParaRPr lang="en-GB" sz="1400" b="0" dirty="0">
                        <a:latin typeface="Times New Roman" panose="02020603050405020304" pitchFamily="18" charset="0"/>
                        <a:cs typeface="Times New Roman" panose="02020603050405020304" pitchFamily="18" charset="0"/>
                      </a:endParaRPr>
                    </a:p>
                    <a:p>
                      <a:pPr marL="0" marR="0" lvl="0" indent="0" algn="l" defTabSz="913949" rtl="0" eaLnBrk="1" fontAlgn="auto" latinLnBrk="0" hangingPunct="1">
                        <a:lnSpc>
                          <a:spcPct val="100000"/>
                        </a:lnSpc>
                        <a:spcBef>
                          <a:spcPts val="0"/>
                        </a:spcBef>
                        <a:spcAft>
                          <a:spcPts val="0"/>
                        </a:spcAft>
                        <a:buClrTx/>
                        <a:buSzTx/>
                        <a:buFontTx/>
                        <a:buNone/>
                        <a:tabLst/>
                        <a:defRPr/>
                      </a:pPr>
                      <a:endParaRPr lang="en-GB" sz="1400" b="0" i="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4210182767"/>
                  </a:ext>
                </a:extLst>
              </a:tr>
              <a:tr h="586893">
                <a:tc>
                  <a:txBody>
                    <a:bodyPr/>
                    <a:lstStyle/>
                    <a:p>
                      <a:pPr algn="l" fontAlgn="t"/>
                      <a:r>
                        <a:rPr lang="lt-LT" sz="1400" b="0" i="0" dirty="0">
                          <a:latin typeface="Times New Roman" panose="02020603050405020304" pitchFamily="18" charset="0"/>
                          <a:cs typeface="Times New Roman" panose="02020603050405020304" pitchFamily="18" charset="0"/>
                        </a:rPr>
                        <a:t>Lietuvos tarpukario (1918-1940 m.) architektūra e. rinkodaros priemonių diegimas ir sklaida </a:t>
                      </a:r>
                      <a:endParaRPr lang="lt-LT"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tc>
                <a:tc>
                  <a:txBody>
                    <a:bodyPr/>
                    <a:lstStyle/>
                    <a:p>
                      <a:pPr algn="ctr" fontAlgn="t"/>
                      <a:r>
                        <a:rPr lang="lt-LT" sz="1400" b="0" i="0" dirty="0">
                          <a:latin typeface="Times New Roman" panose="02020603050405020304" pitchFamily="18" charset="0"/>
                          <a:cs typeface="Times New Roman" panose="02020603050405020304" pitchFamily="18" charset="0"/>
                        </a:rPr>
                        <a:t>279.402,46</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tc>
                <a:tc>
                  <a:txBody>
                    <a:bodyPr/>
                    <a:lstStyle/>
                    <a:p>
                      <a:pPr marL="0" marR="0" lvl="0" indent="0" algn="l" defTabSz="913949" rtl="0" eaLnBrk="1" fontAlgn="auto" latinLnBrk="0" hangingPunct="1">
                        <a:lnSpc>
                          <a:spcPct val="100000"/>
                        </a:lnSpc>
                        <a:spcBef>
                          <a:spcPts val="0"/>
                        </a:spcBef>
                        <a:spcAft>
                          <a:spcPts val="0"/>
                        </a:spcAft>
                        <a:buClrTx/>
                        <a:buSzTx/>
                        <a:buFontTx/>
                        <a:buNone/>
                        <a:tabLst/>
                        <a:defRPr/>
                      </a:pPr>
                      <a:r>
                        <a:rPr lang="lt-LT" sz="1400" b="0" dirty="0">
                          <a:latin typeface="Times New Roman" panose="02020603050405020304" pitchFamily="18" charset="0"/>
                          <a:cs typeface="Times New Roman" panose="02020603050405020304" pitchFamily="18" charset="0"/>
                        </a:rPr>
                        <a:t>ES, Plungės r sav. lėšos</a:t>
                      </a:r>
                      <a:endParaRPr lang="en-GB" sz="1400" b="0" dirty="0">
                        <a:latin typeface="Times New Roman" panose="02020603050405020304" pitchFamily="18" charset="0"/>
                        <a:cs typeface="Times New Roman" panose="02020603050405020304" pitchFamily="18" charset="0"/>
                      </a:endParaRPr>
                    </a:p>
                    <a:p>
                      <a:pPr marL="0" marR="0" lvl="0" indent="0" algn="l" defTabSz="913949" rtl="0" eaLnBrk="1" fontAlgn="auto" latinLnBrk="0" hangingPunct="1">
                        <a:lnSpc>
                          <a:spcPct val="100000"/>
                        </a:lnSpc>
                        <a:spcBef>
                          <a:spcPts val="0"/>
                        </a:spcBef>
                        <a:spcAft>
                          <a:spcPts val="0"/>
                        </a:spcAft>
                        <a:buClrTx/>
                        <a:buSzTx/>
                        <a:buFontTx/>
                        <a:buNone/>
                        <a:tabLst/>
                        <a:defRPr/>
                      </a:pPr>
                      <a:endParaRPr lang="en-GB" sz="1400" b="0" i="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1165451787"/>
                  </a:ext>
                </a:extLst>
              </a:tr>
              <a:tr h="0">
                <a:tc>
                  <a:txBody>
                    <a:bodyPr/>
                    <a:lstStyle/>
                    <a:p>
                      <a:pPr algn="l" fontAlgn="t"/>
                      <a:r>
                        <a:rPr lang="lt-LT" sz="1400" b="0" i="0" dirty="0">
                          <a:solidFill>
                            <a:srgbClr val="2F2B20"/>
                          </a:solidFill>
                          <a:latin typeface="Times New Roman" panose="02020603050405020304" pitchFamily="18" charset="0"/>
                          <a:cs typeface="Times New Roman" panose="02020603050405020304" pitchFamily="18" charset="0"/>
                        </a:rPr>
                        <a:t>Gynybinio ir kultūros paveldo keliai e. rinkodaros priemonių diegimas ir sklaida </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tc>
                <a:tc>
                  <a:txBody>
                    <a:bodyPr/>
                    <a:lstStyle/>
                    <a:p>
                      <a:pPr algn="ctr" fontAlgn="t"/>
                      <a:r>
                        <a:rPr lang="lt-LT" sz="1400" b="0" i="0" dirty="0">
                          <a:solidFill>
                            <a:srgbClr val="2F2B20"/>
                          </a:solidFill>
                          <a:latin typeface="Times New Roman" panose="02020603050405020304" pitchFamily="18" charset="0"/>
                          <a:cs typeface="Times New Roman" panose="02020603050405020304" pitchFamily="18" charset="0"/>
                        </a:rPr>
                        <a:t>223.842,72</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tc>
                <a:tc>
                  <a:txBody>
                    <a:bodyPr/>
                    <a:lstStyle/>
                    <a:p>
                      <a:pPr marL="0" marR="0" lvl="0" indent="0" algn="l" defTabSz="913949" rtl="0" eaLnBrk="1" fontAlgn="auto" latinLnBrk="0" hangingPunct="1">
                        <a:lnSpc>
                          <a:spcPct val="100000"/>
                        </a:lnSpc>
                        <a:spcBef>
                          <a:spcPts val="0"/>
                        </a:spcBef>
                        <a:spcAft>
                          <a:spcPts val="0"/>
                        </a:spcAft>
                        <a:buClrTx/>
                        <a:buSzTx/>
                        <a:buFontTx/>
                        <a:buNone/>
                        <a:tabLst/>
                        <a:defRPr/>
                      </a:pPr>
                      <a:r>
                        <a:rPr lang="lt-LT" sz="1400" b="0" dirty="0">
                          <a:latin typeface="Times New Roman" panose="02020603050405020304" pitchFamily="18" charset="0"/>
                          <a:cs typeface="Times New Roman" panose="02020603050405020304" pitchFamily="18" charset="0"/>
                        </a:rPr>
                        <a:t>ES, Plungės r sav. lėšos</a:t>
                      </a:r>
                      <a:endParaRPr lang="en-GB" sz="1400" b="0" dirty="0">
                        <a:latin typeface="Times New Roman" panose="02020603050405020304" pitchFamily="18" charset="0"/>
                        <a:cs typeface="Times New Roman" panose="02020603050405020304" pitchFamily="18" charset="0"/>
                      </a:endParaRPr>
                    </a:p>
                    <a:p>
                      <a:pPr marL="0" marR="0" lvl="0" indent="0" algn="l" defTabSz="913949" rtl="0" eaLnBrk="1" fontAlgn="auto" latinLnBrk="0" hangingPunct="1">
                        <a:lnSpc>
                          <a:spcPct val="100000"/>
                        </a:lnSpc>
                        <a:spcBef>
                          <a:spcPts val="0"/>
                        </a:spcBef>
                        <a:spcAft>
                          <a:spcPts val="0"/>
                        </a:spcAft>
                        <a:buClrTx/>
                        <a:buSzTx/>
                        <a:buFontTx/>
                        <a:buNone/>
                        <a:tabLst/>
                        <a:defRPr/>
                      </a:pPr>
                      <a:endParaRPr lang="en-GB" sz="1400" b="0" i="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2062430345"/>
                  </a:ext>
                </a:extLst>
              </a:tr>
              <a:tr h="471059">
                <a:tc>
                  <a:txBody>
                    <a:bodyPr/>
                    <a:lstStyle/>
                    <a:p>
                      <a:pPr algn="l" fontAlgn="t"/>
                      <a:r>
                        <a:rPr lang="lt-LT" sz="1400" b="0" i="0" dirty="0">
                          <a:solidFill>
                            <a:srgbClr val="2F2B20"/>
                          </a:solidFill>
                          <a:latin typeface="Times New Roman" panose="02020603050405020304" pitchFamily="18" charset="0"/>
                          <a:cs typeface="Times New Roman" panose="02020603050405020304" pitchFamily="18" charset="0"/>
                        </a:rPr>
                        <a:t>Telšių regiono savivaldybės jungiančių turizmo trasų informacinės infrastruktūros plėtra </a:t>
                      </a:r>
                      <a:endParaRPr lang="lt-LT"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tc>
                <a:tc>
                  <a:txBody>
                    <a:bodyPr/>
                    <a:lstStyle/>
                    <a:p>
                      <a:pPr algn="ctr" fontAlgn="t"/>
                      <a:r>
                        <a:rPr lang="lt-LT" sz="1400" b="0" i="0" dirty="0">
                          <a:solidFill>
                            <a:srgbClr val="2F2B20"/>
                          </a:solidFill>
                          <a:latin typeface="Times New Roman" panose="02020603050405020304" pitchFamily="18" charset="0"/>
                          <a:cs typeface="Times New Roman" panose="02020603050405020304" pitchFamily="18" charset="0"/>
                        </a:rPr>
                        <a:t>592.944,00</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tc>
                <a:tc>
                  <a:txBody>
                    <a:bodyPr/>
                    <a:lstStyle/>
                    <a:p>
                      <a:pPr marL="0" marR="0" lvl="0" indent="0" algn="l" defTabSz="913949" rtl="0" eaLnBrk="1" fontAlgn="auto" latinLnBrk="0" hangingPunct="1">
                        <a:lnSpc>
                          <a:spcPct val="100000"/>
                        </a:lnSpc>
                        <a:spcBef>
                          <a:spcPts val="0"/>
                        </a:spcBef>
                        <a:spcAft>
                          <a:spcPts val="0"/>
                        </a:spcAft>
                        <a:buClrTx/>
                        <a:buSzTx/>
                        <a:buFontTx/>
                        <a:buNone/>
                        <a:tabLst/>
                        <a:defRPr/>
                      </a:pPr>
                      <a:r>
                        <a:rPr lang="lt-LT" sz="1400" b="0" dirty="0">
                          <a:latin typeface="Times New Roman" panose="02020603050405020304" pitchFamily="18" charset="0"/>
                          <a:cs typeface="Times New Roman" panose="02020603050405020304" pitchFamily="18" charset="0"/>
                        </a:rPr>
                        <a:t>ES, Plungės r sav. lėšos</a:t>
                      </a:r>
                      <a:endParaRPr lang="en-GB" sz="1400" b="0" dirty="0">
                        <a:latin typeface="Times New Roman" panose="02020603050405020304" pitchFamily="18" charset="0"/>
                        <a:cs typeface="Times New Roman" panose="02020603050405020304" pitchFamily="18" charset="0"/>
                      </a:endParaRPr>
                    </a:p>
                    <a:p>
                      <a:endParaRPr lang="en-GB" sz="1400" b="0" i="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444049602"/>
                  </a:ext>
                </a:extLst>
              </a:tr>
              <a:tr h="451764">
                <a:tc>
                  <a:txBody>
                    <a:bodyPr/>
                    <a:lstStyle/>
                    <a:p>
                      <a:pPr algn="l" fontAlgn="t"/>
                      <a:r>
                        <a:rPr lang="lt-LT" sz="1400" b="0" i="0" dirty="0">
                          <a:solidFill>
                            <a:srgbClr val="2F2B20"/>
                          </a:solidFill>
                          <a:latin typeface="Times New Roman" panose="02020603050405020304" pitchFamily="18" charset="0"/>
                          <a:cs typeface="Times New Roman" panose="02020603050405020304" pitchFamily="18" charset="0"/>
                        </a:rPr>
                        <a:t>Žemaitijos regiono tradicijų sklaida e. rinkodaros priemonėmis</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tc>
                <a:tc>
                  <a:txBody>
                    <a:bodyPr/>
                    <a:lstStyle/>
                    <a:p>
                      <a:pPr algn="ctr" fontAlgn="t"/>
                      <a:r>
                        <a:rPr lang="lt-LT" sz="1400" b="0" i="0" dirty="0">
                          <a:solidFill>
                            <a:srgbClr val="2F2B20"/>
                          </a:solidFill>
                          <a:latin typeface="Times New Roman" panose="02020603050405020304" pitchFamily="18" charset="0"/>
                          <a:cs typeface="Times New Roman" panose="02020603050405020304" pitchFamily="18" charset="0"/>
                        </a:rPr>
                        <a:t>254.891,20</a:t>
                      </a:r>
                      <a:endParaRPr lang="en-GB"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tc>
                <a:tc>
                  <a:txBody>
                    <a:bodyPr/>
                    <a:lstStyle/>
                    <a:p>
                      <a:pPr marL="0" marR="0" lvl="0" indent="0" algn="l" defTabSz="913949" rtl="0" eaLnBrk="1" fontAlgn="auto" latinLnBrk="0" hangingPunct="1">
                        <a:lnSpc>
                          <a:spcPct val="100000"/>
                        </a:lnSpc>
                        <a:spcBef>
                          <a:spcPts val="0"/>
                        </a:spcBef>
                        <a:spcAft>
                          <a:spcPts val="0"/>
                        </a:spcAft>
                        <a:buClrTx/>
                        <a:buSzTx/>
                        <a:buFontTx/>
                        <a:buNone/>
                        <a:tabLst/>
                        <a:defRPr/>
                      </a:pPr>
                      <a:r>
                        <a:rPr lang="lt-LT" sz="1400" b="0" dirty="0">
                          <a:latin typeface="Times New Roman" panose="02020603050405020304" pitchFamily="18" charset="0"/>
                          <a:cs typeface="Times New Roman" panose="02020603050405020304" pitchFamily="18" charset="0"/>
                        </a:rPr>
                        <a:t>ES, Plungės r sav. lėšos</a:t>
                      </a:r>
                      <a:endParaRPr lang="en-GB" sz="1400" b="0" dirty="0">
                        <a:latin typeface="Times New Roman" panose="02020603050405020304" pitchFamily="18" charset="0"/>
                        <a:cs typeface="Times New Roman" panose="02020603050405020304" pitchFamily="18" charset="0"/>
                      </a:endParaRPr>
                    </a:p>
                    <a:p>
                      <a:pPr marL="0" marR="0" lvl="0" indent="0" algn="l" defTabSz="913949" rtl="0" eaLnBrk="1" fontAlgn="auto" latinLnBrk="0" hangingPunct="1">
                        <a:lnSpc>
                          <a:spcPct val="100000"/>
                        </a:lnSpc>
                        <a:spcBef>
                          <a:spcPts val="0"/>
                        </a:spcBef>
                        <a:spcAft>
                          <a:spcPts val="0"/>
                        </a:spcAft>
                        <a:buClrTx/>
                        <a:buSzTx/>
                        <a:buFontTx/>
                        <a:buNone/>
                        <a:tabLst/>
                        <a:defRPr/>
                      </a:pPr>
                      <a:endParaRPr lang="en-GB" sz="1400" b="0" i="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3940030652"/>
                  </a:ext>
                </a:extLst>
              </a:tr>
              <a:tr h="375817">
                <a:tc>
                  <a:txBody>
                    <a:bodyPr/>
                    <a:lstStyle/>
                    <a:p>
                      <a:pPr algn="r" fontAlgn="t"/>
                      <a:r>
                        <a:rPr lang="lt-LT" sz="1400" b="1" i="0" u="none" strike="noStrike" dirty="0">
                          <a:solidFill>
                            <a:srgbClr val="000000"/>
                          </a:solidFill>
                          <a:effectLst/>
                          <a:latin typeface="Times New Roman" panose="02020603050405020304" pitchFamily="18" charset="0"/>
                          <a:cs typeface="Times New Roman" panose="02020603050405020304" pitchFamily="18" charset="0"/>
                        </a:rPr>
                        <a:t>Iš viso projektų:</a:t>
                      </a:r>
                      <a:endParaRPr lang="en-GB"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tc>
                <a:tc>
                  <a:txBody>
                    <a:bodyPr/>
                    <a:lstStyle/>
                    <a:p>
                      <a:pPr algn="ctr" fontAlgn="t"/>
                      <a:r>
                        <a:rPr lang="en-GB" sz="1400" b="1" i="0" u="none" strike="noStrike">
                          <a:solidFill>
                            <a:srgbClr val="000000"/>
                          </a:solidFill>
                          <a:effectLst/>
                          <a:latin typeface="Times New Roman" panose="02020603050405020304" pitchFamily="18" charset="0"/>
                          <a:cs typeface="Times New Roman" panose="02020603050405020304" pitchFamily="18" charset="0"/>
                        </a:rPr>
                        <a:t>1 850 433,51</a:t>
                      </a:r>
                      <a:endParaRPr lang="en-GB" sz="14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7620" marR="7620" marT="7620" marB="0"/>
                </a:tc>
                <a:tc>
                  <a:txBody>
                    <a:bodyPr/>
                    <a:lstStyle/>
                    <a:p>
                      <a:endParaRPr lang="en-GB" sz="12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xmlns="" val="2710136606"/>
                  </a:ext>
                </a:extLst>
              </a:tr>
            </a:tbl>
          </a:graphicData>
        </a:graphic>
      </p:graphicFrame>
      <p:sp>
        <p:nvSpPr>
          <p:cNvPr id="11" name="Footer Placeholder 2">
            <a:extLst>
              <a:ext uri="{FF2B5EF4-FFF2-40B4-BE49-F238E27FC236}">
                <a16:creationId xmlns:a16="http://schemas.microsoft.com/office/drawing/2014/main" xmlns="" id="{ECFBF367-E2EC-42EE-B80F-B28FE4A5B308}"/>
              </a:ext>
            </a:extLst>
          </p:cNvPr>
          <p:cNvSpPr>
            <a:spLocks noGrp="1"/>
          </p:cNvSpPr>
          <p:nvPr>
            <p:ph type="ftr" sz="quarter" idx="11"/>
          </p:nvPr>
        </p:nvSpPr>
        <p:spPr>
          <a:xfrm>
            <a:off x="4648200" y="6356351"/>
            <a:ext cx="2895600" cy="365125"/>
          </a:xfrm>
        </p:spPr>
        <p:txBody>
          <a:bodyPr/>
          <a:lstStyle/>
          <a:p>
            <a:pPr>
              <a:defRPr/>
            </a:pPr>
            <a:r>
              <a:rPr lang="lt-LT" dirty="0"/>
              <a:t>Žemaitijos nacionalinio parko direkcija</a:t>
            </a:r>
          </a:p>
        </p:txBody>
      </p:sp>
      <p:cxnSp>
        <p:nvCxnSpPr>
          <p:cNvPr id="13" name="Straight Connector 7">
            <a:extLst>
              <a:ext uri="{FF2B5EF4-FFF2-40B4-BE49-F238E27FC236}">
                <a16:creationId xmlns:a16="http://schemas.microsoft.com/office/drawing/2014/main" xmlns="" id="{19E3E7A4-DBA6-481F-A382-59611A2F0576}"/>
              </a:ext>
            </a:extLst>
          </p:cNvPr>
          <p:cNvCxnSpPr/>
          <p:nvPr/>
        </p:nvCxnSpPr>
        <p:spPr>
          <a:xfrm>
            <a:off x="1981201" y="6237312"/>
            <a:ext cx="85693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9" name="Picture 1">
            <a:extLst>
              <a:ext uri="{FF2B5EF4-FFF2-40B4-BE49-F238E27FC236}">
                <a16:creationId xmlns:a16="http://schemas.microsoft.com/office/drawing/2014/main" xmlns="" id="{71BA254A-6B0B-4467-A428-844071F1FB51}"/>
              </a:ext>
            </a:extLst>
          </p:cNvPr>
          <p:cNvPicPr>
            <a:picLocks noChangeAspect="1"/>
          </p:cNvPicPr>
          <p:nvPr/>
        </p:nvPicPr>
        <p:blipFill>
          <a:blip r:embed="rId2"/>
          <a:stretch>
            <a:fillRect/>
          </a:stretch>
        </p:blipFill>
        <p:spPr>
          <a:xfrm>
            <a:off x="14521" y="0"/>
            <a:ext cx="3121423" cy="1018120"/>
          </a:xfrm>
          <a:prstGeom prst="rect">
            <a:avLst/>
          </a:prstGeom>
          <a:noFill/>
          <a:ln cap="flat">
            <a:noFill/>
          </a:ln>
        </p:spPr>
      </p:pic>
      <p:pic>
        <p:nvPicPr>
          <p:cNvPr id="8" name="Picture 1">
            <a:extLst>
              <a:ext uri="{FF2B5EF4-FFF2-40B4-BE49-F238E27FC236}">
                <a16:creationId xmlns:a16="http://schemas.microsoft.com/office/drawing/2014/main" xmlns="" id="{3144B805-610A-422B-80A9-442AFBCC127E}"/>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4521" y="656"/>
            <a:ext cx="3121423" cy="1016807"/>
          </a:xfrm>
          <a:prstGeom prst="rect">
            <a:avLst/>
          </a:prstGeom>
          <a:noFill/>
          <a:ln cap="flat">
            <a:noFill/>
          </a:ln>
        </p:spPr>
      </p:pic>
    </p:spTree>
    <p:extLst>
      <p:ext uri="{BB962C8B-B14F-4D97-AF65-F5344CB8AC3E}">
        <p14:creationId xmlns:p14="http://schemas.microsoft.com/office/powerpoint/2010/main" val="258060341"/>
      </p:ext>
    </p:extLst>
  </p:cSld>
  <p:clrMapOvr>
    <a:masterClrMapping/>
  </p:clrMapOvr>
</p:sld>
</file>

<file path=ppt/theme/theme1.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356</TotalTime>
  <Words>1070</Words>
  <Application>Microsoft Office PowerPoint</Application>
  <PresentationFormat>Widescreen</PresentationFormat>
  <Paragraphs>199</Paragraphs>
  <Slides>16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Arial</vt:lpstr>
      <vt:lpstr>Calibri</vt:lpstr>
      <vt:lpstr>Calibri Light</vt:lpstr>
      <vt:lpstr>Constantia</vt:lpstr>
      <vt:lpstr>Hind</vt:lpstr>
      <vt:lpstr>Times New Roman</vt:lpstr>
      <vt:lpstr>Vani</vt:lpstr>
      <vt:lpstr>„Office“ tema</vt:lpstr>
      <vt:lpstr>Žemaitijos nacionalinio parko direkcijos patirtis pritaikant objektus lankymui </vt:lpstr>
      <vt:lpstr>PowerPoint Presentation</vt:lpstr>
      <vt:lpstr>Lankymui pritaikyti objektai Žemaitijos nacionaliniame parke</vt:lpstr>
      <vt:lpstr>Lankymui pritaikyti objektai Žemaitijos nacionaliniame parke</vt:lpstr>
      <vt:lpstr>Rekreaciniai ištekliai Žemaitijos nacionaliniame parke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pateiktis</dc:title>
  <dc:creator>Ramūnas Lydis</dc:creator>
  <cp:lastModifiedBy>Taiga Gribuste</cp:lastModifiedBy>
  <cp:revision>15</cp:revision>
  <dcterms:created xsi:type="dcterms:W3CDTF">2020-09-21T11:25:23Z</dcterms:created>
  <dcterms:modified xsi:type="dcterms:W3CDTF">2021-04-29T11:02:14Z</dcterms:modified>
</cp:coreProperties>
</file>