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7" r:id="rId3"/>
    <p:sldId id="258" r:id="rId4"/>
    <p:sldId id="282" r:id="rId5"/>
    <p:sldId id="260" r:id="rId6"/>
    <p:sldId id="264" r:id="rId7"/>
    <p:sldId id="265" r:id="rId8"/>
    <p:sldId id="257" r:id="rId9"/>
    <p:sldId id="272" r:id="rId10"/>
    <p:sldId id="273" r:id="rId11"/>
    <p:sldId id="283" r:id="rId12"/>
    <p:sldId id="266" r:id="rId13"/>
    <p:sldId id="277" r:id="rId14"/>
    <p:sldId id="278" r:id="rId15"/>
    <p:sldId id="270" r:id="rId16"/>
    <p:sldId id="279" r:id="rId17"/>
    <p:sldId id="274" r:id="rId18"/>
    <p:sldId id="275" r:id="rId19"/>
    <p:sldId id="284" r:id="rId20"/>
    <p:sldId id="285" r:id="rId21"/>
    <p:sldId id="280" r:id="rId22"/>
  </p:sldIdLst>
  <p:sldSz cx="9144000" cy="6858000" type="screen4x3"/>
  <p:notesSz cx="6735763" cy="9866313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09" autoAdjust="0"/>
  </p:normalViewPr>
  <p:slideViewPr>
    <p:cSldViewPr>
      <p:cViewPr varScale="1">
        <p:scale>
          <a:sx n="78" d="100"/>
          <a:sy n="78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22C21-A70B-498B-AC38-D2ECEA238B2B}" type="datetimeFigureOut">
              <a:rPr lang="lt-LT" smtClean="0"/>
              <a:t>2021-04-29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5915B-EAA7-468F-A080-28BC9CA28F9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6141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765AA-F454-49B8-A1D2-D36E6F861F3C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54AE9-AA7D-46E4-9EC7-B89E03CC538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483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4AE9-AA7D-46E4-9EC7-B89E03CC538F}" type="slidenum">
              <a:rPr lang="lt-LT" smtClean="0"/>
              <a:pPr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1870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303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560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1601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9605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85830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4541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141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123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lt-LT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734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927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899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9008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044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8132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6724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178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160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B24A2A63-1DBB-4251-BE5C-627DB0BCECF2}" type="datetimeFigureOut">
              <a:rPr lang="lt-LT" smtClean="0"/>
              <a:pPr/>
              <a:t>2021-04-29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E0A1DEA9-AACA-482B-A92F-75BB11CBAC8B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4522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DJI_0024.JPG"/>
          <p:cNvPicPr>
            <a:picLocks noChangeAspect="1"/>
          </p:cNvPicPr>
          <p:nvPr/>
        </p:nvPicPr>
        <p:blipFill>
          <a:blip r:embed="rId2" cstate="print">
            <a:lum bright="36000"/>
          </a:blip>
          <a:stretch>
            <a:fillRect/>
          </a:stretch>
        </p:blipFill>
        <p:spPr>
          <a:xfrm>
            <a:off x="1691680" y="2264835"/>
            <a:ext cx="5400000" cy="3600000"/>
          </a:xfrm>
          <a:prstGeom prst="rect">
            <a:avLst/>
          </a:prstGeom>
        </p:spPr>
      </p:pic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064896" cy="1508760"/>
          </a:xfrm>
        </p:spPr>
        <p:txBody>
          <a:bodyPr>
            <a:noAutofit/>
          </a:bodyPr>
          <a:lstStyle/>
          <a:p>
            <a:pPr algn="ctr"/>
            <a:r>
              <a:rPr lang="lt-LT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Astravo dvaro sodybos parkas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sutvarkymas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pritaikymas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lankymui</a:t>
            </a:r>
            <a:endParaRPr lang="lt-LT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877272"/>
            <a:ext cx="7920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Informaciją parengė Biržų rajono savivaldybės administracijos Architektūros ir urbanistikos skyriaus vyriausioji specialistė </a:t>
            </a:r>
          </a:p>
          <a:p>
            <a:pPr algn="ctr"/>
            <a:r>
              <a:rPr lang="lt-LT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Vaida Bajorūnienė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0B15152D-3CBC-4380-8F76-6E429CF4BB30}"/>
              </a:ext>
            </a:extLst>
          </p:cNvPr>
          <p:cNvSpPr txBox="1"/>
          <p:nvPr/>
        </p:nvSpPr>
        <p:spPr>
          <a:xfrm>
            <a:off x="65316" y="6308159"/>
            <a:ext cx="907868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lt-L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Projektas „Viešųjų teritorijų, turinčių aplinkosauginių problemų, atkūrimas, plėtra ir priežiūra“, Nr. LLI-408, akronimas – </a:t>
            </a:r>
            <a:r>
              <a:rPr lang="lt-LT" sz="18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LandCLEAN</a:t>
            </a:r>
            <a:r>
              <a:rPr lang="lt-L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C7A55985-54BE-4CE4-8473-D58E9E0B0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0504" y="86642"/>
            <a:ext cx="3862992" cy="12583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Astravo parkas\Medziai Astrave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04864"/>
            <a:ext cx="2229018" cy="3960440"/>
          </a:xfrm>
          <a:prstGeom prst="rect">
            <a:avLst/>
          </a:prstGeom>
          <a:noFill/>
        </p:spPr>
      </p:pic>
      <p:pic>
        <p:nvPicPr>
          <p:cNvPr id="6" name="Picture 8" descr="F:\Astravo parkas\Medziai Astrave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204864"/>
            <a:ext cx="2232248" cy="3966181"/>
          </a:xfrm>
          <a:prstGeom prst="rect">
            <a:avLst/>
          </a:prstGeom>
          <a:noFill/>
        </p:spPr>
      </p:pic>
      <p:pic>
        <p:nvPicPr>
          <p:cNvPr id="2050" name="Picture 2" descr="F:\Astravo parkas\Medziai Astrave\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204864"/>
            <a:ext cx="2232248" cy="3966182"/>
          </a:xfrm>
          <a:prstGeom prst="rect">
            <a:avLst/>
          </a:prstGeom>
          <a:noFill/>
        </p:spPr>
      </p:pic>
      <p:sp>
        <p:nvSpPr>
          <p:cNvPr id="13" name="Antraštė 1"/>
          <p:cNvSpPr txBox="1">
            <a:spLocks/>
          </p:cNvSpPr>
          <p:nvPr/>
        </p:nvSpPr>
        <p:spPr bwMode="gray">
          <a:xfrm>
            <a:off x="827584" y="836712"/>
            <a:ext cx="634367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Parkas prieš pradedant jo sutvarkymo darbus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8304" y="62373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V. Bajorūnienė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F9C316AB-E83B-40E7-8212-8DD1A43D4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623" y="2492896"/>
            <a:ext cx="1823539" cy="3240000"/>
          </a:xfrm>
          <a:prstGeom prst="rect">
            <a:avLst/>
          </a:prstGeom>
        </p:spPr>
      </p:pic>
      <p:pic>
        <p:nvPicPr>
          <p:cNvPr id="6" name="Paveikslėlis 5" descr="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9" y="2492896"/>
            <a:ext cx="1823539" cy="3240000"/>
          </a:xfrm>
          <a:prstGeom prst="rect">
            <a:avLst/>
          </a:prstGeom>
        </p:spPr>
      </p:pic>
      <p:pic>
        <p:nvPicPr>
          <p:cNvPr id="7" name="Paveikslėlis 6" descr="70688721_1278744478973421_532574722356307558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9601" y="2492896"/>
            <a:ext cx="1924847" cy="3420000"/>
          </a:xfrm>
          <a:prstGeom prst="rect">
            <a:avLst/>
          </a:prstGeom>
        </p:spPr>
      </p:pic>
      <p:sp>
        <p:nvSpPr>
          <p:cNvPr id="8" name="Antraštė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/>
          <a:lstStyle/>
          <a:p>
            <a:r>
              <a:rPr lang="lt-LT" sz="2000" dirty="0">
                <a:latin typeface="Times New Roman" pitchFamily="18" charset="0"/>
                <a:cs typeface="Times New Roman" pitchFamily="18" charset="0"/>
              </a:rPr>
              <a:t>Parkas prieš pradedant jo sutvarkymo darbus</a:t>
            </a:r>
          </a:p>
        </p:txBody>
      </p:sp>
      <p:pic>
        <p:nvPicPr>
          <p:cNvPr id="9" name="Paveikslėlis 8" descr="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630" y="2492896"/>
            <a:ext cx="1924847" cy="3420000"/>
          </a:xfrm>
          <a:prstGeom prst="rect">
            <a:avLst/>
          </a:prstGeom>
        </p:spPr>
      </p:pic>
      <p:pic>
        <p:nvPicPr>
          <p:cNvPr id="10" name="Paveikslėlis 9" descr="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27784" y="2492896"/>
            <a:ext cx="1924847" cy="3420000"/>
          </a:xfrm>
          <a:prstGeom prst="rect">
            <a:avLst/>
          </a:prstGeom>
        </p:spPr>
      </p:pic>
      <p:pic>
        <p:nvPicPr>
          <p:cNvPr id="11" name="Paveikslėlis 10" descr="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92896"/>
            <a:ext cx="1924847" cy="34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8304" y="62373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V. Bajorūnienė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75F17D1A-4C88-4B64-86A8-B3E6484AB7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865970" y="404664"/>
            <a:ext cx="6874382" cy="872259"/>
          </a:xfrm>
        </p:spPr>
        <p:txBody>
          <a:bodyPr/>
          <a:lstStyle/>
          <a:p>
            <a:r>
              <a:rPr lang="lt-L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m. parengtas Astravo dvaro sodybos parko sutvarkymo projektas (UAB „Projektavimo ir restauravimo institutas“)</a:t>
            </a:r>
          </a:p>
        </p:txBody>
      </p:sp>
      <p:pic>
        <p:nvPicPr>
          <p:cNvPr id="4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3311"/>
            <a:ext cx="4138078" cy="5554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7488" y="1753857"/>
            <a:ext cx="380499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 tikslai: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Atstatyti išlikusius ir prarastus parko kompozicijos ašies vertingus elementus (šiaurinį ir pietinį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parterus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Atstatyti krantinę su laiptais;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Dalinai atstatyti pėsčiųjų takus;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Pertvarkyti želdinius (atsodinant istorinėse vietose bei formuojant buvusias erdves);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Atstatyti vandens telkinių sistemą;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Išplėsti parko rekreacines ir kultūrines funkcijas ir pritaikyti parką lankymui.</a:t>
            </a:r>
          </a:p>
          <a:p>
            <a:r>
              <a:rPr lang="lt-LT" dirty="0"/>
              <a:t>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90C8861D-5E49-480E-BC86-09D5119EC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204864"/>
            <a:ext cx="3024336" cy="226489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581128"/>
            <a:ext cx="2952328" cy="1968217"/>
          </a:xfrm>
          <a:prstGeom prst="rect">
            <a:avLst/>
          </a:prstGeom>
        </p:spPr>
      </p:pic>
      <p:sp>
        <p:nvSpPr>
          <p:cNvPr id="6" name="Antraštė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6343672" cy="709865"/>
          </a:xfrm>
        </p:spPr>
        <p:txBody>
          <a:bodyPr/>
          <a:lstStyle/>
          <a:p>
            <a:r>
              <a:rPr lang="lt-LT" sz="2000" dirty="0">
                <a:latin typeface="Times New Roman" pitchFamily="18" charset="0"/>
                <a:cs typeface="Times New Roman" pitchFamily="18" charset="0"/>
              </a:rPr>
              <a:t>Centrinio parterio (į šiaurę nuo rūmų) atstatymo darbai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32657"/>
            <a:ext cx="2013967" cy="188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aveikslėlis 6" descr="120008283_679708439320350_508894825859411086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4581128"/>
            <a:ext cx="3515883" cy="1977684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1968"/>
            <a:ext cx="3528392" cy="22655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8665" y="6549345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Fajanso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lit., V. Bajorūnienė, KPD,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endParaRPr lang="lt-L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93E0B34E-50D4-4E8F-A398-C1D5A9A3F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4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ntraštė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6343672" cy="709865"/>
          </a:xfrm>
        </p:spPr>
        <p:txBody>
          <a:bodyPr/>
          <a:lstStyle/>
          <a:p>
            <a:r>
              <a:rPr lang="lt-LT" sz="2000" dirty="0">
                <a:latin typeface="Times New Roman" pitchFamily="18" charset="0"/>
                <a:cs typeface="Times New Roman" pitchFamily="18" charset="0"/>
              </a:rPr>
              <a:t>Pietinio parterio (į pietus nuo rūmų) atstatymo darbai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1268760"/>
            <a:ext cx="16573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Turinio vietos rezervavimo ženkla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12776"/>
            <a:ext cx="2880320" cy="216024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447691" cy="2160000"/>
          </a:xfrm>
          <a:prstGeom prst="rect">
            <a:avLst/>
          </a:prstGeom>
        </p:spPr>
      </p:pic>
      <p:pic>
        <p:nvPicPr>
          <p:cNvPr id="12" name="Picture 4" descr="F:\Astravo parkas\Darbu nuotraukas is drono\DJI_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645024"/>
            <a:ext cx="3384376" cy="2256251"/>
          </a:xfrm>
          <a:prstGeom prst="rect">
            <a:avLst/>
          </a:prstGeom>
          <a:noFill/>
        </p:spPr>
      </p:pic>
      <p:pic>
        <p:nvPicPr>
          <p:cNvPr id="10" name="Paveikslėlis 9" descr="120019146_448642292768282_6003804891566624801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3645024"/>
            <a:ext cx="3968440" cy="22322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6016" y="6093296"/>
            <a:ext cx="4163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Biržų krašto muziejaus „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V. Bajorūnienė, KPD,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endParaRPr lang="lt-L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C52B6FB1-3C93-4CB3-8A6B-FAC28A8AA4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4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115616" y="954486"/>
            <a:ext cx="6802374" cy="709865"/>
          </a:xfrm>
        </p:spPr>
        <p:txBody>
          <a:bodyPr/>
          <a:lstStyle/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Vazos, atkuriamos pagal išlikusius autentiškus pavyzdžius, saugomus Biržų krašto muziejuje „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0" y="2167756"/>
            <a:ext cx="2071644" cy="1912860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67756"/>
            <a:ext cx="2128379" cy="209669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7" y="4220660"/>
            <a:ext cx="2062397" cy="227290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34" y="4550033"/>
            <a:ext cx="2090340" cy="190846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40277"/>
            <a:ext cx="3368271" cy="2480383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27357" y="4220660"/>
            <a:ext cx="2178891" cy="25071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8144" y="6549345"/>
            <a:ext cx="3072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Biržų krašto muziejaus „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endParaRPr lang="lt-L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504B690E-B1A9-4D06-A87D-F6DA4C5704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7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456384" cy="2196781"/>
          </a:xfr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3312368" cy="2208245"/>
          </a:xfrm>
          <a:prstGeom prst="rect">
            <a:avLst/>
          </a:prstGeom>
        </p:spPr>
      </p:pic>
      <p:sp>
        <p:nvSpPr>
          <p:cNvPr id="8" name="Stačiakampis 7"/>
          <p:cNvSpPr/>
          <p:nvPr/>
        </p:nvSpPr>
        <p:spPr>
          <a:xfrm>
            <a:off x="755576" y="7647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t-LT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Krantinės atstatymo darbai</a:t>
            </a:r>
            <a:endParaRPr lang="lt-LT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16632"/>
            <a:ext cx="2130647" cy="118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2664296" cy="266429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600400" cy="22664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6056" y="6549345"/>
            <a:ext cx="3864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Biržų krašto muziejaus „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Bajorūnienė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BC30FAA0-48CB-4E3D-B783-4FF31EED99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61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7090406" cy="709865"/>
          </a:xfrm>
        </p:spPr>
        <p:txBody>
          <a:bodyPr/>
          <a:lstStyle/>
          <a:p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Biržų miesto panorama ir Astravo dvaro rūmai</a:t>
            </a:r>
          </a:p>
        </p:txBody>
      </p:sp>
      <p:pic>
        <p:nvPicPr>
          <p:cNvPr id="3076" name="Picture 4" descr="F:\Astravo parkas\Darbu nuotraukas is drono\DJI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3916"/>
            <a:ext cx="3312368" cy="2208246"/>
          </a:xfrm>
          <a:prstGeom prst="rect">
            <a:avLst/>
          </a:prstGeom>
          <a:noFill/>
        </p:spPr>
      </p:pic>
      <p:pic>
        <p:nvPicPr>
          <p:cNvPr id="7" name="Paveikslėlis 6" descr="120019146_448642292768282_600380489156662480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787030"/>
            <a:ext cx="3840427" cy="2160240"/>
          </a:xfrm>
          <a:prstGeom prst="rect">
            <a:avLst/>
          </a:prstGeom>
        </p:spPr>
      </p:pic>
      <p:pic>
        <p:nvPicPr>
          <p:cNvPr id="5123" name="Picture 3" descr="Biržai – rekordų ir smegduobių kraštas | We love Lithu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549" y="1787030"/>
            <a:ext cx="3840427" cy="2160240"/>
          </a:xfrm>
          <a:prstGeom prst="rect">
            <a:avLst/>
          </a:prstGeom>
          <a:noFill/>
        </p:spPr>
      </p:pic>
      <p:pic>
        <p:nvPicPr>
          <p:cNvPr id="5125" name="Picture 5" descr="Biržai - Rundalė - Turaidos pilis | ŠVITĖ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549" y="3947270"/>
            <a:ext cx="3816424" cy="21481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04248" y="6594255"/>
            <a:ext cx="2304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KPD,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Bajorūnienė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BBA43DBB-05D5-487B-B89E-7062E58403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343672" cy="709865"/>
          </a:xfrm>
        </p:spPr>
        <p:txBody>
          <a:bodyPr/>
          <a:lstStyle/>
          <a:p>
            <a:r>
              <a:rPr lang="lt-LT" sz="2400" dirty="0">
                <a:latin typeface="Times New Roman" pitchFamily="18" charset="0"/>
                <a:cs typeface="Times New Roman" pitchFamily="18" charset="0"/>
              </a:rPr>
              <a:t>Parko tvenkiniai (prieš ir po valymo)</a:t>
            </a:r>
          </a:p>
        </p:txBody>
      </p:sp>
      <p:pic>
        <p:nvPicPr>
          <p:cNvPr id="4099" name="Picture 3" descr="F:\Astravo parkas\Nuotraukos is interneto\119483093_1007461273068807_336666632650010051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93096"/>
            <a:ext cx="3840428" cy="2160240"/>
          </a:xfrm>
          <a:prstGeom prst="rect">
            <a:avLst/>
          </a:prstGeom>
          <a:noFill/>
        </p:spPr>
      </p:pic>
      <p:pic>
        <p:nvPicPr>
          <p:cNvPr id="4101" name="Picture 5" descr="F:\Astravo parkas\Medziai Astrave\70790446_378143696454683_317795016320955187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24744"/>
            <a:ext cx="1728192" cy="3070591"/>
          </a:xfrm>
          <a:prstGeom prst="rect">
            <a:avLst/>
          </a:prstGeom>
          <a:noFill/>
        </p:spPr>
      </p:pic>
      <p:pic>
        <p:nvPicPr>
          <p:cNvPr id="4102" name="Picture 6" descr="F:\Astravo parkas\Medziai Astrave\70277445_2408015592809809_916746546546999296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1728192" cy="3070591"/>
          </a:xfrm>
          <a:prstGeom prst="rect">
            <a:avLst/>
          </a:prstGeom>
          <a:noFill/>
        </p:spPr>
      </p:pic>
      <p:pic>
        <p:nvPicPr>
          <p:cNvPr id="4103" name="Picture 7" descr="F:\Astravo parkas\Medziai Astrave\71227322_431153200841024_704982770412368691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140819"/>
            <a:ext cx="1728192" cy="3070591"/>
          </a:xfrm>
          <a:prstGeom prst="rect">
            <a:avLst/>
          </a:prstGeom>
          <a:noFill/>
        </p:spPr>
      </p:pic>
      <p:pic>
        <p:nvPicPr>
          <p:cNvPr id="4104" name="Picture 8" descr="F:\Astravo parkas\Nuotraukos is interneto\83764237_704906166738426_46255166162793922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4022" y="4293096"/>
            <a:ext cx="3840426" cy="2160240"/>
          </a:xfrm>
          <a:prstGeom prst="rect">
            <a:avLst/>
          </a:prstGeom>
          <a:noFill/>
        </p:spPr>
      </p:pic>
      <p:pic>
        <p:nvPicPr>
          <p:cNvPr id="4105" name="Picture 9" descr="F:\Astravo parkas\Medziai Astrave\70639840_384305805581286_395621317514100736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1762" y="1124745"/>
            <a:ext cx="1742686" cy="30963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380312" y="653502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V. Bajorūnienė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D9961165-364A-4653-ABC4-53C47F65B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6343672" cy="709865"/>
          </a:xfrm>
        </p:spPr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Atstatomas pėsčiųjų tinklas</a:t>
            </a:r>
          </a:p>
        </p:txBody>
      </p:sp>
      <p:pic>
        <p:nvPicPr>
          <p:cNvPr id="4" name="Paveikslėlis 3" descr="10446242_735777273127199_887797284831766819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360000" cy="2520000"/>
          </a:xfrm>
          <a:prstGeom prst="rect">
            <a:avLst/>
          </a:prstGeom>
        </p:spPr>
      </p:pic>
      <p:pic>
        <p:nvPicPr>
          <p:cNvPr id="5" name="Paveikslėlis 4" descr="117240222_2010525649077610_608352410546544327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149080"/>
            <a:ext cx="3360000" cy="2520000"/>
          </a:xfrm>
          <a:prstGeom prst="rect">
            <a:avLst/>
          </a:prstGeom>
        </p:spPr>
      </p:pic>
      <p:pic>
        <p:nvPicPr>
          <p:cNvPr id="6" name="Paveikslėlis 5" descr="120006506_931819713979748_10032869529013300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556792"/>
            <a:ext cx="1417500" cy="2520000"/>
          </a:xfrm>
          <a:prstGeom prst="rect">
            <a:avLst/>
          </a:prstGeom>
        </p:spPr>
      </p:pic>
      <p:pic>
        <p:nvPicPr>
          <p:cNvPr id="7" name="Paveikslėlis 6" descr="120010055_703162306955544_3273785507416907440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556792"/>
            <a:ext cx="1386000" cy="2520000"/>
          </a:xfrm>
          <a:prstGeom prst="rect">
            <a:avLst/>
          </a:prstGeom>
        </p:spPr>
      </p:pic>
      <p:pic>
        <p:nvPicPr>
          <p:cNvPr id="8" name="Paveikslėlis 7" descr="120016397_1044491992637748_560827425933412921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1556792"/>
            <a:ext cx="1386000" cy="2520000"/>
          </a:xfrm>
          <a:prstGeom prst="rect">
            <a:avLst/>
          </a:prstGeom>
        </p:spPr>
      </p:pic>
      <p:pic>
        <p:nvPicPr>
          <p:cNvPr id="11" name="Paveikslėlis 10" descr="117924879_3443218215730075_2066810737935029786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149080"/>
            <a:ext cx="3635896" cy="25061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4248" y="6604421"/>
            <a:ext cx="2238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KPD,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Bajorūnienė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13DFC054-F1FB-4103-82F8-1EF49B683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50145" y="527610"/>
            <a:ext cx="6343672" cy="569608"/>
          </a:xfrm>
        </p:spPr>
        <p:txBody>
          <a:bodyPr/>
          <a:lstStyle/>
          <a:p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Astravo dvaro sodybos parkas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20634" y="2320621"/>
            <a:ext cx="8623366" cy="4132715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Astravo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dvaro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sodyb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(un. kodas 854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) formuojantis, sodybos struktūrą sudarantis elementas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Mišraus plano peizažinis parkas, įkurtas 1851-1861 m. (arch. Tomas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Tišeckis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1851 m. rudenį atgabenta vietinės kilmės medžių sodinukų: šermukšniai, uosiai, klevai, liepos, ąžuolai, putinai, sausmedžiai, ievos, guobos, beržai; 180 vazonų gėlių.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įrengta tvenkinių sistema (iškasti 8 aptakių netaisyklingų formų tvenkiniai), užveista gulbių;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centrinis apvažiuojamasis parteris rūmų šiaurinėje dalyje;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nuo rūmų link ežero platus, dekoruotas gėlių prisodintomis ampyro stiliaus vazomis, takas;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krantinė su laiptais ir šviestuvais;</a:t>
            </a:r>
          </a:p>
          <a:p>
            <a:r>
              <a:rPr lang="lt-LT" dirty="0" err="1">
                <a:latin typeface="Times New Roman" pitchFamily="18" charset="0"/>
                <a:cs typeface="Times New Roman" pitchFamily="18" charset="0"/>
              </a:rPr>
              <a:t>neogotikinio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stiliaus bokšteliai;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prieplauka garlaiviams, valtims.</a:t>
            </a:r>
          </a:p>
          <a:p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endParaRPr lang="lt-LT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550145" y="1103463"/>
            <a:ext cx="7030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lt-L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acionalinio lygmens kultūros paveldo objektas (un. kodas 25946)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550145" y="1479040"/>
            <a:ext cx="6542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lt-L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žų regioninio parko teritorija (Širvėnos kraštovaizdžio draustinis)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41D0BAA9-F296-4650-A8C2-0FCD3EAB68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0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Įrengiama infrastruktūra</a:t>
            </a:r>
          </a:p>
        </p:txBody>
      </p:sp>
      <p:pic>
        <p:nvPicPr>
          <p:cNvPr id="4" name="Paveikslėlis 3" descr="120042262_259690785220228_44723696236964162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901" y="1556792"/>
            <a:ext cx="1643400" cy="2988000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549147"/>
            <a:ext cx="1999843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328" y="1556792"/>
            <a:ext cx="1984249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7" descr="120027956_363122438428449_8882466770508215635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643" y="4292236"/>
            <a:ext cx="4085561" cy="1800200"/>
          </a:xfrm>
          <a:prstGeom prst="rect">
            <a:avLst/>
          </a:prstGeom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6495" y="1549147"/>
            <a:ext cx="2106063" cy="29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3680" y="4688808"/>
            <a:ext cx="15280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797152"/>
            <a:ext cx="2232248" cy="169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443096" y="6554994"/>
            <a:ext cx="13309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V. Bajorūnienė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8E38A82F-052D-4F4A-A0E0-00FFF894FC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Astravo parkas\Darbu nuotraukas is drono\DJI_0018.JPG"/>
          <p:cNvPicPr>
            <a:picLocks noChangeAspect="1" noChangeArrowheads="1"/>
          </p:cNvPicPr>
          <p:nvPr/>
        </p:nvPicPr>
        <p:blipFill>
          <a:blip r:embed="rId2" cstate="print">
            <a:lum bright="22000"/>
          </a:blip>
          <a:srcRect/>
          <a:stretch>
            <a:fillRect/>
          </a:stretch>
        </p:blipFill>
        <p:spPr bwMode="auto">
          <a:xfrm>
            <a:off x="395536" y="476672"/>
            <a:ext cx="8424937" cy="5616624"/>
          </a:xfrm>
          <a:prstGeom prst="rect">
            <a:avLst/>
          </a:prstGeom>
          <a:noFill/>
        </p:spPr>
      </p:pic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343672" cy="504056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18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Projektas finansuojamas </a:t>
            </a:r>
            <a:r>
              <a:rPr lang="lt-L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Europos Sąjungos (Europos regioninės plėtros fondo) ir Savivaldybės biudžeto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lėš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omis</a:t>
            </a:r>
            <a:r>
              <a:rPr lang="lt-L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Stačiakampis 7"/>
          <p:cNvSpPr/>
          <p:nvPr/>
        </p:nvSpPr>
        <p:spPr>
          <a:xfrm>
            <a:off x="3635896" y="630932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Ačiū už dėmesį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  <a:endParaRPr lang="lt-LT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0"/>
            <a:ext cx="3276203" cy="11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D4FD2788-5428-404F-BBED-077C5A892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8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31640" y="908720"/>
            <a:ext cx="6343672" cy="709865"/>
          </a:xfrm>
        </p:spPr>
        <p:txBody>
          <a:bodyPr/>
          <a:lstStyle/>
          <a:p>
            <a:pPr algn="ctr"/>
            <a:r>
              <a:rPr lang="lt-L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Mišraus plano peizažinis parkas</a:t>
            </a:r>
            <a:endParaRPr lang="lt-LT" dirty="0"/>
          </a:p>
        </p:txBody>
      </p:sp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3115548" cy="3717032"/>
          </a:xfrm>
        </p:spPr>
      </p:pic>
      <p:pic>
        <p:nvPicPr>
          <p:cNvPr id="4" name="Paveikslėlis 3" descr="120031063_954465248398987_706979582581977479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420888"/>
            <a:ext cx="2138638" cy="3888432"/>
          </a:xfrm>
          <a:prstGeom prst="rect">
            <a:avLst/>
          </a:prstGeom>
        </p:spPr>
      </p:pic>
      <p:pic>
        <p:nvPicPr>
          <p:cNvPr id="5" name="Paveikslėlis 4" descr="10446242_735777273127199_8877972848317668193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265711"/>
            <a:ext cx="2724812" cy="2043609"/>
          </a:xfrm>
          <a:prstGeom prst="rect">
            <a:avLst/>
          </a:prstGeom>
        </p:spPr>
      </p:pic>
      <p:pic>
        <p:nvPicPr>
          <p:cNvPr id="7" name="Paveikslėlis 6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2420888"/>
            <a:ext cx="2736304" cy="1822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5936" y="6331661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KPD, V. Bajorūnienė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9BE74597-BE3A-4E33-810C-B03C17965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658358" cy="709865"/>
          </a:xfrm>
        </p:spPr>
        <p:txBody>
          <a:bodyPr/>
          <a:lstStyle/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Šiaurės – pietų kompozicinė ašis</a:t>
            </a:r>
          </a:p>
        </p:txBody>
      </p:sp>
      <p:pic>
        <p:nvPicPr>
          <p:cNvPr id="1026" name="Picture 2" descr="F:\Astravo parkas\Darbu nuotraukas is drono\DJI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708920"/>
            <a:ext cx="3996444" cy="2664296"/>
          </a:xfrm>
          <a:prstGeom prst="rect">
            <a:avLst/>
          </a:prstGeom>
          <a:noFill/>
        </p:spPr>
      </p:pic>
      <p:pic>
        <p:nvPicPr>
          <p:cNvPr id="1027" name="Picture 3" descr="F:\Astravo parkas\Darbu nuotraukas is drono\DJI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08920"/>
            <a:ext cx="3996444" cy="26642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68344" y="5373216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T.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Bekeris</a:t>
            </a:r>
            <a:endParaRPr lang="lt-L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910365F-F567-4696-BDFB-58A849CCC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39552" y="1013780"/>
            <a:ext cx="7920879" cy="709865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Parko akcentai:</a:t>
            </a:r>
          </a:p>
        </p:txBody>
      </p:sp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37" y="2184908"/>
            <a:ext cx="4179352" cy="263220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1968"/>
            <a:ext cx="3445404" cy="2212292"/>
          </a:xfrm>
          <a:prstGeom prst="rect">
            <a:avLst/>
          </a:prstGeom>
        </p:spPr>
      </p:pic>
      <p:pic>
        <p:nvPicPr>
          <p:cNvPr id="6" name="Turinio vietos rezervavimo ženklas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37" y="3789040"/>
            <a:ext cx="4354566" cy="2893320"/>
          </a:xfr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6" y="4481316"/>
            <a:ext cx="3024336" cy="2201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4544" y="6682360"/>
            <a:ext cx="2423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Biržų krašto muziejaus „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997BDE80-7B85-4E4B-BA30-21AA79F412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90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342178" y="878527"/>
            <a:ext cx="6343672" cy="709865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Nukentėjęs ir neprižiūrimas parkas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0" y="1772816"/>
            <a:ext cx="3707354" cy="2356291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68291"/>
            <a:ext cx="3744416" cy="234590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1" y="4264960"/>
            <a:ext cx="3707354" cy="2373906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77" y="4288410"/>
            <a:ext cx="3648488" cy="2350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9362" y="6559454"/>
            <a:ext cx="2423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Biržų krašto muziejaus „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Sėla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</a:t>
            </a:r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9D9DB752-5C8A-43E0-8C29-4A872FD74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0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776864" cy="1016275"/>
          </a:xfrm>
        </p:spPr>
        <p:txBody>
          <a:bodyPr/>
          <a:lstStyle/>
          <a:p>
            <a:r>
              <a:rPr lang="lt-LT" sz="1800" dirty="0"/>
              <a:t>1984 m. parengtas parko sutvarkymo projektas (</a:t>
            </a:r>
            <a:r>
              <a:rPr lang="lt-LT" sz="1800" dirty="0" err="1"/>
              <a:t>archit</a:t>
            </a:r>
            <a:r>
              <a:rPr lang="lt-LT" sz="1800" dirty="0"/>
              <a:t>. R. Kazlauskas)</a:t>
            </a: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2936"/>
            <a:ext cx="4605588" cy="2592288"/>
          </a:xfrm>
        </p:spPr>
      </p:pic>
      <p:pic>
        <p:nvPicPr>
          <p:cNvPr id="13314" name="Picture 2" descr="Gid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04864"/>
            <a:ext cx="3456384" cy="32403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923296" y="544522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KPD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6300CC44-42F7-4BA3-9482-97AC5AFA1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3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550145" y="527610"/>
            <a:ext cx="6343672" cy="569608"/>
          </a:xfrm>
        </p:spPr>
        <p:txBody>
          <a:bodyPr/>
          <a:lstStyle/>
          <a:p>
            <a:r>
              <a:rPr lang="lt-LT" sz="3200" dirty="0">
                <a:latin typeface="Times New Roman" pitchFamily="18" charset="0"/>
                <a:cs typeface="Times New Roman" pitchFamily="18" charset="0"/>
              </a:rPr>
              <a:t>Astravo dvaro sodybos parkas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20634" y="2320621"/>
            <a:ext cx="8623366" cy="4132715"/>
          </a:xfrm>
        </p:spPr>
        <p:txBody>
          <a:bodyPr>
            <a:normAutofit fontScale="92500"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Astravo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dvaro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sodyb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(un. kodas 854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) formuojantis, sodybos struktūrą sudarantis elementas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Mišraus plano peizažinis parkas, įkurtas 1851-1861 m. (arch. Tomas </a:t>
            </a:r>
            <a:r>
              <a:rPr lang="lt-LT" dirty="0" err="1">
                <a:latin typeface="Times New Roman" pitchFamily="18" charset="0"/>
                <a:cs typeface="Times New Roman" pitchFamily="18" charset="0"/>
              </a:rPr>
              <a:t>Tišeckis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1851 m. rudenį atgabenta vietinės kilmės medžių sodinukų: šermukšniai, uosiai, klevai, liepos, ąžuolai, putinai, sausmedžiai, ievos, guobos, beržai; 180 vazonų gėlių.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įrengta tvenkinių sistema (iškasti 8 aptakių netaisyklingų formų tvenkiniai), užveista gulbių;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centrinis apvažiuojamasis parteris rūmų šiaurinėje dalyje;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nuo rūmų link ežero platus, dekoruotas gėlių prisodintomis ampyro stiliaus vazomis, takas;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krantinė su laiptais ir šviestuvais;</a:t>
            </a:r>
          </a:p>
          <a:p>
            <a:r>
              <a:rPr lang="lt-LT" dirty="0" err="1">
                <a:latin typeface="Times New Roman" pitchFamily="18" charset="0"/>
                <a:cs typeface="Times New Roman" pitchFamily="18" charset="0"/>
              </a:rPr>
              <a:t>neogotikinio</a:t>
            </a:r>
            <a:r>
              <a:rPr lang="lt-LT" dirty="0">
                <a:latin typeface="Times New Roman" pitchFamily="18" charset="0"/>
                <a:cs typeface="Times New Roman" pitchFamily="18" charset="0"/>
              </a:rPr>
              <a:t> stiliaus bokšteliai;</a:t>
            </a:r>
          </a:p>
          <a:p>
            <a:r>
              <a:rPr lang="lt-LT" dirty="0">
                <a:latin typeface="Times New Roman" pitchFamily="18" charset="0"/>
                <a:cs typeface="Times New Roman" pitchFamily="18" charset="0"/>
              </a:rPr>
              <a:t>prieplauka garlaiviams, valtims.</a:t>
            </a:r>
          </a:p>
          <a:p>
            <a:endParaRPr lang="lt-LT" dirty="0">
              <a:latin typeface="Times New Roman" pitchFamily="18" charset="0"/>
              <a:cs typeface="Times New Roman" pitchFamily="18" charset="0"/>
            </a:endParaRPr>
          </a:p>
          <a:p>
            <a:endParaRPr lang="lt-LT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tačiakampis 3"/>
          <p:cNvSpPr/>
          <p:nvPr/>
        </p:nvSpPr>
        <p:spPr>
          <a:xfrm>
            <a:off x="550145" y="1103463"/>
            <a:ext cx="7030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lt-L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acionalinio lygmens kultūros paveldo objektas (un. kodas 25946)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tačiakampis 4"/>
          <p:cNvSpPr/>
          <p:nvPr/>
        </p:nvSpPr>
        <p:spPr>
          <a:xfrm>
            <a:off x="550145" y="1479040"/>
            <a:ext cx="6542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Bir</a:t>
            </a:r>
            <a:r>
              <a:rPr lang="lt-LT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žų regioninio parko teritorija (Širvėnos kraštovaizdžio draustinis)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6C17C17-57D7-417D-8414-3598893404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577" y="582198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000" dirty="0">
                <a:latin typeface="Times New Roman" pitchFamily="18" charset="0"/>
                <a:cs typeface="Times New Roman" pitchFamily="18" charset="0"/>
              </a:rPr>
              <a:t>Parkas prieš pradedant jo sutvarkymo darbus</a:t>
            </a:r>
          </a:p>
        </p:txBody>
      </p:sp>
      <p:pic>
        <p:nvPicPr>
          <p:cNvPr id="1027" name="Picture 3" descr="F:\Astravo parkas\Nuotraukos is interneto\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653136"/>
            <a:ext cx="2736304" cy="2052227"/>
          </a:xfrm>
          <a:prstGeom prst="rect">
            <a:avLst/>
          </a:prstGeom>
          <a:noFill/>
        </p:spPr>
      </p:pic>
      <p:pic>
        <p:nvPicPr>
          <p:cNvPr id="1028" name="Picture 4" descr="F:\Astravo parkas\Nuotraukos is interneto\10446242_735777273127199_8877972848317668193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492896"/>
            <a:ext cx="2736304" cy="2052228"/>
          </a:xfrm>
          <a:prstGeom prst="rect">
            <a:avLst/>
          </a:prstGeom>
          <a:noFill/>
        </p:spPr>
      </p:pic>
      <p:pic>
        <p:nvPicPr>
          <p:cNvPr id="1029" name="Picture 5" descr="F:\Astravo parkas\Rangos darbai\Kelio fotofiksacija\62587922_361890041193871_284792409450086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44824"/>
            <a:ext cx="2380603" cy="4229774"/>
          </a:xfrm>
          <a:prstGeom prst="rect">
            <a:avLst/>
          </a:prstGeom>
          <a:noFill/>
        </p:spPr>
      </p:pic>
      <p:pic>
        <p:nvPicPr>
          <p:cNvPr id="1033" name="Picture 9" descr="F:\Astravo parkas\Nuotraukos is interneto\93661289_225868005392270_1507492594152636416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32656"/>
            <a:ext cx="2712301" cy="2034226"/>
          </a:xfrm>
          <a:prstGeom prst="rect">
            <a:avLst/>
          </a:prstGeom>
          <a:noFill/>
        </p:spPr>
      </p:pic>
      <p:pic>
        <p:nvPicPr>
          <p:cNvPr id="7" name="Paveikslėlis 6" descr="120107006_373236693854325_2938561552380902181_n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844824"/>
            <a:ext cx="2664296" cy="1801730"/>
          </a:xfrm>
          <a:prstGeom prst="rect">
            <a:avLst/>
          </a:prstGeom>
        </p:spPr>
      </p:pic>
      <p:pic>
        <p:nvPicPr>
          <p:cNvPr id="8" name="Paveikslėlis 7" descr="birzai_-_siaures_lietuvos_perlas-851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4077072"/>
            <a:ext cx="2664295" cy="19952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7760" y="6502851"/>
            <a:ext cx="818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Nuotr. KPD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31CD808F-B50B-4FD5-886C-F6D81E50F1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50" y="5840536"/>
            <a:ext cx="3121423" cy="1016807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dybos posėdžių kabinetas">
  <a:themeElements>
    <a:clrScheme name="Valdybos posėdžių kabineta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Valdybos posėdžių kabinetas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ldybos posėdžių kabineta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6338</TotalTime>
  <Words>661</Words>
  <Application>Microsoft Office PowerPoint</Application>
  <PresentationFormat>On-screen Show (4:3)</PresentationFormat>
  <Paragraphs>78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Valdybos posėdžių kabinetas</vt:lpstr>
      <vt:lpstr>PowerPoint Presentation</vt:lpstr>
      <vt:lpstr>Astravo dvaro sodybos parkas</vt:lpstr>
      <vt:lpstr>Mišraus plano peizažinis parkas</vt:lpstr>
      <vt:lpstr>Šiaurės – pietų kompozicinė ašis</vt:lpstr>
      <vt:lpstr>Parko akcentai:</vt:lpstr>
      <vt:lpstr>Nukentėjęs ir neprižiūrimas parkas</vt:lpstr>
      <vt:lpstr>1984 m. parengtas parko sutvarkymo projektas (archit. R. Kazlauskas)</vt:lpstr>
      <vt:lpstr>Astravo dvaro sodybos parkas</vt:lpstr>
      <vt:lpstr>Parkas prieš pradedant jo sutvarkymo darbus</vt:lpstr>
      <vt:lpstr>PowerPoint Presentation</vt:lpstr>
      <vt:lpstr>Parkas prieš pradedant jo sutvarkymo darbus</vt:lpstr>
      <vt:lpstr>2018 m. parengtas Astravo dvaro sodybos parko sutvarkymo projektas (UAB „Projektavimo ir restauravimo institutas“)</vt:lpstr>
      <vt:lpstr>Centrinio parterio (į šiaurę nuo rūmų) atstatymo darbai</vt:lpstr>
      <vt:lpstr>Pietinio parterio (į pietus nuo rūmų) atstatymo darbai</vt:lpstr>
      <vt:lpstr>Vazos, atkuriamos pagal išlikusius autentiškus pavyzdžius, saugomus Biržų krašto muziejuje „Sėla“</vt:lpstr>
      <vt:lpstr>PowerPoint Presentation</vt:lpstr>
      <vt:lpstr>Biržų miesto panorama ir Astravo dvaro rūmai</vt:lpstr>
      <vt:lpstr>Parko tvenkiniai (prieš ir po valymo)</vt:lpstr>
      <vt:lpstr>Atstatomas pėsčiųjų tinklas</vt:lpstr>
      <vt:lpstr>Įrengiama infrastruktūra</vt:lpstr>
      <vt:lpstr>  Projektas finansuojamas Europos Sąjungos (Europos regioninės plėtros fondo) ir Savivaldybės biudžeto lėšomis.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Skaidrė 1</dc:title>
  <dc:creator>VBajoruniene</dc:creator>
  <cp:lastModifiedBy>Taiga Gribuste</cp:lastModifiedBy>
  <cp:revision>63</cp:revision>
  <dcterms:created xsi:type="dcterms:W3CDTF">2020-09-17T12:57:21Z</dcterms:created>
  <dcterms:modified xsi:type="dcterms:W3CDTF">2021-04-29T11:02:54Z</dcterms:modified>
</cp:coreProperties>
</file>