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23" r:id="rId2"/>
    <p:sldId id="341" r:id="rId3"/>
    <p:sldId id="342" r:id="rId4"/>
    <p:sldId id="343" r:id="rId5"/>
    <p:sldId id="344" r:id="rId6"/>
    <p:sldId id="265" r:id="rId7"/>
    <p:sldId id="260" r:id="rId8"/>
    <p:sldId id="259" r:id="rId9"/>
    <p:sldId id="382" r:id="rId10"/>
    <p:sldId id="257" r:id="rId11"/>
    <p:sldId id="335" r:id="rId12"/>
    <p:sldId id="334" r:id="rId13"/>
    <p:sldId id="264" r:id="rId14"/>
    <p:sldId id="337" r:id="rId15"/>
    <p:sldId id="339" r:id="rId16"/>
    <p:sldId id="332" r:id="rId17"/>
    <p:sldId id="313" r:id="rId18"/>
    <p:sldId id="274" r:id="rId19"/>
    <p:sldId id="277" r:id="rId20"/>
    <p:sldId id="279" r:id="rId21"/>
    <p:sldId id="288" r:id="rId22"/>
    <p:sldId id="291" r:id="rId23"/>
    <p:sldId id="340" r:id="rId24"/>
    <p:sldId id="263" r:id="rId25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>
      <p:cViewPr varScale="1">
        <p:scale>
          <a:sx n="74" d="100"/>
          <a:sy n="74" d="100"/>
        </p:scale>
        <p:origin x="14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F2F29-3FB9-4F46-B574-6B4D97898383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4C4E2-8B85-4A17-A437-F15829B1D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576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94C4E2-8B85-4A17-A437-F15829B1DCEE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84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lv-LV" altLang="lv-LV">
                <a:latin typeface="Arial" panose="020B0604020202020204" pitchFamily="34" charset="0"/>
              </a:rPr>
              <a:t>IR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lv-LV" altLang="lv-LV">
                <a:latin typeface="Arial" panose="020B0604020202020204" pitchFamily="34" charset="0"/>
              </a:rPr>
              <a:t>IR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5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4C4E2-8B85-4A17-A437-F15829B1DCEE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822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4C4E2-8B85-4A17-A437-F15829B1DCEE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484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4C4E2-8B85-4A17-A437-F15829B1DCEE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5828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lv-LV">
              <a:latin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65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4C4E2-8B85-4A17-A437-F15829B1DCEE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3265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4C4E2-8B85-4A17-A437-F15829B1DCEE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094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833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980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300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0" lang="lv-LV" dirty="0"/>
              <a:t>1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3459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0" lang="lv-LV" dirty="0"/>
              <a:t>1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3437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0" lang="lv-LV" dirty="0"/>
              <a:t>1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4994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0" lang="lv-LV" dirty="0"/>
              <a:t>1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8070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0" lang="lv-LV" dirty="0"/>
              <a:t>1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3228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0" lang="lv-LV" dirty="0"/>
              <a:t>1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933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261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541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993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bf.llu.lv/sites/vbf/files/files/lapas/Gramata%20-%20vadlinijas_ar%20elektronisko%20ISBN_13.03.2020._compressed.pdf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youtu.be/eoMQGe8nIf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0.png"/><Relationship Id="rId18" Type="http://schemas.openxmlformats.org/officeDocument/2006/relationships/image" Target="../media/image63.jpeg"/><Relationship Id="rId3" Type="http://schemas.openxmlformats.org/officeDocument/2006/relationships/image" Target="../media/image54.jpeg"/><Relationship Id="rId21" Type="http://schemas.microsoft.com/office/2007/relationships/hdphoto" Target="../media/hdphoto8.wdp"/><Relationship Id="rId7" Type="http://schemas.openxmlformats.org/officeDocument/2006/relationships/image" Target="../media/image57.png"/><Relationship Id="rId12" Type="http://schemas.microsoft.com/office/2007/relationships/hdphoto" Target="../media/hdphoto5.wdp"/><Relationship Id="rId17" Type="http://schemas.openxmlformats.org/officeDocument/2006/relationships/image" Target="../media/image62.jpeg"/><Relationship Id="rId2" Type="http://schemas.openxmlformats.org/officeDocument/2006/relationships/image" Target="../media/image53.jpeg"/><Relationship Id="rId16" Type="http://schemas.microsoft.com/office/2007/relationships/hdphoto" Target="../media/hdphoto7.wdp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5" Type="http://schemas.openxmlformats.org/officeDocument/2006/relationships/image" Target="../media/image61.png"/><Relationship Id="rId10" Type="http://schemas.microsoft.com/office/2007/relationships/hdphoto" Target="../media/hdphoto4.wdp"/><Relationship Id="rId19" Type="http://schemas.openxmlformats.org/officeDocument/2006/relationships/image" Target="../media/image64.jpeg"/><Relationship Id="rId4" Type="http://schemas.openxmlformats.org/officeDocument/2006/relationships/image" Target="../media/image55.jpeg"/><Relationship Id="rId9" Type="http://schemas.openxmlformats.org/officeDocument/2006/relationships/image" Target="../media/image58.png"/><Relationship Id="rId1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lu.lv/lv/projekti" TargetMode="External"/><Relationship Id="rId7" Type="http://schemas.openxmlformats.org/officeDocument/2006/relationships/image" Target="../media/image71.png"/><Relationship Id="rId2" Type="http://schemas.openxmlformats.org/officeDocument/2006/relationships/hyperlink" Target="https://www.facebook.com/brownreglatl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hyperlink" Target="http://latlit.eu/" TargetMode="External"/><Relationship Id="rId4" Type="http://schemas.openxmlformats.org/officeDocument/2006/relationships/hyperlink" Target="http://www.vbf.llu.lv/lv/innovative-brownfield-regeneration-for-sustainable-development-of-cross-border-regions-brownre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etotajs\Documents\DAIGA\LLU\ZINATNE\projekti\lat_lit\brownreg\ieviesana\publicitate_majas_lapa\bildes_logo\Gara josl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2428"/>
            <a:ext cx="9107488" cy="20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89631" y="82893"/>
            <a:ext cx="93232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600" dirty="0">
                <a:latin typeface="+mj-lt"/>
              </a:rPr>
              <a:t>Konference “Teritoriju ar vides problēmām </a:t>
            </a:r>
            <a:r>
              <a:rPr lang="lv-LV" sz="1600" dirty="0" err="1">
                <a:latin typeface="+mj-lt"/>
              </a:rPr>
              <a:t>revitalizācija</a:t>
            </a:r>
            <a:r>
              <a:rPr lang="lv-LV" sz="1600" dirty="0">
                <a:latin typeface="+mj-lt"/>
              </a:rPr>
              <a:t> un attīstības perspektīvas valsts un privātajā sektorā”  Dobele, 23.09.2020.</a:t>
            </a:r>
          </a:p>
          <a:p>
            <a:pPr algn="ctr"/>
            <a:r>
              <a:rPr lang="lv-LV" sz="1600" dirty="0">
                <a:latin typeface="+mj-lt"/>
              </a:rPr>
              <a:t>Projekta Publisko teritoriju ar vides problēmām atjaunošana, uzturēšana un attīstība </a:t>
            </a:r>
          </a:p>
          <a:p>
            <a:pPr algn="ctr"/>
            <a:r>
              <a:rPr lang="lv-LV" sz="1600" dirty="0" err="1">
                <a:latin typeface="+mj-lt"/>
              </a:rPr>
              <a:t>LandCLEAN</a:t>
            </a:r>
            <a:r>
              <a:rPr lang="lv-LV" sz="1600" dirty="0">
                <a:latin typeface="+mj-lt"/>
              </a:rPr>
              <a:t> (LLI-408) ietvaros </a:t>
            </a:r>
            <a:endParaRPr lang="en-GB" sz="1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6512" y="6453336"/>
            <a:ext cx="9180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lv-LV" sz="1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presentation</a:t>
            </a:r>
            <a:r>
              <a:rPr lang="en-GB" sz="1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has been produced with the financial assistance of the European Union. The contents of this </a:t>
            </a:r>
            <a:r>
              <a:rPr lang="lv-LV" sz="1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presentation</a:t>
            </a:r>
            <a:r>
              <a:rPr lang="en-GB" sz="1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are the sole responsibility of Latvia University of Life Sciences and Technologies and can under no circumstances be regarded as</a:t>
            </a:r>
            <a:r>
              <a:rPr lang="lv-LV" sz="1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reflecting the position of the European Union.</a:t>
            </a:r>
            <a:endParaRPr lang="en-GB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9552" y="2701341"/>
            <a:ext cx="8420472" cy="943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20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Dr.arch. Daiga </a:t>
            </a:r>
            <a:r>
              <a:rPr lang="lv-LV" sz="2000" dirty="0" err="1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Skujāne</a:t>
            </a:r>
            <a:endParaRPr lang="lv-LV" sz="2000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r"/>
            <a:r>
              <a:rPr lang="lv-LV" sz="16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Projekta vadītāja, vadošā pētniece</a:t>
            </a:r>
          </a:p>
          <a:p>
            <a:pPr algn="r"/>
            <a:r>
              <a:rPr lang="lv-LV" sz="16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LLU Ainavu arhitektūras un plānošanas katedra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33014" y="1568236"/>
            <a:ext cx="9224281" cy="943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2800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Degradēto teritoriju </a:t>
            </a:r>
            <a:r>
              <a:rPr lang="lv-LV" sz="2800" b="1" dirty="0" err="1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remediācija</a:t>
            </a:r>
            <a:r>
              <a:rPr lang="lv-LV" sz="2800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 pašvaldību teritoriju ilgtspējīgai attīstībai </a:t>
            </a:r>
          </a:p>
          <a:p>
            <a:pPr algn="r"/>
            <a:r>
              <a:rPr lang="lv-LV" sz="2800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Ludzas, </a:t>
            </a:r>
            <a:r>
              <a:rPr lang="lv-LV" sz="2800" b="1" dirty="0" err="1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Kupišķu</a:t>
            </a:r>
            <a:r>
              <a:rPr lang="lv-LV" sz="2800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 un Ignalinas pašvaldību piemēri</a:t>
            </a:r>
            <a:endParaRPr lang="lv-LV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9631" y="3715985"/>
            <a:ext cx="9233631" cy="943410"/>
          </a:xfrm>
        </p:spPr>
        <p:txBody>
          <a:bodyPr>
            <a:noAutofit/>
          </a:bodyPr>
          <a:lstStyle/>
          <a:p>
            <a:pPr algn="r"/>
            <a:r>
              <a:rPr lang="en-GB" sz="1400" dirty="0" err="1">
                <a:cs typeface="Arial" panose="020B0604020202020204" pitchFamily="34" charset="0"/>
              </a:rPr>
              <a:t>Interreg</a:t>
            </a:r>
            <a:r>
              <a:rPr lang="en-GB" sz="1400" dirty="0">
                <a:cs typeface="Arial" panose="020B0604020202020204" pitchFamily="34" charset="0"/>
              </a:rPr>
              <a:t> </a:t>
            </a:r>
            <a:r>
              <a:rPr lang="en-GB" sz="1400" dirty="0" err="1">
                <a:cs typeface="Arial" panose="020B0604020202020204" pitchFamily="34" charset="0"/>
              </a:rPr>
              <a:t>Latvi</a:t>
            </a:r>
            <a:r>
              <a:rPr lang="lv-LV" sz="1400" dirty="0" err="1">
                <a:cs typeface="Arial" panose="020B0604020202020204" pitchFamily="34" charset="0"/>
              </a:rPr>
              <a:t>jas</a:t>
            </a:r>
            <a:r>
              <a:rPr lang="lv-LV" sz="1400" dirty="0">
                <a:cs typeface="Arial" panose="020B0604020202020204" pitchFamily="34" charset="0"/>
              </a:rPr>
              <a:t> Lietuvas pārrobežu sadarbības programmas 2</a:t>
            </a:r>
            <a:r>
              <a:rPr lang="en-GB" sz="1400" dirty="0">
                <a:cs typeface="Arial" panose="020B0604020202020204" pitchFamily="34" charset="0"/>
              </a:rPr>
              <a:t>014-2020</a:t>
            </a:r>
            <a:r>
              <a:rPr lang="lv-LV" sz="1400" dirty="0">
                <a:cs typeface="Arial" panose="020B0604020202020204" pitchFamily="34" charset="0"/>
              </a:rPr>
              <a:t> projekta «</a:t>
            </a:r>
            <a:r>
              <a:rPr lang="en-GB" sz="1400" dirty="0">
                <a:cs typeface="Arial" panose="020B0604020202020204" pitchFamily="34" charset="0"/>
              </a:rPr>
              <a:t>Innovative brownfield regeneration for sustainable development of cross-border re</a:t>
            </a:r>
            <a:r>
              <a:rPr lang="lv-LV" sz="1400" dirty="0">
                <a:cs typeface="Arial" panose="020B0604020202020204" pitchFamily="34" charset="0"/>
              </a:rPr>
              <a:t>ģ</a:t>
            </a:r>
            <a:r>
              <a:rPr lang="en-GB" sz="1400" dirty="0">
                <a:cs typeface="Arial" panose="020B0604020202020204" pitchFamily="34" charset="0"/>
              </a:rPr>
              <a:t>ions</a:t>
            </a:r>
            <a:r>
              <a:rPr lang="lv-LV" sz="1400" dirty="0">
                <a:cs typeface="Arial" panose="020B0604020202020204" pitchFamily="34" charset="0"/>
              </a:rPr>
              <a:t>» </a:t>
            </a:r>
            <a:r>
              <a:rPr lang="en-GB" sz="1400" dirty="0" err="1">
                <a:cs typeface="Arial" panose="020B0604020202020204" pitchFamily="34" charset="0"/>
              </a:rPr>
              <a:t>BrownReg</a:t>
            </a:r>
            <a:r>
              <a:rPr lang="lv-LV" sz="1400" dirty="0">
                <a:cs typeface="Arial" panose="020B0604020202020204" pitchFamily="34" charset="0"/>
              </a:rPr>
              <a:t> (</a:t>
            </a:r>
            <a:r>
              <a:rPr lang="en-GB" sz="1400" dirty="0">
                <a:cs typeface="Arial" panose="020B0604020202020204" pitchFamily="34" charset="0"/>
              </a:rPr>
              <a:t>LLI-325</a:t>
            </a:r>
            <a:r>
              <a:rPr lang="lv-LV" sz="1400" dirty="0">
                <a:cs typeface="Arial" panose="020B0604020202020204" pitchFamily="34" charset="0"/>
              </a:rPr>
              <a:t>) pieredze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3229158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93855"/>
            <a:ext cx="3076069" cy="23070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060" y="4593855"/>
            <a:ext cx="1690328" cy="225377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379" y="4610607"/>
            <a:ext cx="2894087" cy="2219601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135" y="2770097"/>
            <a:ext cx="4253865" cy="1728470"/>
          </a:xfrm>
          <a:prstGeom prst="rect">
            <a:avLst/>
          </a:prstGeom>
          <a:noFill/>
        </p:spPr>
      </p:pic>
      <p:sp>
        <p:nvSpPr>
          <p:cNvPr id="8" name="TextBox 10">
            <a:extLst>
              <a:ext uri="{FF2B5EF4-FFF2-40B4-BE49-F238E27FC236}">
                <a16:creationId xmlns="" xmlns:a16="http://schemas.microsoft.com/office/drawing/2014/main" id="{89D85176-5C42-4096-9D04-A568E3A7F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5" y="573956"/>
            <a:ext cx="882989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lv-LV" altLang="lv-LV" sz="2000" b="1" dirty="0">
                <a:latin typeface="+mn-lt"/>
                <a:cs typeface="Times New Roman" panose="02020603050405020304" pitchFamily="18" charset="0"/>
              </a:rPr>
              <a:t>Projekta </a:t>
            </a:r>
            <a:r>
              <a:rPr lang="lv-LV" altLang="lv-LV" sz="2000" b="1" dirty="0" err="1">
                <a:latin typeface="+mn-lt"/>
                <a:cs typeface="Times New Roman" panose="02020603050405020304" pitchFamily="18" charset="0"/>
              </a:rPr>
              <a:t>pilotteritoriju</a:t>
            </a:r>
            <a:r>
              <a:rPr lang="lv-LV" altLang="lv-LV" sz="2000" b="1" dirty="0">
                <a:latin typeface="+mn-lt"/>
                <a:cs typeface="Times New Roman" panose="02020603050405020304" pitchFamily="18" charset="0"/>
              </a:rPr>
              <a:t> izpēte, attīrīšana</a:t>
            </a:r>
            <a:r>
              <a:rPr lang="lv-LV" altLang="lv-LV" sz="2000" dirty="0">
                <a:latin typeface="+mn-lt"/>
                <a:cs typeface="Times New Roman" panose="02020603050405020304" pitchFamily="18" charset="0"/>
              </a:rPr>
              <a:t> no tehniskiem elementiem un apauguma (LLU, Ludza, Ignalina, </a:t>
            </a:r>
            <a:r>
              <a:rPr lang="lv-LV" altLang="lv-LV" sz="2000" dirty="0" err="1">
                <a:latin typeface="+mn-lt"/>
                <a:cs typeface="Times New Roman" panose="02020603050405020304" pitchFamily="18" charset="0"/>
              </a:rPr>
              <a:t>Kupišķi</a:t>
            </a:r>
            <a:r>
              <a:rPr lang="lv-LV" altLang="lv-LV" sz="2000" dirty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715963" lvl="1" indent="-2714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lv-LV" altLang="lv-LV" sz="2000" dirty="0">
                <a:latin typeface="+mn-lt"/>
                <a:cs typeface="Times New Roman" panose="02020603050405020304" pitchFamily="18" charset="0"/>
              </a:rPr>
              <a:t>Teritoriju izpēte (veģetācija, elementi utt.), piesārņojuma veida un līmeņa noteikšana (augsnes analīzes) atbilstošā </a:t>
            </a:r>
            <a:r>
              <a:rPr lang="lv-LV" altLang="lv-LV" sz="2000" dirty="0" err="1">
                <a:latin typeface="+mn-lt"/>
                <a:cs typeface="Times New Roman" panose="02020603050405020304" pitchFamily="18" charset="0"/>
              </a:rPr>
              <a:t>fitoremediācijas</a:t>
            </a:r>
            <a:r>
              <a:rPr lang="lv-LV" altLang="lv-LV" sz="2000" dirty="0">
                <a:latin typeface="+mn-lt"/>
                <a:cs typeface="Times New Roman" panose="02020603050405020304" pitchFamily="18" charset="0"/>
              </a:rPr>
              <a:t> augu sortimenta sagatavošanai (LLU)</a:t>
            </a:r>
          </a:p>
          <a:p>
            <a:pPr marL="715963" lvl="1" indent="-2714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lv-LV" altLang="lv-LV" sz="2000" dirty="0" err="1">
                <a:latin typeface="+mn-lt"/>
                <a:cs typeface="Times New Roman" panose="02020603050405020304" pitchFamily="18" charset="0"/>
              </a:rPr>
              <a:t>Fitoremediācijas</a:t>
            </a:r>
            <a:r>
              <a:rPr lang="lv-LV" altLang="lv-LV" sz="2000" dirty="0">
                <a:latin typeface="+mn-lt"/>
                <a:cs typeface="Times New Roman" panose="02020603050405020304" pitchFamily="18" charset="0"/>
              </a:rPr>
              <a:t> augu audzēšana un iegāde (LLU)</a:t>
            </a:r>
          </a:p>
          <a:p>
            <a:pPr marL="715963" lvl="1" indent="-2714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lv-LV" altLang="lv-LV" sz="2000" dirty="0">
                <a:latin typeface="+mn-lt"/>
                <a:cs typeface="Times New Roman" panose="02020603050405020304" pitchFamily="18" charset="0"/>
              </a:rPr>
              <a:t>Teritoriju attīrīšana no ēku gruvešiem, tehniskiem elementiem, apauguma (Ludza, Ignalina, </a:t>
            </a:r>
            <a:r>
              <a:rPr lang="lv-LV" altLang="lv-LV" sz="2000" dirty="0" err="1">
                <a:latin typeface="+mn-lt"/>
                <a:cs typeface="Times New Roman" panose="02020603050405020304" pitchFamily="18" charset="0"/>
              </a:rPr>
              <a:t>Kupišķi</a:t>
            </a:r>
            <a:r>
              <a:rPr lang="lv-LV" altLang="lv-LV" sz="2000" dirty="0">
                <a:latin typeface="+mn-lt"/>
                <a:cs typeface="Times New Roman" panose="02020603050405020304" pitchFamily="18" charset="0"/>
              </a:rPr>
              <a:t>)</a:t>
            </a:r>
            <a:endParaRPr lang="en-GB" altLang="lv-LV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B74F122D-ED96-4573-867A-CC2ABF113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0222"/>
            <a:ext cx="858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lv-LV" altLang="lv-LV" sz="2800" b="1" dirty="0">
                <a:solidFill>
                  <a:srgbClr val="993300"/>
                </a:solidFill>
                <a:latin typeface="+mj-lt"/>
                <a:cs typeface="Times New Roman" panose="02020603050405020304" pitchFamily="18" charset="0"/>
              </a:rPr>
              <a:t>Projekta galvenās aktivitātes un rezultāti (2)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="" xmlns:a16="http://schemas.microsoft.com/office/drawing/2014/main" id="{AE3748E7-CAD8-43AC-99A1-79482DC2B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1" y="3096592"/>
            <a:ext cx="60974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715963" lvl="1" indent="-2714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lv-LV" altLang="lv-LV" sz="2000" dirty="0" err="1">
                <a:latin typeface="+mn-lt"/>
                <a:cs typeface="Times New Roman" panose="02020603050405020304" pitchFamily="18" charset="0"/>
              </a:rPr>
              <a:t>Fitoremediācijas</a:t>
            </a:r>
            <a:r>
              <a:rPr lang="lv-LV" altLang="lv-LV" sz="2000" dirty="0">
                <a:latin typeface="+mn-lt"/>
                <a:cs typeface="Times New Roman" panose="02020603050405020304" pitchFamily="18" charset="0"/>
              </a:rPr>
              <a:t> augu stādīšana ar sabiedrības iesaisti (visi partneri)</a:t>
            </a:r>
          </a:p>
          <a:p>
            <a:pPr marL="715963" lvl="1" indent="-2714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lv-LV" altLang="lv-LV" sz="2000" dirty="0">
                <a:latin typeface="+mn-lt"/>
                <a:cs typeface="Times New Roman" panose="02020603050405020304" pitchFamily="18" charset="0"/>
              </a:rPr>
              <a:t>Atkārtotu augsnes analīžu noņemšana piesārņojuma līmeņa izmaiņu noteikšanai (LLU)</a:t>
            </a:r>
          </a:p>
        </p:txBody>
      </p:sp>
    </p:spTree>
    <p:extLst>
      <p:ext uri="{BB962C8B-B14F-4D97-AF65-F5344CB8AC3E}">
        <p14:creationId xmlns:p14="http://schemas.microsoft.com/office/powerpoint/2010/main" val="2726073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51" y="740107"/>
            <a:ext cx="8604098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000" b="1" dirty="0"/>
              <a:t>2. Divu dienu semināri un </a:t>
            </a:r>
            <a:r>
              <a:rPr lang="en-GB" sz="2000" b="1" dirty="0"/>
              <a:t>workshop</a:t>
            </a:r>
            <a:r>
              <a:rPr lang="lv-LV" sz="2000" b="1" dirty="0"/>
              <a:t>i projekta pašvaldībās, iesaistot iedzīvotājus, studentus un citus interesentu</a:t>
            </a:r>
            <a:r>
              <a:rPr lang="en-GB" sz="2000" b="1" dirty="0"/>
              <a:t>s</a:t>
            </a:r>
          </a:p>
          <a:p>
            <a:r>
              <a:rPr lang="lv-LV" sz="2000" dirty="0"/>
              <a:t>Tematisko semināru laikā informēti un izglītoti pašvaldību teritoriju plānotāji, lēmumu pieņēmēji, potenciālie investori, izglītības iestāžu pārstāvji, kā arī dažādas sabiedrības grupas</a:t>
            </a:r>
          </a:p>
          <a:p>
            <a:r>
              <a:rPr lang="lv-LV" sz="2000" dirty="0"/>
              <a:t>Izstrādāti materiāli par atšķirīgām tēmām saistītām ar degradētajām teritorijām, visi materiāli brīvi pieejami LLU interneta vietnē (LLU)</a:t>
            </a:r>
            <a:endParaRPr lang="en-GB" sz="2000" i="1" dirty="0"/>
          </a:p>
          <a:p>
            <a:r>
              <a:rPr lang="en-GB" sz="2000" dirty="0"/>
              <a:t>Workshop</a:t>
            </a:r>
            <a:r>
              <a:rPr lang="lv-LV" sz="2000" dirty="0"/>
              <a:t>i </a:t>
            </a:r>
            <a:r>
              <a:rPr lang="lv-LV" sz="2000" dirty="0" err="1"/>
              <a:t>fitoremediācijas</a:t>
            </a:r>
            <a:r>
              <a:rPr lang="lv-LV" sz="2000" dirty="0"/>
              <a:t> augu stādījumu veidošana </a:t>
            </a:r>
            <a:r>
              <a:rPr lang="lv-LV" sz="2000" dirty="0" err="1"/>
              <a:t>pilotteritorijās</a:t>
            </a:r>
            <a:r>
              <a:rPr lang="lv-LV" sz="2000" dirty="0"/>
              <a:t>, iesaistot vietējos iedzīvotājus, studentus un citus interesentus (visi partneri) </a:t>
            </a:r>
            <a:endParaRPr lang="en-GB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90" y="4293095"/>
            <a:ext cx="3419522" cy="25662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4293094"/>
            <a:ext cx="3419872" cy="25649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255" y="3861048"/>
            <a:ext cx="2208246" cy="1656184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1109D192-1180-4739-B929-1D2DCEF38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11" y="116632"/>
            <a:ext cx="858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lv-LV" altLang="lv-LV" sz="2800" b="1" dirty="0">
                <a:solidFill>
                  <a:srgbClr val="993300"/>
                </a:solidFill>
                <a:latin typeface="+mj-lt"/>
                <a:cs typeface="Times New Roman" panose="02020603050405020304" pitchFamily="18" charset="0"/>
              </a:rPr>
              <a:t>Projekta galvenās aktivitātes un rezultāti (3)</a:t>
            </a:r>
          </a:p>
        </p:txBody>
      </p:sp>
    </p:spTree>
    <p:extLst>
      <p:ext uri="{BB962C8B-B14F-4D97-AF65-F5344CB8AC3E}">
        <p14:creationId xmlns:p14="http://schemas.microsoft.com/office/powerpoint/2010/main" val="341090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106" y="1967296"/>
            <a:ext cx="3034903" cy="2448272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459035"/>
            <a:ext cx="3707904" cy="244827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000" b="1" dirty="0"/>
              <a:t>3. </a:t>
            </a:r>
            <a:r>
              <a:rPr lang="lv-LV" sz="2000" b="1" dirty="0" err="1"/>
              <a:t>Pilotteritoriju</a:t>
            </a:r>
            <a:r>
              <a:rPr lang="lv-LV" sz="2000" b="1" dirty="0"/>
              <a:t> attīstības scenāriju izstrāde un 3D modeļu izveide</a:t>
            </a: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lv-LV" sz="2000" dirty="0"/>
              <a:t>Koncepcijas izstrāde sadarbībā ar pašvaldībām (LLU)</a:t>
            </a:r>
            <a:endParaRPr lang="en-GB" sz="20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 </a:t>
            </a:r>
            <a:r>
              <a:rPr lang="lv-LV" sz="2000" dirty="0"/>
              <a:t>3D modeļu izstrāde (brīvi pieejami LLU interneta vietnē) (LLU)</a:t>
            </a:r>
            <a:endParaRPr lang="en-GB" sz="2000" i="1" dirty="0"/>
          </a:p>
        </p:txBody>
      </p:sp>
      <p:pic>
        <p:nvPicPr>
          <p:cNvPr id="13" name="Picture 12" descr="C:\Users\Pasniedzejs\Documents\daiga\llu\zinatne_projekti\projekti\lat_lit\int8_brownreg\ieviesana\Vallinijas_DT\redigesanai_2019_16_09\bildes_shemas_gramata\ludza_shema_planotais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2880" y="4407860"/>
            <a:ext cx="5726430" cy="2078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5E5C65E8-9177-4BC0-BD09-D58DBE7BE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" y="141825"/>
            <a:ext cx="858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lv-LV" altLang="lv-LV" sz="2800" b="1" dirty="0">
                <a:solidFill>
                  <a:srgbClr val="993300"/>
                </a:solidFill>
                <a:latin typeface="+mj-lt"/>
                <a:cs typeface="Times New Roman" panose="02020603050405020304" pitchFamily="18" charset="0"/>
              </a:rPr>
              <a:t>Projekta galvenās aktivitātes un rezultāti (4)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ECD80E-50CE-4C50-A18A-1EB73BC3CE8D}"/>
              </a:ext>
            </a:extLst>
          </p:cNvPr>
          <p:cNvSpPr/>
          <p:nvPr/>
        </p:nvSpPr>
        <p:spPr>
          <a:xfrm>
            <a:off x="0" y="6524366"/>
            <a:ext cx="9145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i="1" dirty="0"/>
              <a:t>http://www.vbf.llu.lv/lv/innovative-brownfield-regeneration-for-sustainable-development-of-cross-border-regions-brownreg</a:t>
            </a:r>
          </a:p>
        </p:txBody>
      </p:sp>
    </p:spTree>
    <p:extLst>
      <p:ext uri="{BB962C8B-B14F-4D97-AF65-F5344CB8AC3E}">
        <p14:creationId xmlns:p14="http://schemas.microsoft.com/office/powerpoint/2010/main" val="63714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27" y="624580"/>
            <a:ext cx="8762715" cy="54006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lv-LV" sz="2000" b="1" dirty="0"/>
              <a:t>4. Labās prakses pieredzes brauciens </a:t>
            </a:r>
            <a:endParaRPr lang="en-GB" sz="20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lv-LV" sz="2000" dirty="0"/>
              <a:t>Brauciena mērķis bija iepazīstināt pašvaldību teritoriju plānotājus un citus speciālistus, lēmumu pieņēmējus un universitātes pētniekus ar labās prakses piemēriem bijušo ražošanas teritoriju </a:t>
            </a:r>
            <a:r>
              <a:rPr lang="lv-LV" sz="2000" dirty="0" err="1"/>
              <a:t>revitalizācijā</a:t>
            </a:r>
            <a:r>
              <a:rPr lang="lv-LV" sz="2000" dirty="0"/>
              <a:t> Polijā un Vācijā, Rūras reģionā (LLU organizators, dalība – visi partneri) </a:t>
            </a:r>
            <a:endParaRPr lang="en-GB" sz="2000" i="1" dirty="0"/>
          </a:p>
          <a:p>
            <a:pPr marL="0" lvl="1" indent="0">
              <a:buNone/>
            </a:pPr>
            <a:endParaRPr lang="en-GB" sz="2000" dirty="0"/>
          </a:p>
        </p:txBody>
      </p:sp>
      <p:pic>
        <p:nvPicPr>
          <p:cNvPr id="16" name="Picture 1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0888"/>
            <a:ext cx="9144000" cy="540060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="" xmlns:a16="http://schemas.microsoft.com/office/drawing/2014/main" id="{61437BBE-2871-4C7D-BDCC-BEC46E9CD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68" y="0"/>
            <a:ext cx="858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lv-LV" altLang="lv-LV" sz="2800" b="1" dirty="0">
                <a:solidFill>
                  <a:srgbClr val="993300"/>
                </a:solidFill>
                <a:latin typeface="+mj-lt"/>
                <a:cs typeface="Times New Roman" panose="02020603050405020304" pitchFamily="18" charset="0"/>
              </a:rPr>
              <a:t>Projekta galvenās aktivitātes un rezultāti (5)</a:t>
            </a:r>
          </a:p>
        </p:txBody>
      </p:sp>
    </p:spTree>
    <p:extLst>
      <p:ext uri="{BB962C8B-B14F-4D97-AF65-F5344CB8AC3E}">
        <p14:creationId xmlns:p14="http://schemas.microsoft.com/office/powerpoint/2010/main" val="133420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manufaktura shopping centre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457" y="332656"/>
            <a:ext cx="4644583" cy="1983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68552" y="343437"/>
            <a:ext cx="4067944" cy="56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b="1" kern="1400" cap="all" dirty="0">
                <a:solidFill>
                  <a:srgbClr val="333333"/>
                </a:solidFill>
                <a:ea typeface="SimHei"/>
                <a:cs typeface="Times New Roman" panose="02020603050405020304" pitchFamily="18" charset="0"/>
              </a:rPr>
              <a:t>Izklaides un iepirkšanās centrs </a:t>
            </a:r>
            <a:r>
              <a:rPr lang="en-US" b="1" kern="1400" cap="all" dirty="0">
                <a:solidFill>
                  <a:srgbClr val="333333"/>
                </a:solidFill>
                <a:ea typeface="SimHei"/>
                <a:cs typeface="Times New Roman" panose="02020603050405020304" pitchFamily="18" charset="0"/>
              </a:rPr>
              <a:t> “Manufacture</a:t>
            </a:r>
            <a:r>
              <a:rPr lang="en-US" kern="1400" cap="all" dirty="0">
                <a:solidFill>
                  <a:srgbClr val="333333"/>
                </a:solidFill>
                <a:ea typeface="SimHei"/>
                <a:cs typeface="Times New Roman" panose="02020603050405020304" pitchFamily="18" charset="0"/>
              </a:rPr>
              <a:t>”</a:t>
            </a:r>
            <a:r>
              <a:rPr lang="lv-LV" kern="1400" cap="all" dirty="0">
                <a:solidFill>
                  <a:srgbClr val="333333"/>
                </a:solidFill>
                <a:ea typeface="SimHei"/>
                <a:cs typeface="Times New Roman" panose="02020603050405020304" pitchFamily="18" charset="0"/>
              </a:rPr>
              <a:t>, </a:t>
            </a:r>
            <a:r>
              <a:rPr lang="en-US" cap="all" dirty="0" err="1"/>
              <a:t>Łódź</a:t>
            </a:r>
            <a:r>
              <a:rPr lang="lv-LV" cap="all" dirty="0"/>
              <a:t>, </a:t>
            </a:r>
            <a:r>
              <a:rPr lang="lv-LV" cap="all" dirty="0" err="1"/>
              <a:t>polija</a:t>
            </a:r>
            <a:endParaRPr lang="lv-LV" cap="all" dirty="0"/>
          </a:p>
        </p:txBody>
      </p:sp>
      <p:pic>
        <p:nvPicPr>
          <p:cNvPr id="10" name="Picture 9" descr="Gleisdreieck Park / Atelier LOIDL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4509120"/>
            <a:ext cx="4755713" cy="2127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22519" y="4509120"/>
            <a:ext cx="3994748" cy="329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7938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kern="1400" cap="all" dirty="0">
                <a:solidFill>
                  <a:srgbClr val="333333"/>
                </a:solidFill>
                <a:ea typeface="SimHei"/>
                <a:cs typeface="Times New Roman" panose="02020603050405020304" pitchFamily="18" charset="0"/>
              </a:rPr>
              <a:t>Park am </a:t>
            </a:r>
            <a:r>
              <a:rPr lang="en-US" b="1" kern="1400" cap="all" dirty="0" err="1">
                <a:solidFill>
                  <a:srgbClr val="333333"/>
                </a:solidFill>
                <a:ea typeface="SimHei"/>
                <a:cs typeface="Times New Roman" panose="02020603050405020304" pitchFamily="18" charset="0"/>
              </a:rPr>
              <a:t>Gleisdreieck</a:t>
            </a:r>
            <a:r>
              <a:rPr lang="lv-LV" b="1" kern="1400" cap="all" dirty="0">
                <a:solidFill>
                  <a:srgbClr val="333333"/>
                </a:solidFill>
                <a:ea typeface="SimHei"/>
                <a:cs typeface="Times New Roman" panose="02020603050405020304" pitchFamily="18" charset="0"/>
              </a:rPr>
              <a:t>, </a:t>
            </a:r>
            <a:r>
              <a:rPr lang="lv-LV" kern="1400" cap="all" dirty="0" err="1">
                <a:solidFill>
                  <a:srgbClr val="333333"/>
                </a:solidFill>
                <a:ea typeface="SimHei"/>
                <a:cs typeface="Times New Roman" panose="02020603050405020304" pitchFamily="18" charset="0"/>
              </a:rPr>
              <a:t>berlin</a:t>
            </a:r>
            <a:r>
              <a:rPr lang="lv-LV" kern="1400" cap="all" dirty="0">
                <a:solidFill>
                  <a:srgbClr val="333333"/>
                </a:solidFill>
                <a:ea typeface="SimHei"/>
                <a:cs typeface="Times New Roman" panose="02020603050405020304" pitchFamily="18" charset="0"/>
              </a:rPr>
              <a:t>, VĀCIJA</a:t>
            </a:r>
            <a:endParaRPr lang="lv-LV" b="1" kern="1400" cap="all" dirty="0">
              <a:solidFill>
                <a:srgbClr val="333333"/>
              </a:solidFill>
              <a:ea typeface="SimHei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FA5DFA6-1D6E-454B-8DA6-887D91361027}"/>
              </a:ext>
            </a:extLst>
          </p:cNvPr>
          <p:cNvSpPr/>
          <p:nvPr/>
        </p:nvSpPr>
        <p:spPr>
          <a:xfrm>
            <a:off x="4985800" y="2503894"/>
            <a:ext cx="4239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/>
              <a:t>SCHÖNEBERGER SÜDGELÄNDE PARK</a:t>
            </a:r>
            <a:r>
              <a:rPr lang="lv-LV" dirty="0"/>
              <a:t>, BERLIN, VĀCIJA</a:t>
            </a:r>
          </a:p>
        </p:txBody>
      </p:sp>
      <p:pic>
        <p:nvPicPr>
          <p:cNvPr id="13" name="Picture 12" descr="SÃ¼dgelÃ¤nde">
            <a:extLst>
              <a:ext uri="{FF2B5EF4-FFF2-40B4-BE49-F238E27FC236}">
                <a16:creationId xmlns="" xmlns:a16="http://schemas.microsoft.com/office/drawing/2014/main" id="{545BBF66-9EFE-4305-8421-A101C75E26E3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2377" y="2564901"/>
            <a:ext cx="3099663" cy="179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www.landezine.com/wp-content/uploads/2013/02/Schoeneberg-Sudgelande_09.jpg">
            <a:extLst>
              <a:ext uri="{FF2B5EF4-FFF2-40B4-BE49-F238E27FC236}">
                <a16:creationId xmlns="" xmlns:a16="http://schemas.microsoft.com/office/drawing/2014/main" id="{F7B3DE5B-5D64-468A-9CC1-7F6741F547AF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457" y="2564902"/>
            <a:ext cx="1549910" cy="1799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72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landezine.com/wp-content/uploads/2017/11/25-photo-Claudia-Dreysse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88640"/>
            <a:ext cx="4608512" cy="2029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32040" y="197329"/>
            <a:ext cx="2631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/>
              <a:t>ZOLLVEREIN PARK </a:t>
            </a:r>
            <a:r>
              <a:rPr lang="lv-LV" dirty="0"/>
              <a:t>, ESSEN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4048" y="231094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/>
              <a:t>LANDSCHAFTSPARK DUISBURG NORD</a:t>
            </a:r>
            <a:r>
              <a:rPr lang="lv-LV" dirty="0"/>
              <a:t>, DUISBURG</a:t>
            </a:r>
          </a:p>
        </p:txBody>
      </p:sp>
      <p:pic>
        <p:nvPicPr>
          <p:cNvPr id="8" name="Picture 7" descr="Image result for landschaftspark duisburg nord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189" y="2362622"/>
            <a:ext cx="2292595" cy="1786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Image result for landschaftspark duisburg nor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099" y="2362622"/>
            <a:ext cx="2594949" cy="17864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128410" y="4149080"/>
            <a:ext cx="2035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/>
              <a:t>RHINE PARK</a:t>
            </a:r>
            <a:r>
              <a:rPr lang="lv-LV" dirty="0"/>
              <a:t>, ESSEN</a:t>
            </a:r>
          </a:p>
        </p:txBody>
      </p:sp>
      <p:pic>
        <p:nvPicPr>
          <p:cNvPr id="12" name="Picture 11" descr="http://www.landezine.com/wp-content/uploads/2011/05/RP-Duisburg-LOIDL_12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742" y="4293096"/>
            <a:ext cx="4651306" cy="2285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285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931217"/>
            <a:ext cx="8784976" cy="3348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000" b="1" dirty="0"/>
              <a:t>5. Grāmata «Degradēto teritoriju </a:t>
            </a:r>
            <a:r>
              <a:rPr lang="lv-LV" sz="2000" b="1" dirty="0" err="1"/>
              <a:t>remediācija</a:t>
            </a:r>
            <a:r>
              <a:rPr lang="lv-LV" sz="2000" b="1" dirty="0"/>
              <a:t>. </a:t>
            </a:r>
            <a:r>
              <a:rPr lang="lv-LV" sz="2000" b="1" dirty="0" err="1"/>
              <a:t>Izpēte.Plānošana</a:t>
            </a:r>
            <a:r>
              <a:rPr lang="lv-LV" sz="2000" b="1" dirty="0"/>
              <a:t>. Apsaimniekošana» (LV, ENG, LT) </a:t>
            </a:r>
            <a:r>
              <a:rPr lang="lv-LV" sz="2000" dirty="0"/>
              <a:t>- </a:t>
            </a:r>
            <a:r>
              <a:rPr lang="lv-LV" sz="2000" i="1" dirty="0"/>
              <a:t>LLU</a:t>
            </a:r>
            <a:endParaRPr lang="en-GB" sz="2000" b="1" i="1" dirty="0"/>
          </a:p>
          <a:p>
            <a:r>
              <a:rPr lang="lv-LV" sz="2000" dirty="0"/>
              <a:t>Degradēto teritoriju klasifikācijas, normatīvais ietvars, ieguvumi </a:t>
            </a:r>
            <a:r>
              <a:rPr lang="lv-LV" sz="2000" dirty="0" err="1"/>
              <a:t>ņo</a:t>
            </a:r>
            <a:r>
              <a:rPr lang="lv-LV" sz="2000" dirty="0"/>
              <a:t> degradēto teritoriju reģenerācijas</a:t>
            </a:r>
            <a:endParaRPr lang="en-GB" sz="2000" dirty="0"/>
          </a:p>
          <a:p>
            <a:r>
              <a:rPr lang="lv-LV" sz="2000" dirty="0" err="1"/>
              <a:t>Fitoremediācijas</a:t>
            </a:r>
            <a:r>
              <a:rPr lang="lv-LV" sz="2000" dirty="0"/>
              <a:t> tehnoloģija, augi</a:t>
            </a:r>
            <a:endParaRPr lang="en-GB" sz="2000" dirty="0"/>
          </a:p>
          <a:p>
            <a:r>
              <a:rPr lang="lv-LV" sz="2000" dirty="0"/>
              <a:t>Bijušo industriālo teritoriju </a:t>
            </a:r>
            <a:r>
              <a:rPr lang="lv-LV" sz="2000" dirty="0" err="1"/>
              <a:t>revitalizācijas</a:t>
            </a:r>
            <a:r>
              <a:rPr lang="lv-LV" sz="2000" dirty="0"/>
              <a:t> plānošanas principi, tai skaitā nodrošinot sabiedrības iesaiste </a:t>
            </a:r>
          </a:p>
          <a:p>
            <a:r>
              <a:rPr lang="lv-LV" sz="2000" dirty="0"/>
              <a:t>Dažādu materiālu no bijušajām industriālajām teritorijām </a:t>
            </a:r>
            <a:r>
              <a:rPr lang="lv-LV" sz="2000" dirty="0" err="1"/>
              <a:t>otreizējas</a:t>
            </a:r>
            <a:r>
              <a:rPr lang="lv-LV" sz="2000" dirty="0"/>
              <a:t> izmantošanas iespējas </a:t>
            </a:r>
            <a:r>
              <a:rPr lang="en-GB" sz="2000" dirty="0"/>
              <a:t> </a:t>
            </a:r>
          </a:p>
          <a:p>
            <a:r>
              <a:rPr lang="lv-LV" sz="2000" dirty="0"/>
              <a:t>Labās prakses piemēri Eiropā, Latvijā                                                                 un </a:t>
            </a:r>
            <a:r>
              <a:rPr lang="lv-LV" sz="2000" dirty="0" err="1"/>
              <a:t>pilotteritorijās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726078"/>
            <a:ext cx="4067944" cy="3050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65FB331-C595-42FC-AD52-87607C99E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" y="230833"/>
            <a:ext cx="858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lv-LV" altLang="lv-LV" sz="2800" b="1" dirty="0">
                <a:solidFill>
                  <a:srgbClr val="993300"/>
                </a:solidFill>
                <a:latin typeface="+mj-lt"/>
                <a:cs typeface="Times New Roman" panose="02020603050405020304" pitchFamily="18" charset="0"/>
              </a:rPr>
              <a:t>Projekta galvenās aktivitātes un rezultāti (6)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C768B9D-2471-450E-96C4-8FCF0529C1BA}"/>
              </a:ext>
            </a:extLst>
          </p:cNvPr>
          <p:cNvSpPr/>
          <p:nvPr/>
        </p:nvSpPr>
        <p:spPr>
          <a:xfrm>
            <a:off x="683568" y="6165502"/>
            <a:ext cx="4750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dirty="0">
                <a:hlinkClick r:id="rId3"/>
              </a:rPr>
              <a:t>http://www.vbf.llu.lv/lv/innovative-brownfield-regeneration-for-sustainable-development-of-cross-border-regions-brownreg</a:t>
            </a:r>
          </a:p>
        </p:txBody>
      </p:sp>
    </p:spTree>
    <p:extLst>
      <p:ext uri="{BB962C8B-B14F-4D97-AF65-F5344CB8AC3E}">
        <p14:creationId xmlns:p14="http://schemas.microsoft.com/office/powerpoint/2010/main" val="1083862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43608" y="2624192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Latvi</a:t>
            </a:r>
            <a:r>
              <a:rPr lang="lv-LV" dirty="0" err="1"/>
              <a:t>jas</a:t>
            </a:r>
            <a:r>
              <a:rPr lang="lv-LV" dirty="0"/>
              <a:t> Lauksaimniecības universitāte </a:t>
            </a:r>
            <a:r>
              <a:rPr lang="en-GB" dirty="0"/>
              <a:t>(LLU)</a:t>
            </a:r>
          </a:p>
          <a:p>
            <a:r>
              <a:rPr lang="en-GB" dirty="0"/>
              <a:t>Aleksandra </a:t>
            </a:r>
            <a:r>
              <a:rPr lang="en-GB" dirty="0" err="1"/>
              <a:t>Stulginsk</a:t>
            </a:r>
            <a:r>
              <a:rPr lang="lv-LV" dirty="0"/>
              <a:t>a</a:t>
            </a:r>
            <a:r>
              <a:rPr lang="en-GB" dirty="0"/>
              <a:t> </a:t>
            </a:r>
            <a:r>
              <a:rPr lang="lv-LV" dirty="0"/>
              <a:t>universitāte</a:t>
            </a:r>
            <a:r>
              <a:rPr lang="en-GB" dirty="0"/>
              <a:t> (ASU), </a:t>
            </a:r>
            <a:r>
              <a:rPr lang="lv-LV" dirty="0"/>
              <a:t>Lietuva</a:t>
            </a:r>
            <a:endParaRPr lang="en-GB" dirty="0"/>
          </a:p>
          <a:p>
            <a:r>
              <a:rPr lang="lv-LV" dirty="0"/>
              <a:t>Igaunijas dzīvības zinātņu universitāte (</a:t>
            </a:r>
            <a:r>
              <a:rPr lang="en-GB" dirty="0"/>
              <a:t>EMU)</a:t>
            </a:r>
            <a:r>
              <a:rPr lang="lv-LV" dirty="0"/>
              <a:t>, Igaunija</a:t>
            </a:r>
            <a:endParaRPr lang="en-GB" dirty="0"/>
          </a:p>
          <a:p>
            <a:r>
              <a:rPr lang="lv-LV" dirty="0"/>
              <a:t>L</a:t>
            </a:r>
            <a:r>
              <a:rPr lang="en-GB" dirty="0" err="1"/>
              <a:t>innaeus</a:t>
            </a:r>
            <a:r>
              <a:rPr lang="en-GB" dirty="0"/>
              <a:t> </a:t>
            </a:r>
            <a:r>
              <a:rPr lang="en-GB" dirty="0" err="1"/>
              <a:t>Universi</a:t>
            </a:r>
            <a:r>
              <a:rPr lang="lv-LV" dirty="0" err="1"/>
              <a:t>tāte</a:t>
            </a:r>
            <a:r>
              <a:rPr lang="en-GB" dirty="0"/>
              <a:t>, </a:t>
            </a:r>
            <a:r>
              <a:rPr lang="lv-LV" dirty="0"/>
              <a:t>Zviedrija</a:t>
            </a:r>
            <a:endParaRPr lang="en-GB" dirty="0"/>
          </a:p>
          <a:p>
            <a:r>
              <a:rPr lang="en-GB" dirty="0" err="1"/>
              <a:t>Ludza</a:t>
            </a:r>
            <a:r>
              <a:rPr lang="lv-LV" dirty="0"/>
              <a:t>s pašvaldība</a:t>
            </a:r>
            <a:r>
              <a:rPr lang="en-GB" dirty="0"/>
              <a:t>, </a:t>
            </a:r>
            <a:r>
              <a:rPr lang="en-GB" dirty="0" err="1"/>
              <a:t>Latvi</a:t>
            </a:r>
            <a:r>
              <a:rPr lang="lv-LV" dirty="0"/>
              <a:t>j</a:t>
            </a:r>
            <a:r>
              <a:rPr lang="en-GB" dirty="0"/>
              <a:t>a</a:t>
            </a:r>
          </a:p>
        </p:txBody>
      </p:sp>
      <p:pic>
        <p:nvPicPr>
          <p:cNvPr id="14" name="Picture 2" descr="Attēlu rezultāti vaicājumam “Ludza ģērbonis”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867" y="5279635"/>
            <a:ext cx="1068493" cy="127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ttēlu rezultāti vaicājumam “LLU”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871" y="523616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" descr="Image result for estonian university of life science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7" name="AutoShape 4" descr="Image result for estonian university of life science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387" y="5236425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leksandras stulginskis universit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0357" y="5236425"/>
            <a:ext cx="120167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nnaeus univers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028" y="5229200"/>
            <a:ext cx="1553807" cy="13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42556" y="1028289"/>
            <a:ext cx="8229600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000" b="1" dirty="0"/>
              <a:t>6.Projekta rezultātu publicitāte un prezentēšana konferencēs un semināros</a:t>
            </a: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lv-LV" sz="2000" dirty="0"/>
              <a:t>Starptautiskās konferences: </a:t>
            </a:r>
            <a:r>
              <a:rPr lang="lv-LV" sz="2000" dirty="0" err="1"/>
              <a:t>Baltic</a:t>
            </a:r>
            <a:r>
              <a:rPr lang="lv-LV" sz="2000" dirty="0"/>
              <a:t> </a:t>
            </a:r>
            <a:r>
              <a:rPr lang="lv-LV" sz="2000" dirty="0" err="1"/>
              <a:t>Surveying</a:t>
            </a:r>
            <a:r>
              <a:rPr lang="lv-LV" sz="2000" dirty="0"/>
              <a:t> </a:t>
            </a:r>
            <a:r>
              <a:rPr lang="lv-LV" sz="2000" dirty="0" err="1"/>
              <a:t>conference</a:t>
            </a:r>
            <a:r>
              <a:rPr lang="lv-LV" sz="2000" dirty="0"/>
              <a:t>; </a:t>
            </a:r>
            <a:r>
              <a:rPr lang="lv-LV" sz="2000" dirty="0" err="1"/>
              <a:t>European</a:t>
            </a:r>
            <a:r>
              <a:rPr lang="lv-LV" sz="2000" dirty="0"/>
              <a:t> </a:t>
            </a:r>
            <a:r>
              <a:rPr lang="lv-LV" sz="2000" dirty="0" err="1"/>
              <a:t>Council</a:t>
            </a:r>
            <a:r>
              <a:rPr lang="lv-LV" sz="2000" dirty="0"/>
              <a:t> </a:t>
            </a:r>
            <a:r>
              <a:rPr lang="lv-LV" sz="2000" dirty="0" err="1"/>
              <a:t>of</a:t>
            </a:r>
            <a:r>
              <a:rPr lang="lv-LV" sz="2000" dirty="0"/>
              <a:t> </a:t>
            </a:r>
            <a:r>
              <a:rPr lang="lv-LV" sz="2000" dirty="0" err="1"/>
              <a:t>Landscape</a:t>
            </a:r>
            <a:r>
              <a:rPr lang="lv-LV" sz="2000" dirty="0"/>
              <a:t> </a:t>
            </a:r>
            <a:r>
              <a:rPr lang="lv-LV" sz="2000" dirty="0" err="1"/>
              <a:t>Architecture</a:t>
            </a:r>
            <a:r>
              <a:rPr lang="lv-LV" sz="2000" dirty="0"/>
              <a:t> </a:t>
            </a:r>
            <a:r>
              <a:rPr lang="lv-LV" sz="2000" dirty="0" err="1"/>
              <a:t>Schools</a:t>
            </a:r>
            <a:r>
              <a:rPr lang="lv-LV" sz="2000" dirty="0"/>
              <a:t> </a:t>
            </a:r>
            <a:r>
              <a:rPr lang="lv-LV" sz="2000" dirty="0" err="1"/>
              <a:t>Conference</a:t>
            </a:r>
            <a:r>
              <a:rPr lang="lv-LV" sz="2000" dirty="0"/>
              <a:t> u.c.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 </a:t>
            </a:r>
            <a:r>
              <a:rPr lang="lv-LV" sz="2000" dirty="0"/>
              <a:t>BOVA (</a:t>
            </a:r>
            <a:r>
              <a:rPr lang="lv-LV" sz="2000" dirty="0" err="1"/>
              <a:t>Baltic</a:t>
            </a:r>
            <a:r>
              <a:rPr lang="lv-LV" sz="2000" dirty="0"/>
              <a:t> </a:t>
            </a:r>
            <a:r>
              <a:rPr lang="lv-LV" sz="2000" dirty="0" err="1"/>
              <a:t>Agricultural</a:t>
            </a:r>
            <a:r>
              <a:rPr lang="lv-LV" sz="2000" dirty="0"/>
              <a:t> </a:t>
            </a:r>
            <a:r>
              <a:rPr lang="lv-LV" sz="2000" dirty="0" err="1"/>
              <a:t>Universities</a:t>
            </a:r>
            <a:r>
              <a:rPr lang="lv-LV" sz="2000" dirty="0"/>
              <a:t> </a:t>
            </a:r>
            <a:r>
              <a:rPr lang="lv-LV" sz="2000" dirty="0" err="1"/>
              <a:t>Network</a:t>
            </a:r>
            <a:r>
              <a:rPr lang="lv-LV" sz="2000" dirty="0"/>
              <a:t>) intensīvie kursi</a:t>
            </a:r>
            <a:endParaRPr lang="en-GB" sz="2000" i="1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808500E-AC8A-44DC-B42A-25B7F7393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" y="230833"/>
            <a:ext cx="858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lv-LV" altLang="lv-LV" sz="2800" b="1" dirty="0">
                <a:solidFill>
                  <a:srgbClr val="993300"/>
                </a:solidFill>
                <a:latin typeface="+mj-lt"/>
                <a:cs typeface="Times New Roman" panose="02020603050405020304" pitchFamily="18" charset="0"/>
              </a:rPr>
              <a:t>Projekta galvenās aktivitātes un rezultāti (7)</a:t>
            </a:r>
          </a:p>
        </p:txBody>
      </p:sp>
    </p:spTree>
    <p:extLst>
      <p:ext uri="{BB962C8B-B14F-4D97-AF65-F5344CB8AC3E}">
        <p14:creationId xmlns:p14="http://schemas.microsoft.com/office/powerpoint/2010/main" val="388126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esktop\Linen\analīzes\teritorij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478846"/>
            <a:ext cx="7828031" cy="440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516216" y="908720"/>
            <a:ext cx="2736304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000" dirty="0">
                <a:latin typeface="Courier New" pitchFamily="49" charset="0"/>
                <a:cs typeface="Courier New" pitchFamily="49" charset="0"/>
              </a:rPr>
              <a:t>ASU: Kristina </a:t>
            </a:r>
            <a:r>
              <a:rPr lang="lv-LV" sz="2000" dirty="0" err="1">
                <a:latin typeface="Courier New" pitchFamily="49" charset="0"/>
                <a:cs typeface="Courier New" pitchFamily="49" charset="0"/>
              </a:rPr>
              <a:t>Mažutyt</a:t>
            </a:r>
            <a:r>
              <a:rPr lang="lt-LT" sz="2000" dirty="0">
                <a:latin typeface="Courier New" pitchFamily="49" charset="0"/>
                <a:cs typeface="Courier New" pitchFamily="49" charset="0"/>
              </a:rPr>
              <a:t>ė     </a:t>
            </a:r>
          </a:p>
          <a:p>
            <a:pPr marL="0" indent="0">
              <a:buNone/>
            </a:pPr>
            <a:r>
              <a:rPr lang="lt-LT" sz="2000" dirty="0">
                <a:latin typeface="Courier New" pitchFamily="49" charset="0"/>
                <a:cs typeface="Courier New" pitchFamily="49" charset="0"/>
              </a:rPr>
              <a:t>     Mantas Meštaras</a:t>
            </a:r>
          </a:p>
          <a:p>
            <a:pPr marL="0" indent="0">
              <a:buNone/>
            </a:pPr>
            <a:r>
              <a:rPr lang="lv-LV" sz="2000" dirty="0">
                <a:latin typeface="Courier New" pitchFamily="49" charset="0"/>
                <a:cs typeface="Courier New" pitchFamily="49" charset="0"/>
              </a:rPr>
              <a:t>LLU: Aiga Baumane</a:t>
            </a:r>
          </a:p>
          <a:p>
            <a:pPr marL="0" indent="0">
              <a:buNone/>
            </a:pPr>
            <a:r>
              <a:rPr lang="lv-LV" sz="2000" dirty="0">
                <a:latin typeface="Courier New" pitchFamily="49" charset="0"/>
                <a:cs typeface="Courier New" pitchFamily="49" charset="0"/>
              </a:rPr>
              <a:t>     Arta </a:t>
            </a:r>
            <a:r>
              <a:rPr lang="lv-LV" sz="2000" dirty="0" err="1">
                <a:latin typeface="Courier New" pitchFamily="49" charset="0"/>
                <a:cs typeface="Courier New" pitchFamily="49" charset="0"/>
              </a:rPr>
              <a:t>Lindmane</a:t>
            </a:r>
            <a:endParaRPr lang="lv-LV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lt-LT" sz="2000" dirty="0">
                <a:latin typeface="Courier New" pitchFamily="49" charset="0"/>
                <a:cs typeface="Courier New" pitchFamily="49" charset="0"/>
              </a:rPr>
              <a:t>     Anete Šteinerte</a:t>
            </a:r>
            <a:endParaRPr lang="lv-LV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Picture 2" descr="C:\Users\1\Desktop\Linen\analīzes\ludza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189" y="0"/>
            <a:ext cx="429701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268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395536" y="764704"/>
            <a:ext cx="2736304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000" dirty="0">
                <a:latin typeface="Courier New" pitchFamily="49" charset="0"/>
                <a:cs typeface="Courier New" pitchFamily="49" charset="0"/>
              </a:rPr>
              <a:t>ASU: Kristina </a:t>
            </a:r>
            <a:r>
              <a:rPr lang="lv-LV" sz="2000" dirty="0" err="1">
                <a:latin typeface="Courier New" pitchFamily="49" charset="0"/>
                <a:cs typeface="Courier New" pitchFamily="49" charset="0"/>
              </a:rPr>
              <a:t>Mažutyt</a:t>
            </a:r>
            <a:r>
              <a:rPr lang="lt-LT" sz="2000" dirty="0">
                <a:latin typeface="Courier New" pitchFamily="49" charset="0"/>
                <a:cs typeface="Courier New" pitchFamily="49" charset="0"/>
              </a:rPr>
              <a:t>ė     </a:t>
            </a:r>
          </a:p>
          <a:p>
            <a:pPr marL="0" indent="0">
              <a:buNone/>
            </a:pPr>
            <a:r>
              <a:rPr lang="lt-LT" sz="2000" dirty="0">
                <a:latin typeface="Courier New" pitchFamily="49" charset="0"/>
                <a:cs typeface="Courier New" pitchFamily="49" charset="0"/>
              </a:rPr>
              <a:t>     Mantas Meštaras</a:t>
            </a:r>
          </a:p>
          <a:p>
            <a:pPr marL="0" indent="0">
              <a:buNone/>
            </a:pPr>
            <a:r>
              <a:rPr lang="lv-LV" sz="2000" dirty="0">
                <a:latin typeface="Courier New" pitchFamily="49" charset="0"/>
                <a:cs typeface="Courier New" pitchFamily="49" charset="0"/>
              </a:rPr>
              <a:t>LLU: Aiga Baumane</a:t>
            </a:r>
          </a:p>
          <a:p>
            <a:pPr marL="0" indent="0">
              <a:buNone/>
            </a:pPr>
            <a:r>
              <a:rPr lang="lv-LV" sz="2000" dirty="0">
                <a:latin typeface="Courier New" pitchFamily="49" charset="0"/>
                <a:cs typeface="Courier New" pitchFamily="49" charset="0"/>
              </a:rPr>
              <a:t>     Arta </a:t>
            </a:r>
            <a:r>
              <a:rPr lang="lv-LV" sz="2000" dirty="0" err="1">
                <a:latin typeface="Courier New" pitchFamily="49" charset="0"/>
                <a:cs typeface="Courier New" pitchFamily="49" charset="0"/>
              </a:rPr>
              <a:t>Lindmane</a:t>
            </a:r>
            <a:endParaRPr lang="lv-LV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lt-LT" sz="2000" dirty="0">
                <a:latin typeface="Courier New" pitchFamily="49" charset="0"/>
                <a:cs typeface="Courier New" pitchFamily="49" charset="0"/>
              </a:rPr>
              <a:t>     Anete Šteinerte</a:t>
            </a:r>
            <a:endParaRPr lang="lv-LV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Picture 2" descr="D:\tornisz222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281887"/>
            <a:ext cx="8167797" cy="457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tornispirms2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5903" y="-16706"/>
            <a:ext cx="4860032" cy="27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2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222250"/>
            <a:ext cx="6481762" cy="1143001"/>
          </a:xfrm>
        </p:spPr>
        <p:txBody>
          <a:bodyPr/>
          <a:lstStyle/>
          <a:p>
            <a:pPr algn="l" eaLnBrk="1" hangingPunct="1"/>
            <a:r>
              <a:rPr lang="lv-LV" altLang="lv-LV" sz="3200" b="1" u="none" dirty="0">
                <a:solidFill>
                  <a:srgbClr val="993300"/>
                </a:solidFill>
                <a:latin typeface="+mn-lt"/>
                <a:cs typeface="Times New Roman" panose="02020603050405020304" pitchFamily="18" charset="0"/>
              </a:rPr>
              <a:t>Degradētas teritorijas</a:t>
            </a:r>
            <a:endParaRPr lang="ru-RU" altLang="lv-LV" sz="3200" b="1" u="none" dirty="0">
              <a:solidFill>
                <a:srgbClr val="9933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" y="1556792"/>
            <a:ext cx="5799138" cy="5905500"/>
          </a:xfrm>
        </p:spPr>
        <p:txBody>
          <a:bodyPr>
            <a:normAutofit/>
          </a:bodyPr>
          <a:lstStyle/>
          <a:p>
            <a:pPr eaLnBrk="1" hangingPunct="1"/>
            <a:r>
              <a:rPr lang="lv-LV" altLang="lv-LV" sz="2000" dirty="0">
                <a:cs typeface="Times New Roman" panose="02020603050405020304" pitchFamily="18" charset="0"/>
              </a:rPr>
              <a:t>Dažādu laika periodu bijušās </a:t>
            </a:r>
            <a:r>
              <a:rPr lang="lv-LV" altLang="lv-LV" sz="2000" b="1" dirty="0">
                <a:cs typeface="Times New Roman" panose="02020603050405020304" pitchFamily="18" charset="0"/>
              </a:rPr>
              <a:t>rūpniecības teritorijas ar ēkām</a:t>
            </a:r>
          </a:p>
          <a:p>
            <a:pPr eaLnBrk="1" hangingPunct="1"/>
            <a:r>
              <a:rPr lang="lv-LV" altLang="lv-LV" sz="2000" b="1" dirty="0">
                <a:cs typeface="Times New Roman" panose="02020603050405020304" pitchFamily="18" charset="0"/>
              </a:rPr>
              <a:t>Nefunkcionējoši l/s kompleksi</a:t>
            </a:r>
            <a:r>
              <a:rPr lang="lv-LV" altLang="lv-LV" sz="2000" dirty="0">
                <a:cs typeface="Times New Roman" panose="02020603050405020304" pitchFamily="18" charset="0"/>
              </a:rPr>
              <a:t>, kūtis, staļļi, tehniskās ēkas utt.</a:t>
            </a:r>
          </a:p>
          <a:p>
            <a:pPr eaLnBrk="1" hangingPunct="1"/>
            <a:r>
              <a:rPr lang="lv-LV" altLang="lv-LV" sz="2000" dirty="0">
                <a:cs typeface="Times New Roman" panose="02020603050405020304" pitchFamily="18" charset="0"/>
              </a:rPr>
              <a:t>Senas </a:t>
            </a:r>
            <a:r>
              <a:rPr lang="lv-LV" altLang="lv-LV" sz="2000" b="1" dirty="0">
                <a:cs typeface="Times New Roman" panose="02020603050405020304" pitchFamily="18" charset="0"/>
              </a:rPr>
              <a:t>ūdensdzirnavas</a:t>
            </a:r>
          </a:p>
          <a:p>
            <a:pPr eaLnBrk="1" hangingPunct="1"/>
            <a:r>
              <a:rPr lang="lv-LV" altLang="lv-LV" sz="2000" dirty="0">
                <a:cs typeface="Times New Roman" panose="02020603050405020304" pitchFamily="18" charset="0"/>
              </a:rPr>
              <a:t>Senās </a:t>
            </a:r>
            <a:r>
              <a:rPr lang="lv-LV" altLang="lv-LV" sz="2000" b="1" dirty="0">
                <a:cs typeface="Times New Roman" panose="02020603050405020304" pitchFamily="18" charset="0"/>
              </a:rPr>
              <a:t>liecības par mežu apsaimniekošanu</a:t>
            </a:r>
            <a:r>
              <a:rPr lang="lv-LV" altLang="lv-LV" sz="2000" dirty="0">
                <a:cs typeface="Times New Roman" panose="02020603050405020304" pitchFamily="18" charset="0"/>
              </a:rPr>
              <a:t>, šaursliežu dzelzceļa uzbērumi mežā utt.</a:t>
            </a:r>
          </a:p>
          <a:p>
            <a:pPr eaLnBrk="1" hangingPunct="1"/>
            <a:r>
              <a:rPr lang="lv-LV" altLang="lv-LV" sz="2000" dirty="0">
                <a:cs typeface="Times New Roman" panose="02020603050405020304" pitchFamily="18" charset="0"/>
              </a:rPr>
              <a:t>Bijušās </a:t>
            </a:r>
            <a:r>
              <a:rPr lang="lv-LV" altLang="lv-LV" sz="2000" b="1" dirty="0">
                <a:cs typeface="Times New Roman" panose="02020603050405020304" pitchFamily="18" charset="0"/>
              </a:rPr>
              <a:t>ostu teritorijas un piestātnes</a:t>
            </a:r>
          </a:p>
          <a:p>
            <a:pPr eaLnBrk="1" hangingPunct="1"/>
            <a:r>
              <a:rPr lang="lv-LV" altLang="lv-LV" sz="2000" dirty="0">
                <a:cs typeface="Times New Roman" panose="02020603050405020304" pitchFamily="18" charset="0"/>
              </a:rPr>
              <a:t>Bijušās kūdras un derīgo izrakteņu                                          ieguves vietas (izstrādāti </a:t>
            </a:r>
            <a:r>
              <a:rPr lang="lv-LV" altLang="lv-LV" sz="2000" b="1" dirty="0">
                <a:cs typeface="Times New Roman" panose="02020603050405020304" pitchFamily="18" charset="0"/>
              </a:rPr>
              <a:t>karjeri</a:t>
            </a:r>
            <a:r>
              <a:rPr lang="lv-LV" altLang="lv-LV" sz="2000" dirty="0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lv-LV" altLang="lv-LV" sz="2000" b="1" dirty="0">
                <a:cs typeface="Times New Roman" panose="02020603050405020304" pitchFamily="18" charset="0"/>
              </a:rPr>
              <a:t>Rekultivēti atkritumu poligoni</a:t>
            </a:r>
            <a:r>
              <a:rPr lang="lv-LV" altLang="lv-LV" sz="2000" dirty="0">
                <a:cs typeface="Times New Roman" panose="02020603050405020304" pitchFamily="18" charset="0"/>
              </a:rPr>
              <a:t>,                             attīrīšanas iekārtu teritorijas</a:t>
            </a:r>
          </a:p>
          <a:p>
            <a:pPr eaLnBrk="1" hangingPunct="1"/>
            <a:r>
              <a:rPr lang="lv-LV" altLang="lv-LV" sz="2000" dirty="0">
                <a:cs typeface="Times New Roman" panose="02020603050405020304" pitchFamily="18" charset="0"/>
              </a:rPr>
              <a:t>Nefunkcionējošie </a:t>
            </a:r>
            <a:r>
              <a:rPr lang="lv-LV" altLang="lv-LV" sz="2000" b="1" dirty="0">
                <a:cs typeface="Times New Roman" panose="02020603050405020304" pitchFamily="18" charset="0"/>
              </a:rPr>
              <a:t>dzelzceļa                                                     pārvadi un līnijas</a:t>
            </a:r>
          </a:p>
        </p:txBody>
      </p:sp>
      <p:pic>
        <p:nvPicPr>
          <p:cNvPr id="2150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088" y="2754313"/>
            <a:ext cx="3163887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8675" y="44450"/>
            <a:ext cx="31273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625" y="2133600"/>
            <a:ext cx="379571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lv-LV" sz="1400" i="1" dirty="0"/>
              <a:t>Spīķeri Rīgā pirms atjaunošanas (Dienas bizness)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5963" y="2352675"/>
            <a:ext cx="2527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lv-LV" sz="1400" i="1" dirty="0">
                <a:hlinkClick r:id="rId4"/>
              </a:rPr>
              <a:t>https://youtu.be/eoMQGe8nIfA</a:t>
            </a:r>
            <a:r>
              <a:rPr lang="lv-LV" sz="1400" i="1" dirty="0"/>
              <a:t> </a:t>
            </a:r>
          </a:p>
        </p:txBody>
      </p:sp>
      <p:pic>
        <p:nvPicPr>
          <p:cNvPr id="215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232" y="4645025"/>
            <a:ext cx="33464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40682" y="4884490"/>
            <a:ext cx="1803318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lv-LV" sz="1400" i="1" dirty="0"/>
              <a:t>Šaursliežu dzelzceļa līnijas uzbērums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7538" y="6569075"/>
            <a:ext cx="33845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lv-LV" sz="1400" i="1" dirty="0"/>
              <a:t>Bijusī linu fabrika Ludzā</a:t>
            </a:r>
          </a:p>
        </p:txBody>
      </p:sp>
      <p:sp>
        <p:nvSpPr>
          <p:cNvPr id="21515" name="Rectangle 1"/>
          <p:cNvSpPr>
            <a:spLocks noChangeArrowheads="1"/>
          </p:cNvSpPr>
          <p:nvPr/>
        </p:nvSpPr>
        <p:spPr bwMode="auto">
          <a:xfrm>
            <a:off x="107504" y="744463"/>
            <a:ext cx="615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2000" b="1" dirty="0">
                <a:latin typeface="+mn-lt"/>
                <a:cs typeface="Times New Roman" panose="02020603050405020304" pitchFamily="18" charset="0"/>
              </a:rPr>
              <a:t>Degradētās teritorijas</a:t>
            </a:r>
            <a:r>
              <a:rPr lang="lv-LV" altLang="lv-LV" sz="20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lv-LV" altLang="lv-LV" sz="2000" i="1" dirty="0" err="1">
                <a:latin typeface="+mn-lt"/>
                <a:cs typeface="Times New Roman" panose="02020603050405020304" pitchFamily="18" charset="0"/>
              </a:rPr>
              <a:t>wasteland</a:t>
            </a:r>
            <a:r>
              <a:rPr lang="lv-LV" altLang="lv-LV" sz="2000" i="1" dirty="0">
                <a:latin typeface="+mn-lt"/>
                <a:cs typeface="Times New Roman" panose="02020603050405020304" pitchFamily="18" charset="0"/>
              </a:rPr>
              <a:t>) </a:t>
            </a:r>
            <a:r>
              <a:rPr lang="lv-LV" altLang="lv-LV" sz="2000" i="1" dirty="0" err="1">
                <a:latin typeface="+mn-lt"/>
                <a:cs typeface="Times New Roman" panose="02020603050405020304" pitchFamily="18" charset="0"/>
              </a:rPr>
              <a:t>brownfield</a:t>
            </a:r>
            <a:r>
              <a:rPr lang="lv-LV" altLang="lv-LV" sz="2000" dirty="0">
                <a:latin typeface="+mn-lt"/>
                <a:cs typeface="Times New Roman" panose="02020603050405020304" pitchFamily="18" charset="0"/>
              </a:rPr>
              <a:t>) nozīmē pamestas un ilgstoši neapsaimniekotas zemes platības. </a:t>
            </a:r>
          </a:p>
        </p:txBody>
      </p:sp>
    </p:spTree>
    <p:extLst>
      <p:ext uri="{BB962C8B-B14F-4D97-AF65-F5344CB8AC3E}">
        <p14:creationId xmlns:p14="http://schemas.microsoft.com/office/powerpoint/2010/main" val="386526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Linen\analīzes\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8" y="172138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ownloads\WhatsApp Image 2018-06-15 at 12.13.59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"/>
            <a:ext cx="4300736" cy="246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95536" y="221936"/>
            <a:ext cx="2736304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000" dirty="0">
                <a:latin typeface="Courier New" pitchFamily="49" charset="0"/>
                <a:cs typeface="Courier New" pitchFamily="49" charset="0"/>
              </a:rPr>
              <a:t>ASU: Kristina </a:t>
            </a:r>
            <a:r>
              <a:rPr lang="lv-LV" sz="2000" dirty="0" err="1">
                <a:latin typeface="Courier New" pitchFamily="49" charset="0"/>
                <a:cs typeface="Courier New" pitchFamily="49" charset="0"/>
              </a:rPr>
              <a:t>Mažutyt</a:t>
            </a:r>
            <a:r>
              <a:rPr lang="lt-LT" sz="2000" dirty="0">
                <a:latin typeface="Courier New" pitchFamily="49" charset="0"/>
                <a:cs typeface="Courier New" pitchFamily="49" charset="0"/>
              </a:rPr>
              <a:t>ė     </a:t>
            </a:r>
          </a:p>
          <a:p>
            <a:pPr marL="0" indent="0">
              <a:buNone/>
            </a:pPr>
            <a:r>
              <a:rPr lang="lt-LT" sz="2000" dirty="0">
                <a:latin typeface="Courier New" pitchFamily="49" charset="0"/>
                <a:cs typeface="Courier New" pitchFamily="49" charset="0"/>
              </a:rPr>
              <a:t>     Mantas Meštaras</a:t>
            </a:r>
          </a:p>
          <a:p>
            <a:pPr marL="0" indent="0">
              <a:buNone/>
            </a:pPr>
            <a:r>
              <a:rPr lang="lv-LV" sz="2000" dirty="0">
                <a:latin typeface="Courier New" pitchFamily="49" charset="0"/>
                <a:cs typeface="Courier New" pitchFamily="49" charset="0"/>
              </a:rPr>
              <a:t>LLU: Aiga Baumane</a:t>
            </a:r>
          </a:p>
          <a:p>
            <a:pPr marL="0" indent="0">
              <a:buNone/>
            </a:pPr>
            <a:r>
              <a:rPr lang="lv-LV" sz="2000" dirty="0">
                <a:latin typeface="Courier New" pitchFamily="49" charset="0"/>
                <a:cs typeface="Courier New" pitchFamily="49" charset="0"/>
              </a:rPr>
              <a:t>     Arta </a:t>
            </a:r>
            <a:r>
              <a:rPr lang="lv-LV" sz="2000" dirty="0" err="1">
                <a:latin typeface="Courier New" pitchFamily="49" charset="0"/>
                <a:cs typeface="Courier New" pitchFamily="49" charset="0"/>
              </a:rPr>
              <a:t>Lindmane</a:t>
            </a:r>
            <a:endParaRPr lang="lv-LV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lt-LT" sz="2000" dirty="0">
                <a:latin typeface="Courier New" pitchFamily="49" charset="0"/>
                <a:cs typeface="Courier New" pitchFamily="49" charset="0"/>
              </a:rPr>
              <a:t>     Anete Šteinerte</a:t>
            </a:r>
            <a:endParaRPr lang="lv-LV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21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EF6083-83AC-4C51-AB9E-A9E23425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37" y="1525860"/>
            <a:ext cx="465365" cy="5143500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lv-LV" dirty="0"/>
              <a:t>Public  courtyard</a:t>
            </a:r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9FDFAC6-F589-4BA2-A4FE-6BBF2B35E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344" y="1616387"/>
            <a:ext cx="4795323" cy="3703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D19B9E-9A86-4621-8458-25E833F35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6908" y="1623830"/>
            <a:ext cx="1218759" cy="1069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C73672-73CA-482E-A1DA-0FF0773404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343" y="1623831"/>
            <a:ext cx="579665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386EDA-F2AD-4BB1-8F9A-6E54CB62BA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458" y="3475489"/>
            <a:ext cx="1577340" cy="18516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59D359-8FD2-443E-B9AB-310B35975B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343" y="5420227"/>
            <a:ext cx="1329191" cy="11658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FD7DC42-608D-4394-86F6-366A3F58F8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172" y="3913667"/>
            <a:ext cx="1440180" cy="1413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38DF68C-3BE9-4074-A1C9-A8D5D7F3833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0555" y="5420227"/>
            <a:ext cx="1577341" cy="11658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6832A64-AC75-411A-81DB-278EA3E8348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172" y="1623829"/>
            <a:ext cx="1440180" cy="956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2505A78-A07D-4231-8FA0-6DAEDF1AB71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458" y="1623831"/>
            <a:ext cx="1577340" cy="17739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BE39A54-9053-48B6-BC22-61F055DB247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172" y="2639025"/>
            <a:ext cx="1440180" cy="12158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21BDB3E-044D-4C03-AE6A-9FD099A979C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799" y="5420227"/>
            <a:ext cx="1509200" cy="11658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B10EFF7-3BA3-40C9-9F16-C4116A89512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8621" y="5420227"/>
            <a:ext cx="2440327" cy="11658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09166A-9196-44A1-9B2A-D8220D3A8AD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5451" y="5418121"/>
            <a:ext cx="809348" cy="11658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18" y="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Beāte Ose</a:t>
            </a:r>
          </a:p>
          <a:p>
            <a:r>
              <a:rPr lang="lv-LV" dirty="0"/>
              <a:t>Diāna </a:t>
            </a:r>
            <a:r>
              <a:rPr lang="lv-LV" dirty="0" err="1"/>
              <a:t>Zveginceva</a:t>
            </a:r>
            <a:endParaRPr lang="lv-LV" dirty="0"/>
          </a:p>
          <a:p>
            <a:r>
              <a:rPr lang="lv-LV" dirty="0"/>
              <a:t>Anna Karlsone</a:t>
            </a:r>
          </a:p>
          <a:p>
            <a:r>
              <a:rPr lang="lv-LV" dirty="0"/>
              <a:t>Everita Vjakse</a:t>
            </a:r>
          </a:p>
        </p:txBody>
      </p:sp>
    </p:spTree>
    <p:extLst>
      <p:ext uri="{BB962C8B-B14F-4D97-AF65-F5344CB8AC3E}">
        <p14:creationId xmlns:p14="http://schemas.microsoft.com/office/powerpoint/2010/main" val="3940439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B6F27D4C-0869-47AF-80A7-C61A220217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3444" y="949622"/>
          <a:ext cx="4550361" cy="49587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17">
                  <a:extLst>
                    <a:ext uri="{9D8B030D-6E8A-4147-A177-3AD203B41FA5}">
                      <a16:colId xmlns="" xmlns:a16="http://schemas.microsoft.com/office/drawing/2014/main" val="1330189409"/>
                    </a:ext>
                  </a:extLst>
                </a:gridCol>
                <a:gridCol w="1590671">
                  <a:extLst>
                    <a:ext uri="{9D8B030D-6E8A-4147-A177-3AD203B41FA5}">
                      <a16:colId xmlns="" xmlns:a16="http://schemas.microsoft.com/office/drawing/2014/main" val="1229400490"/>
                    </a:ext>
                  </a:extLst>
                </a:gridCol>
                <a:gridCol w="1486364">
                  <a:extLst>
                    <a:ext uri="{9D8B030D-6E8A-4147-A177-3AD203B41FA5}">
                      <a16:colId xmlns="" xmlns:a16="http://schemas.microsoft.com/office/drawing/2014/main" val="1343569542"/>
                    </a:ext>
                  </a:extLst>
                </a:gridCol>
                <a:gridCol w="990909">
                  <a:extLst>
                    <a:ext uri="{9D8B030D-6E8A-4147-A177-3AD203B41FA5}">
                      <a16:colId xmlns="" xmlns:a16="http://schemas.microsoft.com/office/drawing/2014/main" val="1594014859"/>
                    </a:ext>
                  </a:extLst>
                </a:gridCol>
              </a:tblGrid>
              <a:tr h="413810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 </a:t>
                      </a:r>
                      <a:endParaRPr lang="aa-E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Latin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Latvian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Metals absorbed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1909274757"/>
                  </a:ext>
                </a:extLst>
              </a:tr>
              <a:tr h="20690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  </a:t>
                      </a:r>
                      <a:r>
                        <a:rPr lang="en-US" sz="900" b="1" u="none" strike="noStrike" dirty="0">
                          <a:effectLst/>
                        </a:rPr>
                        <a:t>Shrubs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8863883"/>
                  </a:ext>
                </a:extLst>
              </a:tr>
              <a:tr h="20690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1.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Salix viminalis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800" u="none" strike="noStrike" dirty="0">
                          <a:effectLst/>
                        </a:rPr>
                        <a:t>Klūdziņu kārkls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Cr, Cu, Pb, Zn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2904656968"/>
                  </a:ext>
                </a:extLst>
              </a:tr>
              <a:tr h="20690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  </a:t>
                      </a:r>
                      <a:r>
                        <a:rPr lang="en-US" sz="900" b="1" u="none" strike="noStrike" dirty="0">
                          <a:effectLst/>
                        </a:rPr>
                        <a:t>Perennials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0088135"/>
                  </a:ext>
                </a:extLst>
              </a:tr>
              <a:tr h="20690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2.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Trifolium repens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800" u="none" strike="noStrike" dirty="0">
                          <a:effectLst/>
                        </a:rPr>
                        <a:t>Baltais āboliņš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Pb, Cu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977986073"/>
                  </a:ext>
                </a:extLst>
              </a:tr>
              <a:tr h="20690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3.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Armeria maritima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Jūrmalas armērija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Pb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3567684868"/>
                  </a:ext>
                </a:extLst>
              </a:tr>
              <a:tr h="20690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4. 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Amaranthus retroflexus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Liektais amarants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Zn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2986900940"/>
                  </a:ext>
                </a:extLst>
              </a:tr>
              <a:tr h="20690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5. 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Silene vulgaris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800" u="none" strike="noStrike" dirty="0">
                          <a:effectLst/>
                        </a:rPr>
                        <a:t>Parastā plaukšķene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Zn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841386263"/>
                  </a:ext>
                </a:extLst>
              </a:tr>
              <a:tr h="20690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6.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Brassica napus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Rapsis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Cu, Pb, Zn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4088213004"/>
                  </a:ext>
                </a:extLst>
              </a:tr>
              <a:tr h="20690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7.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Brassica juncea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Sareptas sinepe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Pb, Zn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581266518"/>
                  </a:ext>
                </a:extLst>
              </a:tr>
              <a:tr h="20690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8. 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Trifolium pratense</a:t>
                      </a:r>
                      <a:endParaRPr lang="en-US" sz="800" b="0" i="0" u="none" strike="noStrike">
                        <a:solidFill>
                          <a:srgbClr val="1111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800" u="none" strike="noStrike">
                          <a:effectLst/>
                        </a:rPr>
                        <a:t>Sarkanais āboliņš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Zn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3137583214"/>
                  </a:ext>
                </a:extLst>
              </a:tr>
              <a:tr h="199931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9. 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Helianthus </a:t>
                      </a:r>
                      <a:r>
                        <a:rPr lang="en-US" sz="800" u="none" strike="noStrike" dirty="0" err="1">
                          <a:effectLst/>
                        </a:rPr>
                        <a:t>annuus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Vasaras saulgrieze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Cr, Pb, Zn, Cu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3468213115"/>
                  </a:ext>
                </a:extLst>
              </a:tr>
              <a:tr h="20690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10. 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Ambrosia artemisiifolia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800" u="none" strike="noStrike">
                          <a:effectLst/>
                        </a:rPr>
                        <a:t>Vērmeļlapu ambrozija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300908112"/>
                  </a:ext>
                </a:extLst>
              </a:tr>
              <a:tr h="20690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  </a:t>
                      </a:r>
                      <a:r>
                        <a:rPr lang="en-US" sz="900" b="1" u="none" strike="noStrike" dirty="0">
                          <a:effectLst/>
                        </a:rPr>
                        <a:t>Grasses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534388"/>
                  </a:ext>
                </a:extLst>
              </a:tr>
              <a:tr h="20690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11.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Festuca ovina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effectLst/>
                        </a:rPr>
                        <a:t>Aitu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auzene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34084734"/>
                  </a:ext>
                </a:extLst>
              </a:tr>
              <a:tr h="20690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12.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Lolium perenne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Daudzgadīgā airene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Pb, Cu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4294398410"/>
                  </a:ext>
                </a:extLst>
              </a:tr>
              <a:tr h="20690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13. 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Festuca arundinacea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effectLst/>
                        </a:rPr>
                        <a:t>Niedru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auzene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Pb, Zn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841439403"/>
                  </a:ext>
                </a:extLst>
              </a:tr>
              <a:tr h="20690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  </a:t>
                      </a:r>
                      <a:r>
                        <a:rPr lang="en-US" sz="900" b="1" u="none" strike="noStrike" dirty="0" err="1">
                          <a:effectLst/>
                        </a:rPr>
                        <a:t>Hydrofides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40547"/>
                  </a:ext>
                </a:extLst>
              </a:tr>
              <a:tr h="20690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14.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Scirpus lacustris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Ezera meldrs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Cu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3866258590"/>
                  </a:ext>
                </a:extLst>
              </a:tr>
              <a:tr h="20690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15. 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Lemna minor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Mazais ūdenszieds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Cu, Zn, Cr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3352368297"/>
                  </a:ext>
                </a:extLst>
              </a:tr>
              <a:tr h="20690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16.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Hydrilla verticillata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Mieturu hidrilla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Cr, Pb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1871492837"/>
                  </a:ext>
                </a:extLst>
              </a:tr>
              <a:tr h="20690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17.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Typha latifolia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Platlapu vilkvālīte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Pb, Cu, Cr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1778056609"/>
                  </a:ext>
                </a:extLst>
              </a:tr>
              <a:tr h="20690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800" u="none" strike="noStrike">
                          <a:effectLst/>
                        </a:rPr>
                        <a:t>18.</a:t>
                      </a:r>
                      <a:endParaRPr lang="aa-E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Iris pseudoacorus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Purva skalbe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Cu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/>
                </a:tc>
                <a:extLst>
                  <a:ext uri="{0D108BD9-81ED-4DB2-BD59-A6C34878D82A}">
                    <a16:rowId xmlns="" xmlns:a16="http://schemas.microsoft.com/office/drawing/2014/main" val="444191752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="" xmlns:a16="http://schemas.microsoft.com/office/drawing/2014/main" id="{8555811A-CEEA-45DE-A89A-85F3CD79663B}"/>
              </a:ext>
            </a:extLst>
          </p:cNvPr>
          <p:cNvSpPr/>
          <p:nvPr/>
        </p:nvSpPr>
        <p:spPr>
          <a:xfrm>
            <a:off x="2796932" y="1643943"/>
            <a:ext cx="68580" cy="68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118E224-E6F0-4ADA-948A-4C0D400B89E2}"/>
              </a:ext>
            </a:extLst>
          </p:cNvPr>
          <p:cNvSpPr/>
          <p:nvPr/>
        </p:nvSpPr>
        <p:spPr>
          <a:xfrm>
            <a:off x="2796932" y="3498721"/>
            <a:ext cx="68580" cy="68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8587D92-23D3-41A0-9C9B-4952D70E53EB}"/>
              </a:ext>
            </a:extLst>
          </p:cNvPr>
          <p:cNvSpPr/>
          <p:nvPr/>
        </p:nvSpPr>
        <p:spPr>
          <a:xfrm>
            <a:off x="2796932" y="5152359"/>
            <a:ext cx="68580" cy="68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4F76E34-0B3F-449C-B880-1FD1B1731022}"/>
              </a:ext>
            </a:extLst>
          </p:cNvPr>
          <p:cNvSpPr/>
          <p:nvPr/>
        </p:nvSpPr>
        <p:spPr>
          <a:xfrm>
            <a:off x="2796932" y="5561540"/>
            <a:ext cx="68580" cy="68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FC978FE-205F-487A-BC5D-9F63163AEB91}"/>
              </a:ext>
            </a:extLst>
          </p:cNvPr>
          <p:cNvSpPr/>
          <p:nvPr/>
        </p:nvSpPr>
        <p:spPr>
          <a:xfrm>
            <a:off x="2796932" y="5359547"/>
            <a:ext cx="68580" cy="68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F6E0A5A7-13F4-4F83-AC0C-6298927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37" y="857250"/>
            <a:ext cx="465365" cy="5143500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en-US" dirty="0" err="1"/>
              <a:t>Phytomediation</a:t>
            </a:r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78FC4B8-85E6-4641-8C72-4792FAACE3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1748" y="3576658"/>
            <a:ext cx="3390316" cy="23317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F5E5EE1-8AAA-425D-8D3C-5365A9471A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4332" y="949622"/>
            <a:ext cx="2277731" cy="25735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FD24A4-5EB4-48D2-963F-41AD841A87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3860" y="949622"/>
            <a:ext cx="1043540" cy="2573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7F02E4-7862-41CC-B0D7-A9714E3846BA}"/>
              </a:ext>
            </a:extLst>
          </p:cNvPr>
          <p:cNvSpPr txBox="1"/>
          <p:nvPr/>
        </p:nvSpPr>
        <p:spPr>
          <a:xfrm>
            <a:off x="138640" y="5296082"/>
            <a:ext cx="871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Cu – </a:t>
            </a:r>
            <a:r>
              <a:rPr lang="lv-LV" sz="750" dirty="0"/>
              <a:t>copper</a:t>
            </a:r>
          </a:p>
          <a:p>
            <a:r>
              <a:rPr lang="lv-LV" sz="750" dirty="0"/>
              <a:t>Pb – lead</a:t>
            </a:r>
          </a:p>
          <a:p>
            <a:r>
              <a:rPr lang="lv-LV" sz="750" dirty="0"/>
              <a:t>Zn – zinc</a:t>
            </a:r>
          </a:p>
          <a:p>
            <a:r>
              <a:rPr lang="lv-LV" sz="750" dirty="0"/>
              <a:t>Cr - chrome</a:t>
            </a:r>
            <a:endParaRPr lang="x-none" sz="750" dirty="0"/>
          </a:p>
        </p:txBody>
      </p:sp>
      <p:sp>
        <p:nvSpPr>
          <p:cNvPr id="18" name="TextBox 17"/>
          <p:cNvSpPr txBox="1"/>
          <p:nvPr/>
        </p:nvSpPr>
        <p:spPr>
          <a:xfrm>
            <a:off x="9318" y="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Beāte Ose</a:t>
            </a:r>
          </a:p>
          <a:p>
            <a:r>
              <a:rPr lang="lv-LV" dirty="0"/>
              <a:t>Diāna </a:t>
            </a:r>
            <a:r>
              <a:rPr lang="lv-LV" dirty="0" err="1"/>
              <a:t>Zveginceva</a:t>
            </a:r>
            <a:endParaRPr lang="lv-LV" dirty="0"/>
          </a:p>
          <a:p>
            <a:r>
              <a:rPr lang="lv-LV" dirty="0"/>
              <a:t>Anna Karlsone</a:t>
            </a:r>
          </a:p>
          <a:p>
            <a:r>
              <a:rPr lang="lv-LV" dirty="0"/>
              <a:t>Everita Vjakse</a:t>
            </a:r>
          </a:p>
        </p:txBody>
      </p:sp>
    </p:spTree>
    <p:extLst>
      <p:ext uri="{BB962C8B-B14F-4D97-AF65-F5344CB8AC3E}">
        <p14:creationId xmlns:p14="http://schemas.microsoft.com/office/powerpoint/2010/main" val="1338294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9417" y="2492896"/>
            <a:ext cx="5896770" cy="3777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90BFB05-836C-4C0B-8E55-72BA9CEF7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45" y="503094"/>
            <a:ext cx="858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lv-LV" altLang="lv-LV" sz="2800" b="1" dirty="0">
                <a:solidFill>
                  <a:srgbClr val="993300"/>
                </a:solidFill>
                <a:latin typeface="+mj-lt"/>
                <a:cs typeface="Times New Roman" panose="02020603050405020304" pitchFamily="18" charset="0"/>
              </a:rPr>
              <a:t>Projekta galvenās aktivitātes un rezultāti (8)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082BED63-4889-4CAF-9A60-33BD62955F52}"/>
              </a:ext>
            </a:extLst>
          </p:cNvPr>
          <p:cNvSpPr txBox="1">
            <a:spLocks/>
          </p:cNvSpPr>
          <p:nvPr/>
        </p:nvSpPr>
        <p:spPr>
          <a:xfrm>
            <a:off x="348597" y="1340768"/>
            <a:ext cx="8784976" cy="3348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/>
              <a:t>Ludzas bijušās linu fabrikas teritorijas attīstība pēc projekta aktivitāšu īstenošanas -  investori teritorijas turpmākai izmantošanai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92596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err="1">
                <a:solidFill>
                  <a:srgbClr val="C00000"/>
                </a:solidFill>
              </a:rPr>
              <a:t>Publici</a:t>
            </a:r>
            <a:r>
              <a:rPr lang="lv-LV" sz="2800" b="1" dirty="0" err="1">
                <a:solidFill>
                  <a:srgbClr val="C00000"/>
                </a:solidFill>
              </a:rPr>
              <a:t>tāte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980728"/>
            <a:ext cx="8229600" cy="5400600"/>
          </a:xfrm>
        </p:spPr>
        <p:txBody>
          <a:bodyPr>
            <a:noAutofit/>
          </a:bodyPr>
          <a:lstStyle/>
          <a:p>
            <a:r>
              <a:rPr lang="lv-LV" sz="2400" b="1" dirty="0" err="1"/>
              <a:t>Facebook</a:t>
            </a:r>
            <a:endParaRPr lang="lv-LV" sz="2400" b="1" dirty="0"/>
          </a:p>
          <a:p>
            <a:pPr marL="361950" indent="0">
              <a:buNone/>
            </a:pPr>
            <a:r>
              <a:rPr lang="lv-LV" sz="2400" dirty="0">
                <a:hlinkClick r:id="rId2"/>
              </a:rPr>
              <a:t>https://www.facebook.com/brownreglatlit/</a:t>
            </a:r>
            <a:endParaRPr lang="lv-LV" sz="2400" dirty="0"/>
          </a:p>
          <a:p>
            <a:r>
              <a:rPr lang="lv-LV" sz="2400" b="1" dirty="0"/>
              <a:t>LLU </a:t>
            </a:r>
            <a:r>
              <a:rPr lang="lv-LV" sz="2400" b="1" dirty="0" err="1"/>
              <a:t>website</a:t>
            </a:r>
            <a:endParaRPr lang="lv-LV" sz="2400" b="1" dirty="0"/>
          </a:p>
          <a:p>
            <a:pPr marL="361950" indent="0">
              <a:buNone/>
            </a:pPr>
            <a:r>
              <a:rPr lang="lv-LV" sz="2400" dirty="0">
                <a:hlinkClick r:id="rId3"/>
              </a:rPr>
              <a:t>http://www.llu.lv/lv/projekti</a:t>
            </a:r>
            <a:endParaRPr lang="lv-LV" sz="2400" dirty="0"/>
          </a:p>
          <a:p>
            <a:pPr marL="361950" indent="0">
              <a:buNone/>
            </a:pPr>
            <a:r>
              <a:rPr lang="lv-LV" sz="2400" dirty="0"/>
              <a:t>Visi projekta laikā </a:t>
            </a:r>
            <a:r>
              <a:rPr lang="lv-LV" sz="2400" dirty="0" err="1"/>
              <a:t>izsrādātie</a:t>
            </a:r>
            <a:r>
              <a:rPr lang="lv-LV" sz="2400" dirty="0"/>
              <a:t> materiāli brīvi pieejami:</a:t>
            </a:r>
          </a:p>
          <a:p>
            <a:pPr marL="361950" indent="0">
              <a:buNone/>
            </a:pPr>
            <a:r>
              <a:rPr lang="lv-LV" sz="2400" dirty="0">
                <a:hlinkClick r:id="rId4"/>
              </a:rPr>
              <a:t>http://www.vbf.llu.lv/lv/innovative-brownfield-regeneration-for-sustainable-development-of-cross-border-regions-brownreg</a:t>
            </a:r>
            <a:endParaRPr lang="lv-LV" sz="2400" dirty="0"/>
          </a:p>
          <a:p>
            <a:r>
              <a:rPr lang="lv-LV" sz="2400" b="1" dirty="0" err="1"/>
              <a:t>Interreg</a:t>
            </a:r>
            <a:r>
              <a:rPr lang="lv-LV" sz="2400" b="1" dirty="0"/>
              <a:t> </a:t>
            </a:r>
            <a:r>
              <a:rPr lang="lv-LV" sz="2400" b="1" dirty="0" err="1"/>
              <a:t>Lat-Lit</a:t>
            </a:r>
            <a:r>
              <a:rPr lang="lv-LV" sz="2400" b="1" dirty="0"/>
              <a:t> </a:t>
            </a:r>
            <a:r>
              <a:rPr lang="lv-LV" sz="2400" b="1" dirty="0" err="1"/>
              <a:t>website</a:t>
            </a:r>
            <a:endParaRPr lang="lv-LV" sz="2400" dirty="0"/>
          </a:p>
          <a:p>
            <a:pPr marL="361950" lvl="1" indent="0">
              <a:buNone/>
            </a:pPr>
            <a:r>
              <a:rPr lang="lv-LV" sz="2400" dirty="0">
                <a:hlinkClick r:id="rId5"/>
              </a:rPr>
              <a:t>http://latlit.eu/</a:t>
            </a:r>
            <a:endParaRPr lang="lv-LV" sz="2400" dirty="0"/>
          </a:p>
          <a:p>
            <a:pPr marL="361950" lvl="1" indent="0">
              <a:buNone/>
            </a:pPr>
            <a:endParaRPr lang="lv-LV" sz="2400" dirty="0"/>
          </a:p>
          <a:p>
            <a:pPr marL="0" lvl="1" indent="0">
              <a:buNone/>
            </a:pPr>
            <a:endParaRPr lang="lv-LV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2496" y="4005064"/>
            <a:ext cx="4974304" cy="267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07343"/>
            <a:ext cx="4200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46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8"/>
          <p:cNvSpPr txBox="1">
            <a:spLocks noChangeArrowheads="1"/>
          </p:cNvSpPr>
          <p:nvPr/>
        </p:nvSpPr>
        <p:spPr bwMode="auto">
          <a:xfrm>
            <a:off x="333375" y="920750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180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686" y="260648"/>
            <a:ext cx="8486775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lv-LV" sz="2000" dirty="0">
              <a:cs typeface="Times New Roman" pitchFamily="18" charset="0"/>
            </a:endParaRPr>
          </a:p>
          <a:p>
            <a:pPr eaLnBrk="1" hangingPunct="1">
              <a:defRPr/>
            </a:pPr>
            <a:endParaRPr lang="lv-LV" sz="2000" dirty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lv-LV" sz="2000" dirty="0">
                <a:cs typeface="Times New Roman" pitchFamily="18" charset="0"/>
              </a:rPr>
              <a:t>Bieži vien</a:t>
            </a:r>
            <a:r>
              <a:rPr lang="lv-LV" sz="20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lv-LV" sz="2000" b="1" dirty="0">
                <a:cs typeface="Times New Roman" pitchFamily="18" charset="0"/>
              </a:rPr>
              <a:t>degradētajām teritorijām ir raksturīgs: </a:t>
            </a:r>
          </a:p>
          <a:p>
            <a:pPr marL="268288" indent="-268288" eaLnBrk="1" hangingPunct="1">
              <a:buFont typeface="Arial" panose="020B0604020202020204" pitchFamily="34" charset="0"/>
              <a:buChar char="•"/>
              <a:defRPr/>
            </a:pPr>
            <a:r>
              <a:rPr lang="lv-LV" sz="2000" b="1" dirty="0">
                <a:cs typeface="Times New Roman" pitchFamily="18" charset="0"/>
              </a:rPr>
              <a:t>ķīmiskais piesārņojums</a:t>
            </a:r>
            <a:r>
              <a:rPr lang="lv-LV" sz="2000" dirty="0">
                <a:cs typeface="Times New Roman" pitchFamily="18" charset="0"/>
              </a:rPr>
              <a:t>;</a:t>
            </a:r>
          </a:p>
          <a:p>
            <a:pPr marL="268288" indent="-268288" eaLnBrk="1" hangingPunct="1">
              <a:buFont typeface="Arial" panose="020B0604020202020204" pitchFamily="34" charset="0"/>
              <a:buChar char="•"/>
              <a:defRPr/>
            </a:pPr>
            <a:r>
              <a:rPr lang="lv-LV" sz="2000" dirty="0">
                <a:cs typeface="Times New Roman" pitchFamily="18" charset="0"/>
              </a:rPr>
              <a:t>augsnes </a:t>
            </a:r>
            <a:r>
              <a:rPr lang="lv-LV" sz="2000" b="1" dirty="0">
                <a:cs typeface="Times New Roman" pitchFamily="18" charset="0"/>
              </a:rPr>
              <a:t>erozija</a:t>
            </a:r>
            <a:r>
              <a:rPr lang="lv-LV" sz="2000" dirty="0">
                <a:cs typeface="Times New Roman" pitchFamily="18" charset="0"/>
              </a:rPr>
              <a:t> un nestabila grunts (galvenokārt karjeros);</a:t>
            </a:r>
          </a:p>
          <a:p>
            <a:pPr marL="268288" indent="-268288" eaLnBrk="1" hangingPunct="1">
              <a:buFont typeface="Arial" panose="020B0604020202020204" pitchFamily="34" charset="0"/>
              <a:buChar char="•"/>
              <a:defRPr/>
            </a:pPr>
            <a:r>
              <a:rPr lang="lv-LV" sz="2000" b="1" dirty="0">
                <a:cs typeface="Times New Roman" pitchFamily="18" charset="0"/>
              </a:rPr>
              <a:t>augsta bīstamība</a:t>
            </a:r>
            <a:r>
              <a:rPr lang="lv-LV" sz="2000" dirty="0">
                <a:cs typeface="Times New Roman" pitchFamily="18" charset="0"/>
              </a:rPr>
              <a:t>, ko rada pamestas ēkas, kas bieži vien ir kritiskā stāvoklī;</a:t>
            </a:r>
          </a:p>
          <a:p>
            <a:pPr marL="268288" indent="-268288" eaLnBrk="1" hangingPunct="1">
              <a:buFont typeface="Arial" panose="020B0604020202020204" pitchFamily="34" charset="0"/>
              <a:buChar char="•"/>
              <a:defRPr/>
            </a:pPr>
            <a:r>
              <a:rPr lang="lv-LV" sz="2000" b="1" dirty="0">
                <a:cs typeface="Times New Roman" pitchFamily="18" charset="0"/>
              </a:rPr>
              <a:t>piesārņojums ar tehniska rakstura elementiem</a:t>
            </a:r>
            <a:r>
              <a:rPr lang="lv-LV" sz="2000" dirty="0">
                <a:cs typeface="Times New Roman" pitchFamily="18" charset="0"/>
              </a:rPr>
              <a:t>;</a:t>
            </a:r>
          </a:p>
          <a:p>
            <a:pPr eaLnBrk="1" hangingPunct="1">
              <a:defRPr/>
            </a:pPr>
            <a:r>
              <a:rPr lang="lv-LV" sz="2000" dirty="0">
                <a:cs typeface="Times New Roman" pitchFamily="18" charset="0"/>
              </a:rPr>
              <a:t>    teritorijas infrastruktūras elementu paliekas </a:t>
            </a:r>
          </a:p>
          <a:p>
            <a:pPr eaLnBrk="1" hangingPunct="1">
              <a:defRPr/>
            </a:pPr>
            <a:r>
              <a:rPr lang="lv-LV" sz="2000" dirty="0">
                <a:cs typeface="Times New Roman" pitchFamily="18" charset="0"/>
              </a:rPr>
              <a:t>    (ceļi, laukumi, pandusi u.c.);</a:t>
            </a:r>
          </a:p>
          <a:p>
            <a:pPr marL="268288" indent="-268288" eaLnBrk="1" hangingPunct="1">
              <a:buFont typeface="Arial" panose="020B0604020202020204" pitchFamily="34" charset="0"/>
              <a:buChar char="•"/>
              <a:defRPr/>
            </a:pPr>
            <a:r>
              <a:rPr lang="lv-LV" sz="2000" b="1" dirty="0">
                <a:cs typeface="Times New Roman" pitchFamily="18" charset="0"/>
              </a:rPr>
              <a:t>zema vizuālā kvalitāte</a:t>
            </a:r>
            <a:r>
              <a:rPr lang="lv-LV" sz="2000" dirty="0">
                <a:cs typeface="Times New Roman" pitchFamily="18" charset="0"/>
              </a:rPr>
              <a:t>;</a:t>
            </a:r>
          </a:p>
          <a:p>
            <a:pPr marL="268288" indent="-268288">
              <a:buFont typeface="Arial" panose="020B0604020202020204" pitchFamily="34" charset="0"/>
              <a:buChar char="•"/>
              <a:defRPr/>
            </a:pPr>
            <a:r>
              <a:rPr lang="lv-LV" sz="2000" b="1" dirty="0">
                <a:cs typeface="Times New Roman" pitchFamily="18" charset="0"/>
              </a:rPr>
              <a:t>zema funkcionalitāte</a:t>
            </a:r>
            <a:r>
              <a:rPr lang="lv-LV" sz="2000" dirty="0">
                <a:cs typeface="Times New Roman" pitchFamily="18" charset="0"/>
              </a:rPr>
              <a:t>, tās veidojas kā „izolētas </a:t>
            </a:r>
          </a:p>
          <a:p>
            <a:pPr>
              <a:defRPr/>
            </a:pPr>
            <a:r>
              <a:rPr lang="lv-LV" sz="2000" dirty="0">
                <a:cs typeface="Times New Roman" pitchFamily="18" charset="0"/>
              </a:rPr>
              <a:t>    salas” kopējā pilsētas struktūrā;</a:t>
            </a:r>
          </a:p>
          <a:p>
            <a:pPr marL="268288" indent="-268288" eaLnBrk="1" hangingPunct="1">
              <a:buFont typeface="Arial" panose="020B0604020202020204" pitchFamily="34" charset="0"/>
              <a:buChar char="•"/>
              <a:defRPr/>
            </a:pPr>
            <a:r>
              <a:rPr lang="lv-LV" sz="2000" b="1" dirty="0">
                <a:cs typeface="Times New Roman" pitchFamily="18" charset="0"/>
              </a:rPr>
              <a:t>iedzīvotājiem tās asociējas kā netīras, bīstamas, </a:t>
            </a:r>
          </a:p>
          <a:p>
            <a:pPr eaLnBrk="1" hangingPunct="1">
              <a:defRPr/>
            </a:pPr>
            <a:r>
              <a:rPr lang="lv-LV" sz="2000" b="1" dirty="0">
                <a:cs typeface="Times New Roman" pitchFamily="18" charset="0"/>
              </a:rPr>
              <a:t>    pamestas un piesārņotas teritorijas</a:t>
            </a:r>
            <a:r>
              <a:rPr lang="lv-LV" sz="2000" dirty="0"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lv-LV" sz="2000" dirty="0">
                <a:cs typeface="Times New Roman" pitchFamily="18" charset="0"/>
              </a:rPr>
              <a:t>    Šīs asociācijas ir grūti mainīt pat pēc pilnīgas </a:t>
            </a:r>
          </a:p>
          <a:p>
            <a:pPr eaLnBrk="1" hangingPunct="1">
              <a:defRPr/>
            </a:pPr>
            <a:r>
              <a:rPr lang="lv-LV" sz="2000" dirty="0">
                <a:cs typeface="Times New Roman" pitchFamily="18" charset="0"/>
              </a:rPr>
              <a:t>    teritorijas pārveides un uzlabošanas. </a:t>
            </a:r>
          </a:p>
        </p:txBody>
      </p:sp>
      <p:sp>
        <p:nvSpPr>
          <p:cNvPr id="22532" name="TextBox 18"/>
          <p:cNvSpPr txBox="1">
            <a:spLocks noChangeArrowheads="1"/>
          </p:cNvSpPr>
          <p:nvPr/>
        </p:nvSpPr>
        <p:spPr bwMode="auto">
          <a:xfrm>
            <a:off x="4102869" y="6529187"/>
            <a:ext cx="50411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lv-LV" altLang="lv-LV" sz="1400" i="1" dirty="0">
                <a:latin typeface="+mn-lt"/>
                <a:cs typeface="Times New Roman" panose="02020603050405020304" pitchFamily="18" charset="0"/>
              </a:rPr>
              <a:t>Galgauskas raķešu bāze– šobrīd degradēta teritorija</a:t>
            </a:r>
          </a:p>
        </p:txBody>
      </p:sp>
      <p:pic>
        <p:nvPicPr>
          <p:cNvPr id="22533" name="Picture 21" descr="C:\Users\DAIGA\Documents\daiga\llu\granti_projekti\lietuvas_pasvaldibu_projekts\gramata\20111004174940-galgauska rakesu baze (2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238425"/>
            <a:ext cx="3457575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980C26A-1FFD-44C8-939F-36BF0BEB9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-222250"/>
            <a:ext cx="6481762" cy="1143001"/>
          </a:xfrm>
        </p:spPr>
        <p:txBody>
          <a:bodyPr/>
          <a:lstStyle/>
          <a:p>
            <a:pPr algn="l" eaLnBrk="1" hangingPunct="1"/>
            <a:r>
              <a:rPr lang="lv-LV" altLang="lv-LV" sz="3200" b="1" u="none" dirty="0">
                <a:solidFill>
                  <a:srgbClr val="993300"/>
                </a:solidFill>
                <a:latin typeface="+mn-lt"/>
                <a:cs typeface="Times New Roman" panose="02020603050405020304" pitchFamily="18" charset="0"/>
              </a:rPr>
              <a:t>Degradētu teritoriju problemātika</a:t>
            </a:r>
            <a:endParaRPr lang="ru-RU" altLang="lv-LV" sz="3200" b="1" u="none" dirty="0">
              <a:solidFill>
                <a:srgbClr val="9933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3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8"/>
          <p:cNvSpPr txBox="1">
            <a:spLocks noChangeArrowheads="1"/>
          </p:cNvSpPr>
          <p:nvPr/>
        </p:nvSpPr>
        <p:spPr bwMode="auto">
          <a:xfrm>
            <a:off x="231775" y="1125538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1800">
              <a:latin typeface="+mn-lt"/>
            </a:endParaRP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611560" y="116632"/>
            <a:ext cx="88217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b="1" dirty="0">
                <a:solidFill>
                  <a:srgbClr val="993300"/>
                </a:solidFill>
                <a:latin typeface="+mn-lt"/>
                <a:cs typeface="Times New Roman" panose="02020603050405020304" pitchFamily="18" charset="0"/>
              </a:rPr>
              <a:t>Potenciālie ieguvumi no degradēto teritoriju </a:t>
            </a:r>
            <a:r>
              <a:rPr lang="lv-LV" altLang="lv-LV" b="1" dirty="0" err="1">
                <a:solidFill>
                  <a:srgbClr val="993300"/>
                </a:solidFill>
                <a:latin typeface="+mn-lt"/>
                <a:cs typeface="Times New Roman" panose="02020603050405020304" pitchFamily="18" charset="0"/>
              </a:rPr>
              <a:t>revitalizācijas</a:t>
            </a:r>
            <a:endParaRPr lang="lv-LV" altLang="lv-LV" b="1" dirty="0">
              <a:solidFill>
                <a:srgbClr val="9933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b="1" dirty="0">
              <a:solidFill>
                <a:srgbClr val="9933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258763" y="1309688"/>
            <a:ext cx="8634412" cy="5287962"/>
          </a:xfrm>
        </p:spPr>
        <p:txBody>
          <a:bodyPr>
            <a:normAutofit lnSpcReduction="10000"/>
          </a:bodyPr>
          <a:lstStyle/>
          <a:p>
            <a:r>
              <a:rPr lang="lv-LV" altLang="lv-LV" sz="2000">
                <a:cs typeface="Times New Roman" panose="02020603050405020304" pitchFamily="18" charset="0"/>
              </a:rPr>
              <a:t>Neizmantotu teritoriju </a:t>
            </a:r>
            <a:r>
              <a:rPr lang="lv-LV" altLang="lv-LV" sz="2000" b="1">
                <a:cs typeface="Times New Roman" panose="02020603050405020304" pitchFamily="18" charset="0"/>
              </a:rPr>
              <a:t>atgriešana reģiona infrastruktūrā un ekonomiskajā apritē </a:t>
            </a:r>
          </a:p>
          <a:p>
            <a:r>
              <a:rPr lang="lv-LV" altLang="lv-LV" sz="2000">
                <a:cs typeface="Times New Roman" panose="02020603050405020304" pitchFamily="18" charset="0"/>
              </a:rPr>
              <a:t>Piesārņojuma un bīstamības novēršana iedzīvotājiem, kuru dzīvesvieta atrodas tiešā tuvumā pamestajai post-industriālajai teritorijai. Tiek </a:t>
            </a:r>
            <a:r>
              <a:rPr lang="lv-LV" altLang="lv-LV" sz="2000" b="1">
                <a:cs typeface="Times New Roman" panose="02020603050405020304" pitchFamily="18" charset="0"/>
              </a:rPr>
              <a:t>veidota droša un tīra vide. Iedzīvotāju skaita pieaugums</a:t>
            </a:r>
          </a:p>
          <a:p>
            <a:r>
              <a:rPr lang="lv-LV" altLang="lv-LV" sz="2000" b="1">
                <a:cs typeface="Times New Roman" panose="02020603050405020304" pitchFamily="18" charset="0"/>
              </a:rPr>
              <a:t>Īpašumu vērtības pieaugums apkaimē</a:t>
            </a:r>
            <a:r>
              <a:rPr lang="lv-LV" altLang="lv-LV" sz="2000">
                <a:cs typeface="Times New Roman" panose="02020603050405020304" pitchFamily="18" charset="0"/>
              </a:rPr>
              <a:t>, kurā ir revitalizēta degradēta, pamesta teritorija </a:t>
            </a:r>
          </a:p>
          <a:p>
            <a:r>
              <a:rPr lang="lv-LV" altLang="lv-LV" sz="2000">
                <a:cs typeface="Times New Roman" panose="02020603050405020304" pitchFamily="18" charset="0"/>
              </a:rPr>
              <a:t>Revitalizējot post-industriālu teritoriju, iespējams veidot </a:t>
            </a:r>
            <a:r>
              <a:rPr lang="lv-LV" altLang="lv-LV" sz="2000" b="1">
                <a:cs typeface="Times New Roman" panose="02020603050405020304" pitchFamily="18" charset="0"/>
              </a:rPr>
              <a:t>investoriem pievilcīgu vidi un attīstīt jaunus pakalpojumus</a:t>
            </a:r>
            <a:r>
              <a:rPr lang="lv-LV" altLang="lv-LV" sz="2000">
                <a:cs typeface="Times New Roman" panose="02020603050405020304" pitchFamily="18" charset="0"/>
              </a:rPr>
              <a:t>, kas nodrošinās </a:t>
            </a:r>
            <a:r>
              <a:rPr lang="lv-LV" altLang="lv-LV" sz="2000" b="1">
                <a:cs typeface="Times New Roman" panose="02020603050405020304" pitchFamily="18" charset="0"/>
              </a:rPr>
              <a:t>jaunas darba vietas</a:t>
            </a:r>
          </a:p>
          <a:p>
            <a:r>
              <a:rPr lang="lv-LV" altLang="lv-LV" sz="2000">
                <a:cs typeface="Times New Roman" panose="02020603050405020304" pitchFamily="18" charset="0"/>
              </a:rPr>
              <a:t>Iespēja veidot jaunu publisko </a:t>
            </a:r>
            <a:r>
              <a:rPr lang="lv-LV" altLang="lv-LV" sz="2000" b="1">
                <a:cs typeface="Times New Roman" panose="02020603050405020304" pitchFamily="18" charset="0"/>
              </a:rPr>
              <a:t>ārtelpu rekreācijai un sportam</a:t>
            </a:r>
            <a:r>
              <a:rPr lang="lv-LV" altLang="lv-LV" sz="2000">
                <a:cs typeface="Times New Roman" panose="02020603050405020304" pitchFamily="18" charset="0"/>
              </a:rPr>
              <a:t>, kas labvēlīgi ietekmēs </a:t>
            </a:r>
            <a:r>
              <a:rPr lang="lv-LV" altLang="lv-LV" sz="2000" b="1">
                <a:cs typeface="Times New Roman" panose="02020603050405020304" pitchFamily="18" charset="0"/>
              </a:rPr>
              <a:t>iedzīvotāju garīgo un fizisko veselību</a:t>
            </a:r>
          </a:p>
          <a:p>
            <a:r>
              <a:rPr lang="lv-LV" altLang="lv-LV" sz="2000">
                <a:cs typeface="Times New Roman" panose="02020603050405020304" pitchFamily="18" charset="0"/>
              </a:rPr>
              <a:t>Iespēja veidot </a:t>
            </a:r>
            <a:r>
              <a:rPr lang="lv-LV" altLang="lv-LV" sz="2000" b="1">
                <a:cs typeface="Times New Roman" panose="02020603050405020304" pitchFamily="18" charset="0"/>
              </a:rPr>
              <a:t>izglītojošu un sociālu vidi </a:t>
            </a:r>
            <a:r>
              <a:rPr lang="lv-LV" altLang="lv-LV" sz="2000">
                <a:cs typeface="Times New Roman" panose="02020603050405020304" pitchFamily="18" charset="0"/>
              </a:rPr>
              <a:t>apkaimē esošajām izglītības iestādēm </a:t>
            </a:r>
          </a:p>
          <a:p>
            <a:r>
              <a:rPr lang="lv-LV" altLang="lv-LV" sz="2000">
                <a:cs typeface="Times New Roman" panose="02020603050405020304" pitchFamily="18" charset="0"/>
              </a:rPr>
              <a:t>Izmantojot teritorijas vēsturi un simbolus, īpaši, ja saglabājušies specifiski elementi un struktūras, iespējams veidot īpašu publisko telpu, kas vienlaicīgi ir kā </a:t>
            </a:r>
            <a:r>
              <a:rPr lang="lv-LV" altLang="lv-LV" sz="2000" b="1">
                <a:cs typeface="Times New Roman" panose="02020603050405020304" pitchFamily="18" charset="0"/>
              </a:rPr>
              <a:t>atpazīstamības objekts </a:t>
            </a:r>
            <a:r>
              <a:rPr lang="lv-LV" altLang="lv-LV" sz="2000">
                <a:cs typeface="Times New Roman" panose="02020603050405020304" pitchFamily="18" charset="0"/>
              </a:rPr>
              <a:t>konkrētās pilsētas vai reģiona kontekstā</a:t>
            </a:r>
          </a:p>
        </p:txBody>
      </p:sp>
    </p:spTree>
    <p:extLst>
      <p:ext uri="{BB962C8B-B14F-4D97-AF65-F5344CB8AC3E}">
        <p14:creationId xmlns:p14="http://schemas.microsoft.com/office/powerpoint/2010/main" val="288139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683" y="2165834"/>
            <a:ext cx="238442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12" y="661596"/>
            <a:ext cx="238442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http://www.landezine.com/wp-content/uploads/2011/08/09-Blast-Furnace-Park-Baumplatz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3717032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http://www.landezine.com/wp-content/uploads/2011/08/01-Overall-Concept-Cowperplatz-3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8630" y="737084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2763838" y="2055813"/>
            <a:ext cx="25209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2000">
                <a:latin typeface="+mn-lt"/>
                <a:cs typeface="Times New Roman" panose="02020603050405020304" pitchFamily="18" charset="0"/>
              </a:rPr>
              <a:t>piesārņota</a:t>
            </a:r>
            <a:endParaRPr lang="en-GB" altLang="lv-LV" sz="200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lv-LV" sz="200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lv-LV" altLang="lv-LV" sz="2000">
                <a:latin typeface="+mn-lt"/>
                <a:cs typeface="Times New Roman" panose="02020603050405020304" pitchFamily="18" charset="0"/>
              </a:rPr>
              <a:t>nepievilcīga</a:t>
            </a:r>
            <a:endParaRPr lang="en-GB" altLang="lv-LV" sz="200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lv-LV" sz="200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lv-LV" altLang="lv-LV" sz="2000">
                <a:latin typeface="+mn-lt"/>
                <a:cs typeface="Times New Roman" panose="02020603050405020304" pitchFamily="18" charset="0"/>
              </a:rPr>
              <a:t>bīstama</a:t>
            </a:r>
            <a:r>
              <a:rPr lang="en-GB" altLang="lv-LV" sz="2000">
                <a:latin typeface="+mn-lt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lv-LV" sz="200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lv-LV" altLang="lv-LV" sz="2000">
                <a:latin typeface="+mn-lt"/>
                <a:cs typeface="Times New Roman" panose="02020603050405020304" pitchFamily="18" charset="0"/>
              </a:rPr>
              <a:t>pamesta un neizmantota</a:t>
            </a:r>
            <a:endParaRPr lang="en-GB" altLang="lv-LV" sz="200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lv-LV" sz="20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284663" y="2349500"/>
            <a:ext cx="1800225" cy="2232025"/>
          </a:xfrm>
          <a:prstGeom prst="rightArrow">
            <a:avLst>
              <a:gd name="adj1" fmla="val 46676"/>
              <a:gd name="adj2" fmla="val 32923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6632" name="TextBox 6"/>
          <p:cNvSpPr txBox="1">
            <a:spLocks noChangeArrowheads="1"/>
          </p:cNvSpPr>
          <p:nvPr/>
        </p:nvSpPr>
        <p:spPr bwMode="auto">
          <a:xfrm>
            <a:off x="214313" y="115888"/>
            <a:ext cx="88217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2800" b="1" dirty="0">
                <a:solidFill>
                  <a:srgbClr val="993300"/>
                </a:solidFill>
                <a:latin typeface="+mn-lt"/>
                <a:cs typeface="Times New Roman" panose="02020603050405020304" pitchFamily="18" charset="0"/>
              </a:rPr>
              <a:t>Post-industriālo teritoriju </a:t>
            </a:r>
            <a:r>
              <a:rPr lang="lv-LV" altLang="lv-LV" sz="2800" b="1" dirty="0" err="1">
                <a:solidFill>
                  <a:srgbClr val="993300"/>
                </a:solidFill>
                <a:latin typeface="+mn-lt"/>
                <a:cs typeface="Times New Roman" panose="02020603050405020304" pitchFamily="18" charset="0"/>
              </a:rPr>
              <a:t>revitalizācijas</a:t>
            </a:r>
            <a:r>
              <a:rPr lang="lv-LV" altLang="lv-LV" sz="2800" b="1" dirty="0">
                <a:solidFill>
                  <a:srgbClr val="993300"/>
                </a:solidFill>
                <a:latin typeface="+mn-lt"/>
                <a:cs typeface="Times New Roman" panose="02020603050405020304" pitchFamily="18" charset="0"/>
              </a:rPr>
              <a:t> iespējas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2800" b="1" dirty="0">
              <a:solidFill>
                <a:srgbClr val="9933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633" name="TextBox 12"/>
          <p:cNvSpPr txBox="1">
            <a:spLocks noChangeArrowheads="1"/>
          </p:cNvSpPr>
          <p:nvPr/>
        </p:nvSpPr>
        <p:spPr bwMode="auto">
          <a:xfrm>
            <a:off x="4235450" y="3228975"/>
            <a:ext cx="194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2000" b="1">
                <a:solidFill>
                  <a:srgbClr val="993300"/>
                </a:solidFill>
                <a:latin typeface="+mn-lt"/>
                <a:cs typeface="Times New Roman" panose="02020603050405020304" pitchFamily="18" charset="0"/>
              </a:rPr>
              <a:t>Revitalizācija ?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="" xmlns:a16="http://schemas.microsoft.com/office/drawing/2014/main" id="{238C8AC0-73BE-49BF-9729-0F35939AD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74" y="5428222"/>
            <a:ext cx="61235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lv-LV" altLang="lv-LV" sz="1800" b="1" i="1" dirty="0" err="1">
                <a:latin typeface="+mn-lt"/>
                <a:cs typeface="Times New Roman" panose="02020603050405020304" pitchFamily="18" charset="0"/>
              </a:rPr>
              <a:t>Remediācija</a:t>
            </a:r>
            <a:r>
              <a:rPr lang="lv-LV" altLang="lv-LV" sz="18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lv-LV" altLang="lv-LV" sz="1800" b="1" dirty="0">
                <a:latin typeface="+mn-lt"/>
                <a:cs typeface="Times New Roman" panose="02020603050405020304" pitchFamily="18" charset="0"/>
              </a:rPr>
              <a:t>– </a:t>
            </a:r>
            <a:r>
              <a:rPr lang="lv-LV" altLang="lv-LV" sz="1800" i="1" dirty="0">
                <a:latin typeface="+mn-lt"/>
                <a:cs typeface="Times New Roman" panose="02020603050405020304" pitchFamily="18" charset="0"/>
              </a:rPr>
              <a:t>pasākumu kopums teritorijas atveseļošanai (vairāk tehnoloģisks, saistīts ar «fizisku» atveseļošanu)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lv-LV" altLang="lv-LV" sz="1800" b="1" i="1" dirty="0" err="1">
                <a:latin typeface="+mn-lt"/>
                <a:cs typeface="Times New Roman" panose="02020603050405020304" pitchFamily="18" charset="0"/>
              </a:rPr>
              <a:t>Revitalizācija</a:t>
            </a:r>
            <a:r>
              <a:rPr lang="lv-LV" altLang="lv-LV" sz="18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lv-LV" altLang="lv-LV" sz="1800" dirty="0">
                <a:latin typeface="+mn-lt"/>
                <a:cs typeface="Times New Roman" panose="02020603050405020304" pitchFamily="18" charset="0"/>
              </a:rPr>
              <a:t>– </a:t>
            </a:r>
            <a:r>
              <a:rPr lang="lv-LV" altLang="lv-LV" sz="1800" i="1" dirty="0">
                <a:latin typeface="+mn-lt"/>
                <a:cs typeface="Times New Roman" panose="02020603050405020304" pitchFamily="18" charset="0"/>
              </a:rPr>
              <a:t>atveseļošana, dzīvības atgriešana (ietver gan tehnoloģiskus, gan procesuālus pasākumus – «fiziska» un «mentāla» atveseļošana)</a:t>
            </a:r>
          </a:p>
        </p:txBody>
      </p:sp>
    </p:spTree>
    <p:extLst>
      <p:ext uri="{BB962C8B-B14F-4D97-AF65-F5344CB8AC3E}">
        <p14:creationId xmlns:p14="http://schemas.microsoft.com/office/powerpoint/2010/main" val="185924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25202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/>
              <a:t>Interreg </a:t>
            </a:r>
            <a:r>
              <a:rPr lang="lv-LV" sz="2000" b="1" dirty="0"/>
              <a:t>Latvijas-Lietuvas pārrobežu sadarbības programma</a:t>
            </a:r>
            <a:r>
              <a:rPr lang="en-GB" sz="2000" b="1" dirty="0"/>
              <a:t> 2014-2020</a:t>
            </a:r>
          </a:p>
          <a:p>
            <a:pPr marL="354013" indent="0">
              <a:spcBef>
                <a:spcPts val="0"/>
              </a:spcBef>
              <a:buNone/>
            </a:pPr>
            <a:r>
              <a:rPr lang="en-GB" sz="2000" u="sng" dirty="0" err="1"/>
              <a:t>Progra</a:t>
            </a:r>
            <a:r>
              <a:rPr lang="lv-LV" sz="2000" u="sng" dirty="0" err="1"/>
              <a:t>mmas</a:t>
            </a:r>
            <a:r>
              <a:rPr lang="lv-LV" sz="2000" u="sng" dirty="0"/>
              <a:t> mērķis </a:t>
            </a:r>
            <a:r>
              <a:rPr lang="lv-LV" sz="2000" dirty="0"/>
              <a:t>Ilgtspējīga un tīra vide sadarbojoties</a:t>
            </a:r>
            <a:endParaRPr lang="en-GB" sz="2000" dirty="0"/>
          </a:p>
          <a:p>
            <a:pPr marL="354013" indent="0">
              <a:spcBef>
                <a:spcPts val="0"/>
              </a:spcBef>
              <a:buNone/>
            </a:pPr>
            <a:r>
              <a:rPr lang="lv-LV" sz="2000" u="sng" dirty="0"/>
              <a:t>Programmas specifiskais mērķis</a:t>
            </a:r>
            <a:r>
              <a:rPr lang="en-GB" sz="2000" u="sng" dirty="0"/>
              <a:t> </a:t>
            </a:r>
            <a:r>
              <a:rPr lang="en-GB" sz="2000" dirty="0"/>
              <a:t> </a:t>
            </a:r>
            <a:r>
              <a:rPr lang="lv-LV" sz="2000" dirty="0"/>
              <a:t>Teritoriju ar vides problēmām reģenerācija </a:t>
            </a:r>
          </a:p>
          <a:p>
            <a:pPr marL="354013" indent="0">
              <a:spcBef>
                <a:spcPts val="0"/>
              </a:spcBef>
              <a:buNone/>
            </a:pPr>
            <a:endParaRPr lang="en-GB" sz="2000" b="1" dirty="0"/>
          </a:p>
          <a:p>
            <a:pPr marL="441325" indent="0">
              <a:spcBef>
                <a:spcPts val="0"/>
              </a:spcBef>
              <a:buNone/>
            </a:pPr>
            <a:r>
              <a:rPr lang="lv-LV" sz="2400" b="1" dirty="0">
                <a:solidFill>
                  <a:schemeClr val="accent6">
                    <a:lumMod val="50000"/>
                  </a:schemeClr>
                </a:solidFill>
              </a:rPr>
              <a:t>Inovatīva degradēto teritoriju reģenerācija ilgtspējīgai pārrobežu reģionu attīstībai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dirty="0" err="1"/>
              <a:t>BrownReg</a:t>
            </a:r>
            <a:endParaRPr lang="lv-LV" sz="2400" dirty="0"/>
          </a:p>
          <a:p>
            <a:pPr>
              <a:spcBef>
                <a:spcPts val="0"/>
              </a:spcBef>
            </a:pPr>
            <a:endParaRPr lang="en-GB" sz="2000" dirty="0"/>
          </a:p>
        </p:txBody>
      </p:sp>
      <p:pic>
        <p:nvPicPr>
          <p:cNvPr id="1028" name="Picture 4" descr="Saistīts att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882457"/>
            <a:ext cx="5278363" cy="39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3140968"/>
            <a:ext cx="3888432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2000" b="1" dirty="0"/>
              <a:t>Projekta mērķis: 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lv-LV" sz="2000" dirty="0"/>
              <a:t>Sadarbojoties pašvaldībām un zinātniskajai institūcijai Latvijas un Lietuvas pārrobežu reģionos, attīstīt, ieviest un popularizēt jaunas zināšanas degradēto teritoriju inovatīvā un videi draudzīgā reģenerācijā.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9880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lv-LV" sz="2800" b="1" dirty="0">
                <a:solidFill>
                  <a:schemeClr val="accent6">
                    <a:lumMod val="50000"/>
                  </a:schemeClr>
                </a:solidFill>
              </a:rPr>
              <a:t>Projekta finansējums un īstenošanas laiks, partneri</a:t>
            </a:r>
            <a:endParaRPr lang="en-GB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54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400" b="1" dirty="0" err="1"/>
              <a:t>Proje</a:t>
            </a:r>
            <a:r>
              <a:rPr lang="lv-LV" sz="2400" b="1" dirty="0" err="1"/>
              <a:t>kta</a:t>
            </a:r>
            <a:r>
              <a:rPr lang="lv-LV" sz="2400" b="1" dirty="0"/>
              <a:t> finansējums</a:t>
            </a:r>
            <a:r>
              <a:rPr lang="en-GB" sz="2400" b="1" dirty="0"/>
              <a:t> </a:t>
            </a:r>
            <a:r>
              <a:rPr lang="en-GB" sz="2400" dirty="0"/>
              <a:t>753 748,00 EUR (</a:t>
            </a:r>
            <a:r>
              <a:rPr lang="lv-LV" sz="2400" dirty="0"/>
              <a:t>ERAF līdzfinansējums </a:t>
            </a:r>
            <a:r>
              <a:rPr lang="en-GB" sz="2400" dirty="0"/>
              <a:t>85 %</a:t>
            </a:r>
            <a:r>
              <a:rPr lang="lv-LV" sz="2400" dirty="0"/>
              <a:t> -</a:t>
            </a:r>
            <a:r>
              <a:rPr lang="en-GB" sz="2400" dirty="0"/>
              <a:t> 640 685,80 EUR</a:t>
            </a:r>
            <a:r>
              <a:rPr lang="lv-LV" sz="2400" dirty="0"/>
              <a:t>) </a:t>
            </a:r>
            <a:endParaRPr lang="en-GB" sz="2400" dirty="0"/>
          </a:p>
          <a:p>
            <a:pPr>
              <a:spcBef>
                <a:spcPts val="0"/>
              </a:spcBef>
            </a:pPr>
            <a:endParaRPr lang="en-GB" sz="2400" dirty="0"/>
          </a:p>
          <a:p>
            <a:pPr>
              <a:spcBef>
                <a:spcPts val="0"/>
              </a:spcBef>
            </a:pPr>
            <a:r>
              <a:rPr lang="en-GB" sz="2400" b="1" dirty="0" err="1"/>
              <a:t>Proje</a:t>
            </a:r>
            <a:r>
              <a:rPr lang="lv-LV" sz="2400" b="1" dirty="0" err="1"/>
              <a:t>kta</a:t>
            </a:r>
            <a:r>
              <a:rPr lang="lv-LV" sz="2400" b="1" dirty="0"/>
              <a:t> partneri</a:t>
            </a:r>
            <a:endParaRPr lang="en-GB" sz="2400" b="1" dirty="0"/>
          </a:p>
          <a:p>
            <a:pPr lvl="1">
              <a:spcBef>
                <a:spcPts val="0"/>
              </a:spcBef>
            </a:pPr>
            <a:r>
              <a:rPr lang="en-GB" sz="2400" dirty="0" err="1"/>
              <a:t>Latvi</a:t>
            </a:r>
            <a:r>
              <a:rPr lang="lv-LV" sz="2400" dirty="0" err="1"/>
              <a:t>jas</a:t>
            </a:r>
            <a:r>
              <a:rPr lang="lv-LV" sz="2400" dirty="0"/>
              <a:t> Lauksaimniecības universitāte (vadošais partneris) </a:t>
            </a:r>
            <a:r>
              <a:rPr lang="en-GB" sz="2400" dirty="0"/>
              <a:t>(LV)  136 362.07 EUR</a:t>
            </a:r>
          </a:p>
          <a:p>
            <a:pPr lvl="1">
              <a:spcBef>
                <a:spcPts val="0"/>
              </a:spcBef>
            </a:pPr>
            <a:r>
              <a:rPr lang="en-GB" sz="2400" dirty="0" err="1"/>
              <a:t>Kupiš</a:t>
            </a:r>
            <a:r>
              <a:rPr lang="lv-LV" sz="2400" dirty="0" err="1"/>
              <a:t>ķu</a:t>
            </a:r>
            <a:r>
              <a:rPr lang="lv-LV" sz="2400" dirty="0"/>
              <a:t> pašvaldība</a:t>
            </a:r>
            <a:r>
              <a:rPr lang="en-GB" sz="2400" dirty="0"/>
              <a:t>  (LT) 98 158.99 EUR</a:t>
            </a:r>
          </a:p>
          <a:p>
            <a:pPr lvl="1">
              <a:spcBef>
                <a:spcPts val="0"/>
              </a:spcBef>
            </a:pPr>
            <a:r>
              <a:rPr lang="en-GB" sz="2400" dirty="0" err="1"/>
              <a:t>Ludza</a:t>
            </a:r>
            <a:r>
              <a:rPr lang="lv-LV" sz="2400" dirty="0"/>
              <a:t>s pašvaldība</a:t>
            </a:r>
            <a:r>
              <a:rPr lang="en-GB" sz="2400" dirty="0"/>
              <a:t>  (LV) 460 599.65 EUR</a:t>
            </a:r>
          </a:p>
          <a:p>
            <a:pPr lvl="1">
              <a:spcBef>
                <a:spcPts val="0"/>
              </a:spcBef>
            </a:pPr>
            <a:r>
              <a:rPr lang="en-GB" sz="2400" dirty="0" err="1"/>
              <a:t>Ignalina</a:t>
            </a:r>
            <a:r>
              <a:rPr lang="lv-LV" sz="2400" dirty="0"/>
              <a:t>s pašvaldība </a:t>
            </a:r>
            <a:r>
              <a:rPr lang="en-GB" sz="2400" dirty="0"/>
              <a:t>(LT) 65 237.77 EUR</a:t>
            </a:r>
          </a:p>
          <a:p>
            <a:r>
              <a:rPr lang="en-GB" sz="2400" b="1" dirty="0" err="1"/>
              <a:t>Proje</a:t>
            </a:r>
            <a:r>
              <a:rPr lang="lv-LV" sz="2400" b="1" dirty="0" err="1"/>
              <a:t>kta</a:t>
            </a:r>
            <a:r>
              <a:rPr lang="lv-LV" sz="2400" b="1" dirty="0"/>
              <a:t> īstenošanas laiks</a:t>
            </a:r>
            <a:r>
              <a:rPr lang="en-GB" sz="2400" b="1" dirty="0"/>
              <a:t> </a:t>
            </a:r>
            <a:r>
              <a:rPr lang="en-GB" sz="2400" dirty="0"/>
              <a:t>  1.03.2018.-3</a:t>
            </a:r>
            <a:r>
              <a:rPr lang="lv-LV" sz="2400" dirty="0"/>
              <a:t>0</a:t>
            </a:r>
            <a:r>
              <a:rPr lang="en-GB" sz="2400" dirty="0"/>
              <a:t>.</a:t>
            </a:r>
            <a:r>
              <a:rPr lang="lv-LV" sz="2400" dirty="0"/>
              <a:t>11</a:t>
            </a:r>
            <a:r>
              <a:rPr lang="en-GB" sz="2400" dirty="0"/>
              <a:t>.2019. (</a:t>
            </a:r>
            <a:r>
              <a:rPr lang="lv-LV" sz="2400" dirty="0"/>
              <a:t>21 mēnesis)</a:t>
            </a:r>
            <a:endParaRPr lang="en-GB" sz="2400" dirty="0"/>
          </a:p>
          <a:p>
            <a:endParaRPr lang="en-GB" sz="2400" b="1" dirty="0"/>
          </a:p>
        </p:txBody>
      </p:sp>
      <p:pic>
        <p:nvPicPr>
          <p:cNvPr id="1026" name="Picture 2" descr="Attēlu rezultāti vaicājumam “Ludza ģērbonis”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7" y="5520978"/>
            <a:ext cx="1068493" cy="127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tēlu rezultāti vaicājumam “LLU”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26819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Ģerbonis: Kupišķi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001" y="5520978"/>
            <a:ext cx="1076999" cy="129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Ģerbonis: Ignalin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39" y="5520979"/>
            <a:ext cx="103649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Pr</a:t>
            </a:r>
            <a:r>
              <a:rPr lang="lv-LV" sz="2800" b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ojekta</a:t>
            </a:r>
            <a:r>
              <a:rPr lang="lv-LV" sz="28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aktivitātēs iesaistītās jomas un speciālisti</a:t>
            </a:r>
            <a:endParaRPr lang="en-GB" sz="28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409" y="1412776"/>
            <a:ext cx="5256584" cy="3456384"/>
          </a:xfrm>
        </p:spPr>
        <p:txBody>
          <a:bodyPr>
            <a:noAutofit/>
          </a:bodyPr>
          <a:lstStyle/>
          <a:p>
            <a:r>
              <a:rPr lang="lv-LV" sz="2000" dirty="0">
                <a:cs typeface="Times New Roman" panose="02020603050405020304" pitchFamily="18" charset="0"/>
              </a:rPr>
              <a:t>Zemes ierīcība un pārvaldība</a:t>
            </a:r>
            <a:endParaRPr lang="en-GB" sz="2000" dirty="0">
              <a:cs typeface="Times New Roman" panose="02020603050405020304" pitchFamily="18" charset="0"/>
            </a:endParaRPr>
          </a:p>
          <a:p>
            <a:r>
              <a:rPr lang="lv-LV" sz="2000" dirty="0">
                <a:cs typeface="Times New Roman" panose="02020603050405020304" pitchFamily="18" charset="0"/>
              </a:rPr>
              <a:t>Telpiskā plānošana</a:t>
            </a:r>
            <a:endParaRPr lang="en-GB" sz="2000" dirty="0">
              <a:cs typeface="Times New Roman" panose="02020603050405020304" pitchFamily="18" charset="0"/>
            </a:endParaRPr>
          </a:p>
          <a:p>
            <a:r>
              <a:rPr lang="lv-LV" sz="2000" dirty="0">
                <a:cs typeface="Times New Roman" panose="02020603050405020304" pitchFamily="18" charset="0"/>
              </a:rPr>
              <a:t>Ainavu arhitektūra, plānošana un 3D dizains </a:t>
            </a:r>
            <a:endParaRPr lang="en-GB" sz="2000" dirty="0">
              <a:cs typeface="Times New Roman" panose="02020603050405020304" pitchFamily="18" charset="0"/>
            </a:endParaRPr>
          </a:p>
          <a:p>
            <a:r>
              <a:rPr lang="lv-LV" sz="2000" dirty="0">
                <a:cs typeface="Times New Roman" panose="02020603050405020304" pitchFamily="18" charset="0"/>
              </a:rPr>
              <a:t>Arhitektūra un būvniecība</a:t>
            </a:r>
            <a:endParaRPr lang="en-GB" sz="2000" dirty="0"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08104" y="1268760"/>
            <a:ext cx="3563888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>
                <a:cs typeface="Times New Roman" panose="02020603050405020304" pitchFamily="18" charset="0"/>
              </a:rPr>
              <a:t>Vides inženierzinātne</a:t>
            </a:r>
            <a:endParaRPr lang="en-GB" sz="2000" dirty="0">
              <a:cs typeface="Times New Roman" panose="02020603050405020304" pitchFamily="18" charset="0"/>
            </a:endParaRPr>
          </a:p>
          <a:p>
            <a:r>
              <a:rPr lang="lv-LV" sz="2000" dirty="0">
                <a:cs typeface="Times New Roman" panose="02020603050405020304" pitchFamily="18" charset="0"/>
              </a:rPr>
              <a:t>Ūdens inženierzinātne</a:t>
            </a:r>
            <a:endParaRPr lang="en-GB" sz="2000" dirty="0">
              <a:cs typeface="Times New Roman" panose="02020603050405020304" pitchFamily="18" charset="0"/>
            </a:endParaRPr>
          </a:p>
          <a:p>
            <a:r>
              <a:rPr lang="lv-LV" sz="2000" dirty="0">
                <a:cs typeface="Times New Roman" panose="02020603050405020304" pitchFamily="18" charset="0"/>
              </a:rPr>
              <a:t>Dendroloģija un ekoloģija</a:t>
            </a:r>
            <a:endParaRPr lang="en-GB" sz="2000" dirty="0">
              <a:cs typeface="Times New Roman" panose="02020603050405020304" pitchFamily="18" charset="0"/>
            </a:endParaRPr>
          </a:p>
          <a:p>
            <a:r>
              <a:rPr lang="lv-LV" sz="2000" dirty="0">
                <a:cs typeface="Times New Roman" panose="02020603050405020304" pitchFamily="18" charset="0"/>
              </a:rPr>
              <a:t>Dārzkopība</a:t>
            </a:r>
            <a:endParaRPr lang="en-GB" sz="2000" dirty="0">
              <a:cs typeface="Times New Roman" panose="02020603050405020304" pitchFamily="18" charset="0"/>
            </a:endParaRPr>
          </a:p>
          <a:p>
            <a:endParaRPr lang="en-GB" sz="2000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72821"/>
            <a:ext cx="5626968" cy="37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Lietotajs\Documents\DAIGA\LLU\ZINATNE\projekti\lat_lit\brownreg\ieviesana\publicitate_majas_lapa\bildes\DSCN84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1325"/>
            <a:ext cx="32146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" y="4005064"/>
            <a:ext cx="31321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60232" y="5659169"/>
            <a:ext cx="2303462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600" i="1" dirty="0">
                <a:latin typeface="+mn-lt"/>
              </a:rPr>
              <a:t>Ludzas pašvaldība</a:t>
            </a:r>
            <a:br>
              <a:rPr lang="lv-LV" sz="1600" i="1" dirty="0">
                <a:latin typeface="+mn-lt"/>
              </a:rPr>
            </a:br>
            <a:r>
              <a:rPr lang="lv-LV" sz="1600" i="1" dirty="0">
                <a:latin typeface="+mn-lt"/>
              </a:rPr>
              <a:t>(Kraslavas1) bijusī linu fabrikas teritorija,                     8.92 ha</a:t>
            </a:r>
          </a:p>
        </p:txBody>
      </p:sp>
      <p:sp>
        <p:nvSpPr>
          <p:cNvPr id="5" name="Rectangle 4"/>
          <p:cNvSpPr/>
          <p:nvPr/>
        </p:nvSpPr>
        <p:spPr>
          <a:xfrm>
            <a:off x="72928" y="5663801"/>
            <a:ext cx="31178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600" i="1" dirty="0">
                <a:latin typeface="+mn-lt"/>
              </a:rPr>
              <a:t>Ignalinas pašvaldība </a:t>
            </a:r>
            <a:br>
              <a:rPr lang="lv-LV" sz="1600" i="1" dirty="0">
                <a:latin typeface="+mn-lt"/>
              </a:rPr>
            </a:br>
            <a:r>
              <a:rPr lang="lv-LV" sz="1600" i="1" dirty="0">
                <a:latin typeface="+mn-lt"/>
              </a:rPr>
              <a:t>(</a:t>
            </a:r>
            <a:r>
              <a:rPr lang="lv-LV" sz="1600" i="1" dirty="0" err="1">
                <a:latin typeface="+mn-lt"/>
              </a:rPr>
              <a:t>Agrastu</a:t>
            </a:r>
            <a:r>
              <a:rPr lang="lv-LV" sz="1600" i="1" dirty="0">
                <a:latin typeface="+mn-lt"/>
              </a:rPr>
              <a:t> 22, </a:t>
            </a:r>
            <a:r>
              <a:rPr lang="lv-LV" sz="1600" i="1" dirty="0" err="1">
                <a:latin typeface="+mn-lt"/>
              </a:rPr>
              <a:t>Kzitskio</a:t>
            </a:r>
            <a:r>
              <a:rPr lang="lv-LV" sz="1600" i="1" dirty="0">
                <a:latin typeface="+mn-lt"/>
              </a:rPr>
              <a:t> ciems) bijusī katla mājas teritorija ar naftas produktu piesārņojumu, 200m2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73644" y="5659169"/>
            <a:ext cx="253523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600" i="1" dirty="0" err="1">
                <a:latin typeface="+mn-lt"/>
              </a:rPr>
              <a:t>Kupišķu</a:t>
            </a:r>
            <a:r>
              <a:rPr lang="lv-LV" sz="1600" i="1" dirty="0">
                <a:latin typeface="+mn-lt"/>
              </a:rPr>
              <a:t> pašvaldība </a:t>
            </a:r>
            <a:br>
              <a:rPr lang="lv-LV" sz="1600" i="1" dirty="0">
                <a:latin typeface="+mn-lt"/>
              </a:rPr>
            </a:br>
            <a:r>
              <a:rPr lang="lv-LV" sz="1600" i="1" dirty="0">
                <a:latin typeface="+mn-lt"/>
              </a:rPr>
              <a:t>(</a:t>
            </a:r>
            <a:r>
              <a:rPr lang="lt-LT" sz="1600" i="1" dirty="0">
                <a:latin typeface="+mn-lt"/>
              </a:rPr>
              <a:t>Naivių ciems), bijusī mazuta uzglabāšanas stacija, 313m2</a:t>
            </a:r>
            <a:endParaRPr lang="lv-LV" sz="1600" i="1" dirty="0">
              <a:latin typeface="+mn-lt"/>
            </a:endParaRPr>
          </a:p>
        </p:txBody>
      </p:sp>
      <p:sp>
        <p:nvSpPr>
          <p:cNvPr id="79879" name="TextBox 10"/>
          <p:cNvSpPr txBox="1">
            <a:spLocks noChangeArrowheads="1"/>
          </p:cNvSpPr>
          <p:nvPr/>
        </p:nvSpPr>
        <p:spPr bwMode="auto">
          <a:xfrm>
            <a:off x="27153" y="932031"/>
            <a:ext cx="9159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lv-LV" altLang="lv-LV" sz="2000" b="1" dirty="0">
                <a:latin typeface="+mn-lt"/>
                <a:cs typeface="Times New Roman" panose="02020603050405020304" pitchFamily="18" charset="0"/>
              </a:rPr>
              <a:t>Projekta </a:t>
            </a:r>
            <a:r>
              <a:rPr lang="lv-LV" altLang="lv-LV" sz="2000" b="1" dirty="0" err="1">
                <a:latin typeface="+mn-lt"/>
                <a:cs typeface="Times New Roman" panose="02020603050405020304" pitchFamily="18" charset="0"/>
              </a:rPr>
              <a:t>pilotteritoriju</a:t>
            </a:r>
            <a:r>
              <a:rPr lang="lv-LV" altLang="lv-LV" sz="2000" b="1" dirty="0">
                <a:latin typeface="+mn-lt"/>
                <a:cs typeface="Times New Roman" panose="02020603050405020304" pitchFamily="18" charset="0"/>
              </a:rPr>
              <a:t> izpēte, attīrīšana</a:t>
            </a:r>
            <a:r>
              <a:rPr lang="lv-LV" altLang="lv-LV" sz="2000" dirty="0">
                <a:latin typeface="+mn-lt"/>
                <a:cs typeface="Times New Roman" panose="02020603050405020304" pitchFamily="18" charset="0"/>
              </a:rPr>
              <a:t> no tehniskiem elementiem un apauguma</a:t>
            </a:r>
          </a:p>
        </p:txBody>
      </p:sp>
      <p:pic>
        <p:nvPicPr>
          <p:cNvPr id="79880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3517700"/>
            <a:ext cx="29845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1" y="3637338"/>
            <a:ext cx="29114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675" y="1662113"/>
            <a:ext cx="26511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Picture 14" descr="C:\Users\Pasniedzejs\Documents\daiga\llu\zinatne_projekti\projekti\lat_lit\int8_brownreg\ieviesana\Vallinijas_DT\redigesanai_2019_16_09\bildes_shemas_gramata\aprobacija_ludza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413" y="1628775"/>
            <a:ext cx="28209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4" name="TextBox 6"/>
          <p:cNvSpPr txBox="1">
            <a:spLocks noChangeArrowheads="1"/>
          </p:cNvSpPr>
          <p:nvPr/>
        </p:nvSpPr>
        <p:spPr bwMode="auto">
          <a:xfrm>
            <a:off x="277812" y="132773"/>
            <a:ext cx="858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lv-LV" altLang="lv-LV" sz="2800" b="1" dirty="0">
                <a:solidFill>
                  <a:srgbClr val="993300"/>
                </a:solidFill>
                <a:latin typeface="+mj-lt"/>
                <a:cs typeface="Times New Roman" panose="02020603050405020304" pitchFamily="18" charset="0"/>
              </a:rPr>
              <a:t>Projekta galvenās aktivitātes un rezultāti (1)</a:t>
            </a:r>
          </a:p>
        </p:txBody>
      </p:sp>
    </p:spTree>
    <p:extLst>
      <p:ext uri="{BB962C8B-B14F-4D97-AF65-F5344CB8AC3E}">
        <p14:creationId xmlns:p14="http://schemas.microsoft.com/office/powerpoint/2010/main" val="3288706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3326</TotalTime>
  <Words>1528</Words>
  <Application>Microsoft Office PowerPoint</Application>
  <PresentationFormat>On-screen Show (4:3)</PresentationFormat>
  <Paragraphs>263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SimHei</vt:lpstr>
      <vt:lpstr>Times New Roman</vt:lpstr>
      <vt:lpstr>Office Theme</vt:lpstr>
      <vt:lpstr>Interreg Latvijas Lietuvas pārrobežu sadarbības programmas 2014-2020 projekta «Innovative brownfield regeneration for sustainable development of cross-border reģions» BrownReg (LLI-325) pieredze</vt:lpstr>
      <vt:lpstr>Degradētas teritorijas</vt:lpstr>
      <vt:lpstr>Degradētu teritoriju problemātika</vt:lpstr>
      <vt:lpstr>PowerPoint Presentation</vt:lpstr>
      <vt:lpstr>PowerPoint Presentation</vt:lpstr>
      <vt:lpstr>PowerPoint Presentation</vt:lpstr>
      <vt:lpstr>Projekta finansējums un īstenošanas laiks, partneri</vt:lpstr>
      <vt:lpstr>Projekta aktivitātēs iesaistītās jomas un speciālisti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 courtyard</vt:lpstr>
      <vt:lpstr>Phytomediation</vt:lpstr>
      <vt:lpstr>PowerPoint Presentation</vt:lpstr>
      <vt:lpstr>Publicitāte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Projekts Innovative brownfield regeneration for sustainable development of cross-border regions  BrownReg</dc:title>
  <dc:creator>Lietotajs</dc:creator>
  <cp:lastModifiedBy>Taiga Gribuste</cp:lastModifiedBy>
  <cp:revision>109</cp:revision>
  <cp:lastPrinted>2020-11-27T12:54:45Z</cp:lastPrinted>
  <dcterms:created xsi:type="dcterms:W3CDTF">2018-03-06T04:27:00Z</dcterms:created>
  <dcterms:modified xsi:type="dcterms:W3CDTF">2021-04-29T10:31:59Z</dcterms:modified>
</cp:coreProperties>
</file>