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5" r:id="rId5"/>
    <p:sldId id="286" r:id="rId6"/>
    <p:sldId id="291" r:id="rId7"/>
    <p:sldId id="287" r:id="rId8"/>
    <p:sldId id="292" r:id="rId9"/>
    <p:sldId id="293" r:id="rId10"/>
    <p:sldId id="294" r:id="rId11"/>
    <p:sldId id="290" r:id="rId12"/>
    <p:sldId id="288" r:id="rId13"/>
    <p:sldId id="289" r:id="rId1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/>
      <dgm:spPr/>
      <dgm:t>
        <a:bodyPr/>
        <a:lstStyle/>
        <a:p>
          <a:pPr>
            <a:defRPr b="1"/>
          </a:pPr>
          <a:r>
            <a:rPr lang="lv-LV" dirty="0"/>
            <a:t>~1955</a:t>
          </a:r>
          <a:endParaRPr lang="en-US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00F49C4-BE2A-4BB1-881A-D5DBC7667E1A}">
      <dgm:prSet/>
      <dgm:spPr/>
      <dgm:t>
        <a:bodyPr/>
        <a:lstStyle/>
        <a:p>
          <a:r>
            <a:rPr lang="lv-LV" dirty="0"/>
            <a:t>Valsts Jelgavas būvmateriālu kombināts</a:t>
          </a:r>
          <a:endParaRPr lang="en-US" dirty="0"/>
        </a:p>
      </dgm:t>
    </dgm:pt>
    <dgm:pt modelId="{938A8F79-6539-4D75-80F8-D245BBF23EB2}" type="parTrans" cxnId="{E21D1965-4238-40BD-8C23-F39BDB8AF9FF}">
      <dgm:prSet/>
      <dgm:spPr/>
      <dgm:t>
        <a:bodyPr/>
        <a:lstStyle/>
        <a:p>
          <a:endParaRPr lang="en-US"/>
        </a:p>
      </dgm:t>
    </dgm:pt>
    <dgm:pt modelId="{E6F5A85C-A7FD-4313-BD20-CCE392CD9E1F}" type="sibTrans" cxnId="{E21D1965-4238-40BD-8C23-F39BDB8AF9FF}">
      <dgm:prSet/>
      <dgm:spPr/>
      <dgm:t>
        <a:bodyPr/>
        <a:lstStyle/>
        <a:p>
          <a:endParaRPr lang="en-US"/>
        </a:p>
      </dgm:t>
    </dgm:pt>
    <dgm:pt modelId="{393C84A3-4571-4040-9493-0BA1AF30DA26}">
      <dgm:prSet/>
      <dgm:spPr/>
      <dgm:t>
        <a:bodyPr/>
        <a:lstStyle/>
        <a:p>
          <a:pPr>
            <a:defRPr b="1"/>
          </a:pPr>
          <a:r>
            <a:rPr lang="lv-LV" dirty="0"/>
            <a:t>1994</a:t>
          </a:r>
          <a:endParaRPr lang="en-US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09AB19DE-0A85-493B-8A0E-8AC56DC905F8}">
      <dgm:prSet/>
      <dgm:spPr/>
      <dgm:t>
        <a:bodyPr/>
        <a:lstStyle/>
        <a:p>
          <a:r>
            <a:rPr lang="lv-LV" dirty="0"/>
            <a:t>Valsts uzņēmums «Jelgavas </a:t>
          </a:r>
          <a:r>
            <a:rPr lang="lv-LV" dirty="0" err="1"/>
            <a:t>dzelzbetona</a:t>
          </a:r>
          <a:r>
            <a:rPr lang="lv-LV" dirty="0"/>
            <a:t> rūpnīca»</a:t>
          </a:r>
          <a:endParaRPr lang="en-US" dirty="0"/>
        </a:p>
      </dgm:t>
    </dgm:pt>
    <dgm:pt modelId="{4BB754D1-EDE1-4049-9435-D033F95709D0}" type="parTrans" cxnId="{7F0FCC7E-C51A-4B2D-B669-97CE74A0DED9}">
      <dgm:prSet/>
      <dgm:spPr/>
      <dgm:t>
        <a:bodyPr/>
        <a:lstStyle/>
        <a:p>
          <a:endParaRPr lang="en-US"/>
        </a:p>
      </dgm:t>
    </dgm:pt>
    <dgm:pt modelId="{8861651B-08AB-4BAF-AAF6-588C1FD8766A}" type="sibTrans" cxnId="{7F0FCC7E-C51A-4B2D-B669-97CE74A0DED9}">
      <dgm:prSet/>
      <dgm:spPr/>
      <dgm:t>
        <a:bodyPr/>
        <a:lstStyle/>
        <a:p>
          <a:endParaRPr lang="en-US"/>
        </a:p>
      </dgm:t>
    </dgm:pt>
    <dgm:pt modelId="{7FA9AB4A-92C1-41E8-8158-DD2B25D9113B}">
      <dgm:prSet/>
      <dgm:spPr/>
      <dgm:t>
        <a:bodyPr/>
        <a:lstStyle/>
        <a:p>
          <a:pPr>
            <a:defRPr b="1"/>
          </a:pPr>
          <a:r>
            <a:rPr lang="en-US" dirty="0"/>
            <a:t>20</a:t>
          </a:r>
          <a:r>
            <a:rPr lang="lv-LV" dirty="0"/>
            <a:t>17</a:t>
          </a:r>
          <a:endParaRPr lang="en-US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91598E38-7461-470A-91AA-325A90C2A6DA}">
      <dgm:prSet/>
      <dgm:spPr/>
      <dgm:t>
        <a:bodyPr/>
        <a:lstStyle/>
        <a:p>
          <a:r>
            <a:rPr lang="lv-LV" dirty="0"/>
            <a:t>Teritoriju iegādājas SIA «Lielupes Industriālais Parks»</a:t>
          </a:r>
          <a:r>
            <a:rPr lang="en-US" dirty="0"/>
            <a:t> </a:t>
          </a:r>
        </a:p>
      </dgm:t>
    </dgm:pt>
    <dgm:pt modelId="{8982EE4A-6F3A-428C-8E76-02A30B39C05F}" type="parTrans" cxnId="{3BA4B7B9-0A7C-4EFC-8F39-59CD69864C97}">
      <dgm:prSet/>
      <dgm:spPr/>
      <dgm:t>
        <a:bodyPr/>
        <a:lstStyle/>
        <a:p>
          <a:endParaRPr lang="en-US"/>
        </a:p>
      </dgm:t>
    </dgm:pt>
    <dgm:pt modelId="{AEBFFADC-990D-480E-B682-B841BE19126D}" type="sibTrans" cxnId="{3BA4B7B9-0A7C-4EFC-8F39-59CD69864C9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A7C4BC5-8408-4A9F-95F6-2C530BD76C90}" type="pres">
      <dgm:prSet presAssocID="{BAE4A921-75C0-457E-B6C7-AF5D3F924778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47FC92B-725F-4F7A-A74D-33B323102A1B}" type="pres">
      <dgm:prSet presAssocID="{393C84A3-4571-4040-9493-0BA1AF30DA26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77F32C46-08D7-4179-AB20-76ADE90E9955}" type="presOf" srcId="{09AB19DE-0A85-493B-8A0E-8AC56DC905F8}" destId="{3A41E69A-F56A-4583-B89C-B41BD4D77851}" srcOrd="0" destOrd="0" presId="urn:microsoft.com/office/officeart/2017/3/layout/DropPinTimeline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3BA4B7B9-0A7C-4EFC-8F39-59CD69864C97}" srcId="{7FA9AB4A-92C1-41E8-8158-DD2B25D9113B}" destId="{91598E38-7461-470A-91AA-325A90C2A6DA}" srcOrd="0" destOrd="0" parTransId="{8982EE4A-6F3A-428C-8E76-02A30B39C05F}" sibTransId="{AEBFFADC-990D-480E-B682-B841BE19126D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7F0FCC7E-C51A-4B2D-B669-97CE74A0DED9}" srcId="{393C84A3-4571-4040-9493-0BA1AF30DA26}" destId="{09AB19DE-0A85-493B-8A0E-8AC56DC905F8}" srcOrd="0" destOrd="0" parTransId="{4BB754D1-EDE1-4049-9435-D033F95709D0}" sibTransId="{8861651B-08AB-4BAF-AAF6-588C1FD8766A}"/>
    <dgm:cxn modelId="{7E6DC41C-C406-4951-B0EE-F3DC3A148906}" type="presOf" srcId="{91598E38-7461-470A-91AA-325A90C2A6DA}" destId="{82BCA083-80C3-4058-9BD8-C46261DA9F8C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21D1965-4238-40BD-8C23-F39BDB8AF9FF}" srcId="{BAE4A921-75C0-457E-B6C7-AF5D3F924778}" destId="{300F49C4-BE2A-4BB1-881A-D5DBC7667E1A}" srcOrd="0" destOrd="0" parTransId="{938A8F79-6539-4D75-80F8-D245BBF23EB2}" sibTransId="{E6F5A85C-A7FD-4313-BD20-CCE392CD9E1F}"/>
    <dgm:cxn modelId="{F3ABAF8E-13D8-424E-B861-7C80DAF4451A}" type="presOf" srcId="{300F49C4-BE2A-4BB1-881A-D5DBC7667E1A}" destId="{3ED01646-9ED9-44BF-8F18-EE860C524998}" srcOrd="0" destOrd="0" presId="urn:microsoft.com/office/officeart/2017/3/layout/DropPinTimeline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D526C9-A8C7-41E6-85BB-39F06C858A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5373426-E26E-431D-959C-5DB96C0B6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750" y="1475234"/>
            <a:ext cx="3209974" cy="2901694"/>
          </a:xfrm>
        </p:spPr>
        <p:txBody>
          <a:bodyPr anchor="b"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LIELUPES INDUSTRIĀLAIS PARKS-DEGRADĒTAS TERITORIJAS ATTĪSTĪBAS POTENCIĀLS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lv-LV" sz="1600" dirty="0"/>
              <a:t>23/09/2020</a:t>
            </a:r>
            <a:endParaRPr lang="en-US" sz="1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6D07482-83A3-4451-943C-B46961082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DC90921-9082-491B-940E-827D679F34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1481109-A2AF-417D-94CE-A535E820A0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" y="0"/>
            <a:ext cx="2998263" cy="25634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2422" y="2828836"/>
            <a:ext cx="7352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Konference </a:t>
            </a:r>
            <a:r>
              <a:rPr lang="lv-LV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«Teritoriju ar vides problēmām </a:t>
            </a:r>
            <a:r>
              <a:rPr lang="lv-LV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revitalizācija</a:t>
            </a:r>
            <a:r>
              <a:rPr lang="lv-LV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perspektīvas valsts un privātajā </a:t>
            </a:r>
            <a:r>
              <a:rPr lang="lv-LV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sektorā                   «</a:t>
            </a:r>
            <a:r>
              <a:rPr lang="lv-LV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LandCLEAN</a:t>
            </a:r>
            <a:r>
              <a:rPr lang="lv-LV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lv-LV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LLI- 408 </a:t>
            </a:r>
            <a:r>
              <a:rPr lang="lv-LV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124" y="4437944"/>
            <a:ext cx="4200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E34579-3A38-4588-AEE2-760DCF4B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v-LV" sz="3600" dirty="0"/>
          </a:p>
          <a:p>
            <a:pPr algn="ctr"/>
            <a:r>
              <a:rPr lang="lv-LV" sz="3600" dirty="0"/>
              <a:t>PALDIES PAR UZMANĪBU!</a:t>
            </a:r>
          </a:p>
          <a:p>
            <a:pPr algn="ctr"/>
            <a:r>
              <a:rPr lang="lv-LV" sz="3600" dirty="0"/>
              <a:t>JAUTĀJUMI?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013EB0-00DF-44BE-B879-6A1DDBED65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737" y="0"/>
            <a:ext cx="1474263" cy="1325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94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E1530B0-6F96-46C0-8B3E-3215CB756B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4910CF-1B56-45D3-960A-E89F7B3B91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</a:rPr>
              <a:t>Lielupes Industriālais Parks teritorijas vēsture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=""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1613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B73269-8E59-4E65-AC7D-FE5E3ED8603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06" y="0"/>
            <a:ext cx="1050194" cy="99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903606-C6FE-416A-A12D-20E34914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DEGRADĒTAS TERITORIJAS ATTĪSTĪBAS POSMI (</a:t>
            </a:r>
            <a:r>
              <a:rPr lang="lv-LV" sz="3000" dirty="0"/>
              <a:t>1</a:t>
            </a:r>
            <a:r>
              <a:rPr lang="pt-BR" sz="3000" dirty="0"/>
              <a:t>)</a:t>
            </a:r>
            <a:endParaRPr lang="lv-LV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F1BFEF-2004-42B2-8023-8F8F2D42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000" dirty="0"/>
              <a:t>1. Dokumentācijas sakārtošana</a:t>
            </a:r>
          </a:p>
          <a:p>
            <a:r>
              <a:rPr lang="lv-LV" sz="3000" dirty="0"/>
              <a:t>- Arhīva izpēte</a:t>
            </a:r>
          </a:p>
          <a:p>
            <a:r>
              <a:rPr lang="lv-LV" sz="3000" dirty="0"/>
              <a:t>-Piesārņojuma apzināšana</a:t>
            </a:r>
          </a:p>
          <a:p>
            <a:r>
              <a:rPr lang="lv-LV" sz="3000" dirty="0"/>
              <a:t>- Biznesa plāna izstrāde</a:t>
            </a:r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638CC3-AE5F-4A63-B6F3-B64CCB67AA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18068"/>
            <a:ext cx="1039592" cy="993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08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3FE06-DFA4-4DCF-8D43-4DB33E30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000" dirty="0"/>
              <a:t>DEGRADĒTAS TERITORIJAS ATTĪSTĪBAS POSMI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5B37D7-DB97-4A06-A5F7-8FC0763F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900" dirty="0"/>
              <a:t>2.«Industriālā mantojuma» apzināšana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A55FF3-74F2-4ADB-8311-04ABC0195B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18068"/>
            <a:ext cx="1039592" cy="99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2EF5CD-9657-466E-8FDB-1DD2B01B2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61" y="2786270"/>
            <a:ext cx="4810539" cy="360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432C19-65F4-4035-8FF0-28EE1485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13" y="3291716"/>
            <a:ext cx="4146748" cy="3082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B66076E-E603-423A-99BF-FBBEC6418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4" y="3429000"/>
            <a:ext cx="3308454" cy="29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7810"/>
          </a:xfrm>
        </p:spPr>
        <p:txBody>
          <a:bodyPr>
            <a:normAutofit/>
          </a:bodyPr>
          <a:lstStyle/>
          <a:p>
            <a:r>
              <a:rPr lang="lv-LV" sz="3000" dirty="0" smtClean="0"/>
              <a:t>DEGRADĒTAS TERITORIJAS ATTĪSTĪBAS POSMI (2)</a:t>
            </a:r>
            <a:endParaRPr lang="lv-LV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3862" y="1100138"/>
            <a:ext cx="11343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257176"/>
            <a:ext cx="11584731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2" y="286603"/>
            <a:ext cx="10371908" cy="1267877"/>
          </a:xfrm>
        </p:spPr>
        <p:txBody>
          <a:bodyPr/>
          <a:lstStyle/>
          <a:p>
            <a:pPr algn="ctr"/>
            <a:r>
              <a:rPr lang="lv-LV" dirty="0" smtClean="0"/>
              <a:t>PIRMS&amp;PĒC</a:t>
            </a:r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543" y="1802674"/>
            <a:ext cx="68624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80" y="1815737"/>
            <a:ext cx="6578135" cy="462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BDBEAD-9596-45A0-A7A1-AB471026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DEGRADĒTAS TERITORIJAS ATTĪSTĪBAS POSMI (</a:t>
            </a:r>
            <a:r>
              <a:rPr lang="lv-LV" sz="3000" dirty="0"/>
              <a:t>3</a:t>
            </a:r>
            <a:r>
              <a:rPr lang="pt-BR" sz="3000" dirty="0"/>
              <a:t>)</a:t>
            </a:r>
            <a:endParaRPr lang="lv-LV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E1A4FC-A5B1-4E01-A1EA-8A9BD81A0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000" dirty="0"/>
              <a:t>3.Zemes detālplānojuma izstrāde</a:t>
            </a:r>
          </a:p>
          <a:p>
            <a:r>
              <a:rPr lang="lv-LV" sz="3000" dirty="0"/>
              <a:t>4. Demontējamo būvju, inženierbūvju apzināšana, </a:t>
            </a:r>
            <a:r>
              <a:rPr lang="lv-LV" sz="3000" dirty="0" smtClean="0"/>
              <a:t>demontāžas, renovāciju projektu, apliecinājuma karšu </a:t>
            </a:r>
            <a:r>
              <a:rPr lang="lv-LV" sz="3000" dirty="0"/>
              <a:t>izstrāde, realizācija</a:t>
            </a:r>
          </a:p>
          <a:p>
            <a:r>
              <a:rPr lang="lv-LV" sz="3000" dirty="0"/>
              <a:t>5. Klientu piesaiste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287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55E1B-B2C8-43BE-AFC4-91163D18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perspektīva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7BA896-1E0A-47BE-9D3F-D850DDD56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/>
              <a:t>1. Sakārtot infrastruktūru (</a:t>
            </a:r>
            <a:r>
              <a:rPr lang="lv-LV" sz="2400" dirty="0" err="1"/>
              <a:t>iekškvartāla</a:t>
            </a:r>
            <a:r>
              <a:rPr lang="lv-LV" sz="2400" dirty="0"/>
              <a:t> ceļi, apgaismojums, ŪKT, LKT);</a:t>
            </a:r>
          </a:p>
          <a:p>
            <a:r>
              <a:rPr lang="lv-LV" sz="2400" dirty="0"/>
              <a:t>2.Piesaistīt klientus vēl neiznomātajās </a:t>
            </a:r>
            <a:r>
              <a:rPr lang="lv-LV" sz="2400" dirty="0" smtClean="0"/>
              <a:t>platībās, iznomājamo platību palielināšana;</a:t>
            </a:r>
          </a:p>
          <a:p>
            <a:r>
              <a:rPr lang="lv-LV" sz="2400" dirty="0" smtClean="0"/>
              <a:t>3.Mārketinga </a:t>
            </a:r>
            <a:r>
              <a:rPr lang="lv-LV" sz="2400" dirty="0"/>
              <a:t>un sabiedrisko attiecību aktivitātes.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839297-25F0-40DD-8AAA-1F181C22EE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32" y="0"/>
            <a:ext cx="1195968" cy="112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8294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586965-D4BF-4605-8C1C-5B8CCCAB7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99CE6-06FC-4D3E-8B56-30558CC9D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6E351D-C19B-467F-A5C7-085C4CECACA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{93EB9548-57F5-420F-966F-BA36278DD73E}tf11429527</Template>
  <TotalTime>0</TotalTime>
  <Words>167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Times New Roman</vt:lpstr>
      <vt:lpstr>1_RetrospectVTI</vt:lpstr>
      <vt:lpstr>LIELUPES INDUSTRIĀLAIS PARKS-DEGRADĒTAS TERITORIJAS ATTĪSTĪBAS POTENCIĀLS</vt:lpstr>
      <vt:lpstr>Lielupes Industriālais Parks teritorijas vēsture</vt:lpstr>
      <vt:lpstr>DEGRADĒTAS TERITORIJAS ATTĪSTĪBAS POSMI (1)</vt:lpstr>
      <vt:lpstr>DEGRADĒTAS TERITORIJAS ATTĪSTĪBAS POSMI (2)</vt:lpstr>
      <vt:lpstr>DEGRADĒTAS TERITORIJAS ATTĪSTĪBAS POSMI (2)</vt:lpstr>
      <vt:lpstr>PowerPoint Presentation</vt:lpstr>
      <vt:lpstr>PIRMS&amp;PĒC</vt:lpstr>
      <vt:lpstr>DEGRADĒTAS TERITORIJAS ATTĪSTĪBAS POSMI (3)</vt:lpstr>
      <vt:lpstr>Nākotnes perspektīva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2020-09-16T13:01:35Z</dcterms:created>
  <dcterms:modified xsi:type="dcterms:W3CDTF">2021-04-29T10:30:22Z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