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90" r:id="rId3"/>
    <p:sldId id="256" r:id="rId4"/>
    <p:sldId id="287" r:id="rId5"/>
    <p:sldId id="288" r:id="rId6"/>
    <p:sldId id="257" r:id="rId7"/>
    <p:sldId id="258" r:id="rId8"/>
    <p:sldId id="289" r:id="rId9"/>
    <p:sldId id="260" r:id="rId10"/>
    <p:sldId id="261" r:id="rId11"/>
    <p:sldId id="262" r:id="rId12"/>
    <p:sldId id="263" r:id="rId13"/>
    <p:sldId id="264" r:id="rId14"/>
    <p:sldId id="265" r:id="rId15"/>
    <p:sldId id="267" r:id="rId16"/>
    <p:sldId id="268" r:id="rId17"/>
    <p:sldId id="269" r:id="rId18"/>
    <p:sldId id="270" r:id="rId19"/>
    <p:sldId id="271" r:id="rId20"/>
    <p:sldId id="274" r:id="rId21"/>
    <p:sldId id="294" r:id="rId22"/>
    <p:sldId id="295" r:id="rId23"/>
    <p:sldId id="272" r:id="rId24"/>
    <p:sldId id="273" r:id="rId25"/>
    <p:sldId id="275" r:id="rId26"/>
    <p:sldId id="293" r:id="rId27"/>
    <p:sldId id="292" r:id="rId28"/>
    <p:sldId id="276" r:id="rId29"/>
    <p:sldId id="266" r:id="rId30"/>
    <p:sldId id="277" r:id="rId31"/>
    <p:sldId id="278" r:id="rId32"/>
    <p:sldId id="279" r:id="rId33"/>
    <p:sldId id="280" r:id="rId34"/>
    <p:sldId id="281" r:id="rId35"/>
    <p:sldId id="282" r:id="rId36"/>
    <p:sldId id="283" r:id="rId37"/>
    <p:sldId id="284" r:id="rId38"/>
    <p:sldId id="291" r:id="rId39"/>
    <p:sldId id="285" r:id="rId4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78" d="100"/>
          <a:sy n="78" d="100"/>
        </p:scale>
        <p:origin x="64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D04A5-9FE8-432F-B8C5-E8CED42B3F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xmlns="" id="{584D6480-7864-4250-89CA-377A3D8E4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xmlns="" id="{F6B0A660-F8AC-443E-86FD-164B2D2BC64F}"/>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D1802757-5967-4EF0-AB14-E969CF5A161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22A73C24-ABB5-483C-B430-DE9680868816}"/>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10777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D247C-6571-4047-B353-BE1D1695CD7D}"/>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xmlns="" id="{138E1437-63E2-4FF8-B4AF-DDF3B087F1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02A16D0D-98DB-4CA8-9C4A-0F5A4F4C09B6}"/>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52CDD1B7-2FF9-4B40-A58B-FA4FE587ACD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F77D447E-EECF-44D4-85FB-522695C38B2B}"/>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153553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278BB8-B297-4C86-8D02-2A463AE5E5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xmlns="" id="{69611AD4-AE88-4B75-B988-2D4FA0019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4431690E-1EE7-4740-A5D2-90EFB0773EDF}"/>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9B84BF03-3F10-4FAB-B35F-0103BB439B8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6FEC04F0-35AD-4090-89BB-5F5FB5E2973D}"/>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423898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C5126-D1E1-4814-8B46-F074ADD45CD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58535362-CABB-4B45-BA69-06642C8513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FEBF0059-C715-43C3-83B9-E07B8A3F8E07}"/>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17765095-9CB5-470C-B49D-0C935D35547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19A41B5A-5C2C-4C17-8C48-5FFD93E380F0}"/>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416868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FD0CB-D3F7-4976-993D-F8401293A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xmlns="" id="{01837224-F011-4419-91AB-D2E15EA93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0CDDAD-B8A5-48BC-8036-9811312446A6}"/>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C8549A6D-21CE-4F7A-B597-819F5E77F95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AE994620-8474-4D77-941F-4B51507DB9F3}"/>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384275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CE18A-0CA1-47BB-B765-D7292854A15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FFE3C38B-F488-4789-BCC7-884CD8C9C2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xmlns="" id="{EB1FCF00-4620-4324-8656-D8254DE8D3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xmlns="" id="{1216AF41-629A-45A1-A589-4E32DD61651A}"/>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6" name="Footer Placeholder 5">
            <a:extLst>
              <a:ext uri="{FF2B5EF4-FFF2-40B4-BE49-F238E27FC236}">
                <a16:creationId xmlns:a16="http://schemas.microsoft.com/office/drawing/2014/main" xmlns="" id="{121CB518-0F8E-4366-9092-BB850F91F7C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D1C530AA-3680-4AC0-AB8A-5A093007BF88}"/>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1751855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BADFD-5F4C-4F14-9767-C64DAFB1B95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xmlns="" id="{52BF9980-9749-486D-B57C-3E4FBEB88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AF90D8-5BF6-4450-91D1-59DFB7B7E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xmlns="" id="{7E298F45-462D-4AE9-8A1B-FB90EF7D3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71B714-2B1E-419D-AE80-148B9E0D13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xmlns="" id="{13AC854B-69DC-4C62-9E21-E8074BFF3C71}"/>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8" name="Footer Placeholder 7">
            <a:extLst>
              <a:ext uri="{FF2B5EF4-FFF2-40B4-BE49-F238E27FC236}">
                <a16:creationId xmlns:a16="http://schemas.microsoft.com/office/drawing/2014/main" xmlns="" id="{D12943CC-02A8-4411-ABA5-BC95461D13DC}"/>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xmlns="" id="{38B2B0C7-0C99-443E-8A24-7A66FFD4D904}"/>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130238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8A7EC-E11B-47E3-B826-620952DFDAAA}"/>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xmlns="" id="{67FF7759-EB0A-414F-82E3-D40B411927BC}"/>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4" name="Footer Placeholder 3">
            <a:extLst>
              <a:ext uri="{FF2B5EF4-FFF2-40B4-BE49-F238E27FC236}">
                <a16:creationId xmlns:a16="http://schemas.microsoft.com/office/drawing/2014/main" xmlns="" id="{731C3BB8-7418-43B8-8C68-35EC3DDE3F75}"/>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xmlns="" id="{03EE1771-A59D-4758-B619-26C586C840F0}"/>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19043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82F837-1AA0-4364-A87E-87E03719CC1B}"/>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3" name="Footer Placeholder 2">
            <a:extLst>
              <a:ext uri="{FF2B5EF4-FFF2-40B4-BE49-F238E27FC236}">
                <a16:creationId xmlns:a16="http://schemas.microsoft.com/office/drawing/2014/main" xmlns="" id="{E78662CE-78CE-4ACE-8934-1A4E37066E0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xmlns="" id="{69ED0A28-DF01-4A16-9712-34DB5CA33F3C}"/>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391968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4C07F9-F3BA-46C8-80A5-F740FC634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A3066D8B-9254-45F7-8102-5B7A9D8AD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xmlns="" id="{238BE96F-AB19-4DA9-B632-3A29B601B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33A33C-508D-447A-87E7-C8B755DCBD1F}"/>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6" name="Footer Placeholder 5">
            <a:extLst>
              <a:ext uri="{FF2B5EF4-FFF2-40B4-BE49-F238E27FC236}">
                <a16:creationId xmlns:a16="http://schemas.microsoft.com/office/drawing/2014/main" xmlns="" id="{4CD459E8-3BCD-4210-BF2E-7A4A1BFD384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57778445-4573-4BA3-B286-5DC1CDD5AE0F}"/>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31083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4F2C3-B5A5-48B2-BD1F-BC6B7EE3C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xmlns="" id="{7AB2A01A-8EB0-440E-91AB-63BC67DA1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xmlns="" id="{5BADC2D0-1172-4047-83B0-3BE8EB081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B1A362-FF34-4B14-BC17-1EBCAE2DD589}"/>
              </a:ext>
            </a:extLst>
          </p:cNvPr>
          <p:cNvSpPr>
            <a:spLocks noGrp="1"/>
          </p:cNvSpPr>
          <p:nvPr>
            <p:ph type="dt" sz="half" idx="10"/>
          </p:nvPr>
        </p:nvSpPr>
        <p:spPr/>
        <p:txBody>
          <a:bodyPr/>
          <a:lstStyle/>
          <a:p>
            <a:fld id="{66275EC8-3823-4801-AFB3-0188B1888BEE}" type="datetimeFigureOut">
              <a:rPr lang="lv-LV" smtClean="0"/>
              <a:t>29.04.2021</a:t>
            </a:fld>
            <a:endParaRPr lang="lv-LV"/>
          </a:p>
        </p:txBody>
      </p:sp>
      <p:sp>
        <p:nvSpPr>
          <p:cNvPr id="6" name="Footer Placeholder 5">
            <a:extLst>
              <a:ext uri="{FF2B5EF4-FFF2-40B4-BE49-F238E27FC236}">
                <a16:creationId xmlns:a16="http://schemas.microsoft.com/office/drawing/2014/main" xmlns="" id="{72BB76B7-829C-430C-BDEB-2582936F2C5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AE90880C-E680-4201-A35B-59213FF35686}"/>
              </a:ext>
            </a:extLst>
          </p:cNvPr>
          <p:cNvSpPr>
            <a:spLocks noGrp="1"/>
          </p:cNvSpPr>
          <p:nvPr>
            <p:ph type="sldNum" sz="quarter" idx="12"/>
          </p:nvPr>
        </p:nvSpPr>
        <p:spPr/>
        <p:txBody>
          <a:bodyPr/>
          <a:lstStyle/>
          <a:p>
            <a:fld id="{F71FFFA1-4DE8-41E7-B27E-E54AA3C695D0}" type="slidenum">
              <a:rPr lang="lv-LV" smtClean="0"/>
              <a:t>‹#›</a:t>
            </a:fld>
            <a:endParaRPr lang="lv-LV"/>
          </a:p>
        </p:txBody>
      </p:sp>
    </p:spTree>
    <p:extLst>
      <p:ext uri="{BB962C8B-B14F-4D97-AF65-F5344CB8AC3E}">
        <p14:creationId xmlns:p14="http://schemas.microsoft.com/office/powerpoint/2010/main" val="277585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AB29D50-FD1D-4B85-B3AC-96F0250D63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xmlns="" id="{9EEBEE18-A8F2-4FCF-8953-AF80370B8F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F971E12C-430B-420B-BE48-BB9F05EC0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75EC8-3823-4801-AFB3-0188B1888BEE}" type="datetimeFigureOut">
              <a:rPr lang="lv-LV" smtClean="0"/>
              <a:t>29.04.2021</a:t>
            </a:fld>
            <a:endParaRPr lang="lv-LV"/>
          </a:p>
        </p:txBody>
      </p:sp>
      <p:sp>
        <p:nvSpPr>
          <p:cNvPr id="5" name="Footer Placeholder 4">
            <a:extLst>
              <a:ext uri="{FF2B5EF4-FFF2-40B4-BE49-F238E27FC236}">
                <a16:creationId xmlns:a16="http://schemas.microsoft.com/office/drawing/2014/main" xmlns="" id="{9FBC208E-08A7-43DF-9B2F-126BC1A28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xmlns="" id="{F49B533E-498F-4FE0-A609-00B72255A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FFFA1-4DE8-41E7-B27E-E54AA3C695D0}" type="slidenum">
              <a:rPr lang="lv-LV" smtClean="0"/>
              <a:t>‹#›</a:t>
            </a:fld>
            <a:endParaRPr lang="lv-LV"/>
          </a:p>
        </p:txBody>
      </p:sp>
    </p:spTree>
    <p:extLst>
      <p:ext uri="{BB962C8B-B14F-4D97-AF65-F5344CB8AC3E}">
        <p14:creationId xmlns:p14="http://schemas.microsoft.com/office/powerpoint/2010/main" val="121011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5988"/>
            <a:ext cx="9144000" cy="3583461"/>
          </a:xfrm>
        </p:spPr>
        <p:txBody>
          <a:bodyPr>
            <a:normAutofit/>
          </a:bodyPr>
          <a:lstStyle/>
          <a:p>
            <a:r>
              <a:rPr lang="lv-LV" sz="3200" dirty="0">
                <a:solidFill>
                  <a:schemeClr val="accent6">
                    <a:lumMod val="50000"/>
                  </a:schemeClr>
                </a:solidFill>
              </a:rPr>
              <a:t>“</a:t>
            </a:r>
            <a:r>
              <a:rPr lang="lv-LV" sz="3200" b="1" dirty="0">
                <a:solidFill>
                  <a:schemeClr val="accent6">
                    <a:lumMod val="50000"/>
                  </a:schemeClr>
                </a:solidFill>
              </a:rPr>
              <a:t>Somijas </a:t>
            </a:r>
            <a:r>
              <a:rPr lang="lv-LV" sz="3200" b="1" dirty="0" err="1">
                <a:solidFill>
                  <a:schemeClr val="accent6">
                    <a:lumMod val="50000"/>
                  </a:schemeClr>
                </a:solidFill>
              </a:rPr>
              <a:t>Kymenlaakso</a:t>
            </a:r>
            <a:r>
              <a:rPr lang="lv-LV" sz="3200" b="1" dirty="0">
                <a:solidFill>
                  <a:schemeClr val="accent6">
                    <a:lumMod val="50000"/>
                  </a:schemeClr>
                </a:solidFill>
              </a:rPr>
              <a:t> reģiona un Kotkas pilsētas pieredze degradēto teritoriju attīstībā</a:t>
            </a:r>
            <a:r>
              <a:rPr lang="lv-LV" sz="3200" b="1" dirty="0"/>
              <a:t>”</a:t>
            </a:r>
            <a:r>
              <a:rPr lang="lv-LV" sz="3200" dirty="0"/>
              <a:t/>
            </a:r>
            <a:br>
              <a:rPr lang="lv-LV" sz="3200" dirty="0"/>
            </a:br>
            <a:endParaRPr lang="lv-LV" sz="3200" dirty="0"/>
          </a:p>
        </p:txBody>
      </p:sp>
      <p:sp>
        <p:nvSpPr>
          <p:cNvPr id="3" name="Subtitle 2"/>
          <p:cNvSpPr>
            <a:spLocks noGrp="1"/>
          </p:cNvSpPr>
          <p:nvPr>
            <p:ph type="subTitle" idx="1"/>
          </p:nvPr>
        </p:nvSpPr>
        <p:spPr>
          <a:xfrm>
            <a:off x="1524000" y="3602038"/>
            <a:ext cx="9144000" cy="2996470"/>
          </a:xfrm>
        </p:spPr>
        <p:txBody>
          <a:bodyPr>
            <a:normAutofit lnSpcReduction="10000"/>
          </a:bodyPr>
          <a:lstStyle/>
          <a:p>
            <a:endParaRPr lang="lv-LV" sz="2200" b="1" dirty="0" smtClean="0">
              <a:latin typeface="Arial" panose="020B0604020202020204" pitchFamily="34" charset="0"/>
              <a:cs typeface="Arial" panose="020B0604020202020204" pitchFamily="34" charset="0"/>
            </a:endParaRPr>
          </a:p>
          <a:p>
            <a:r>
              <a:rPr lang="lv-LV" sz="2200" dirty="0" smtClean="0">
                <a:latin typeface="Arial" panose="020B0604020202020204" pitchFamily="34" charset="0"/>
                <a:cs typeface="Arial" panose="020B0604020202020204" pitchFamily="34" charset="0"/>
              </a:rPr>
              <a:t>Konference </a:t>
            </a:r>
            <a:r>
              <a:rPr lang="lv-LV" sz="2200" dirty="0">
                <a:latin typeface="Arial" panose="020B0604020202020204" pitchFamily="34" charset="0"/>
                <a:cs typeface="Arial" panose="020B0604020202020204" pitchFamily="34" charset="0"/>
              </a:rPr>
              <a:t>“Teritoriju ar vides problēmām </a:t>
            </a:r>
            <a:r>
              <a:rPr lang="lv-LV" sz="2200" dirty="0" err="1">
                <a:latin typeface="Arial" panose="020B0604020202020204" pitchFamily="34" charset="0"/>
                <a:cs typeface="Arial" panose="020B0604020202020204" pitchFamily="34" charset="0"/>
              </a:rPr>
              <a:t>revitalizācija</a:t>
            </a:r>
            <a:r>
              <a:rPr lang="lv-LV" sz="2200" dirty="0">
                <a:latin typeface="Arial" panose="020B0604020202020204" pitchFamily="34" charset="0"/>
                <a:cs typeface="Arial" panose="020B0604020202020204" pitchFamily="34" charset="0"/>
              </a:rPr>
              <a:t> un attīstības perspektīvas valsts un privātajā sektorā</a:t>
            </a:r>
            <a:r>
              <a:rPr lang="lv-LV" sz="2200" b="1" dirty="0">
                <a:latin typeface="Arial" panose="020B0604020202020204" pitchFamily="34" charset="0"/>
                <a:cs typeface="Arial" panose="020B0604020202020204" pitchFamily="34" charset="0"/>
              </a:rPr>
              <a:t>” </a:t>
            </a:r>
            <a:endParaRPr lang="lv-LV" sz="2200" b="1" dirty="0" smtClean="0">
              <a:latin typeface="Arial" panose="020B0604020202020204" pitchFamily="34" charset="0"/>
              <a:cs typeface="Arial" panose="020B0604020202020204" pitchFamily="34" charset="0"/>
            </a:endParaRPr>
          </a:p>
          <a:p>
            <a:r>
              <a:rPr lang="lv-LV" sz="1700" b="1" dirty="0" smtClean="0">
                <a:latin typeface="Arial" panose="020B0604020202020204" pitchFamily="34" charset="0"/>
                <a:cs typeface="Arial" panose="020B0604020202020204" pitchFamily="34" charset="0"/>
              </a:rPr>
              <a:t>projekta</a:t>
            </a:r>
            <a:endParaRPr lang="lv-LV"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a:t>
            </a:r>
            <a:r>
              <a:rPr lang="en-US" sz="1700" dirty="0" err="1">
                <a:latin typeface="Arial" panose="020B0604020202020204" pitchFamily="34" charset="0"/>
                <a:cs typeface="Arial" panose="020B0604020202020204" pitchFamily="34" charset="0"/>
              </a:rPr>
              <a:t>Publisko</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teritoriju</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ar</a:t>
            </a:r>
            <a:r>
              <a:rPr lang="en-US" sz="1700" dirty="0">
                <a:latin typeface="Arial" panose="020B0604020202020204" pitchFamily="34" charset="0"/>
                <a:cs typeface="Arial" panose="020B0604020202020204" pitchFamily="34" charset="0"/>
              </a:rPr>
              <a:t> vides </a:t>
            </a:r>
            <a:r>
              <a:rPr lang="en-US" sz="1700" dirty="0" err="1">
                <a:latin typeface="Arial" panose="020B0604020202020204" pitchFamily="34" charset="0"/>
                <a:cs typeface="Arial" panose="020B0604020202020204" pitchFamily="34" charset="0"/>
              </a:rPr>
              <a:t>problēmām</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atjaunošana</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uzturēšana</a:t>
            </a:r>
            <a:r>
              <a:rPr lang="en-US" sz="1700" dirty="0">
                <a:latin typeface="Arial" panose="020B0604020202020204" pitchFamily="34" charset="0"/>
                <a:cs typeface="Arial" panose="020B0604020202020204" pitchFamily="34" charset="0"/>
              </a:rPr>
              <a:t> un </a:t>
            </a:r>
            <a:r>
              <a:rPr lang="en-US" sz="1700" dirty="0" err="1">
                <a:latin typeface="Arial" panose="020B0604020202020204" pitchFamily="34" charset="0"/>
                <a:cs typeface="Arial" panose="020B0604020202020204" pitchFamily="34" charset="0"/>
              </a:rPr>
              <a:t>attīstība</a:t>
            </a:r>
            <a:r>
              <a:rPr lang="en-US" sz="1700" dirty="0">
                <a:latin typeface="Arial" panose="020B0604020202020204" pitchFamily="34" charset="0"/>
                <a:cs typeface="Arial" panose="020B0604020202020204" pitchFamily="34" charset="0"/>
              </a:rPr>
              <a:t>”</a:t>
            </a:r>
            <a:endParaRPr lang="lv-LV" sz="1700" dirty="0">
              <a:latin typeface="Arial" panose="020B0604020202020204" pitchFamily="34" charset="0"/>
              <a:cs typeface="Arial" panose="020B0604020202020204" pitchFamily="34" charset="0"/>
            </a:endParaRPr>
          </a:p>
          <a:p>
            <a:r>
              <a:rPr lang="lv-LV" sz="1700" b="1" dirty="0">
                <a:latin typeface="Arial" panose="020B0604020202020204" pitchFamily="34" charset="0"/>
                <a:cs typeface="Arial" panose="020B0604020202020204" pitchFamily="34" charset="0"/>
              </a:rPr>
              <a:t>“ </a:t>
            </a:r>
            <a:r>
              <a:rPr lang="lv-LV" sz="1700" b="1" dirty="0" err="1">
                <a:latin typeface="Arial" panose="020B0604020202020204" pitchFamily="34" charset="0"/>
                <a:cs typeface="Arial" panose="020B0604020202020204" pitchFamily="34" charset="0"/>
              </a:rPr>
              <a:t>LandCLEAN</a:t>
            </a:r>
            <a:r>
              <a:rPr lang="lv-LV" sz="1700" b="1" dirty="0">
                <a:latin typeface="Arial" panose="020B0604020202020204" pitchFamily="34" charset="0"/>
                <a:cs typeface="Arial" panose="020B0604020202020204" pitchFamily="34" charset="0"/>
              </a:rPr>
              <a:t>” LLI-408 ietvaros</a:t>
            </a:r>
            <a:endParaRPr lang="lv-LV" sz="1700" dirty="0">
              <a:latin typeface="Arial" panose="020B0604020202020204" pitchFamily="34" charset="0"/>
              <a:cs typeface="Arial" panose="020B0604020202020204" pitchFamily="34" charset="0"/>
            </a:endParaRPr>
          </a:p>
          <a:p>
            <a:endParaRPr lang="lv-LV" b="1" dirty="0" smtClean="0"/>
          </a:p>
          <a:p>
            <a:r>
              <a:rPr lang="lv-LV" b="1" dirty="0" smtClean="0"/>
              <a:t>2020.gada 23.septembris</a:t>
            </a:r>
            <a:endParaRPr lang="lv-LV" dirty="0"/>
          </a:p>
        </p:txBody>
      </p:sp>
      <p:pic>
        <p:nvPicPr>
          <p:cNvPr id="4" name="Picture 2"/>
          <p:cNvPicPr/>
          <p:nvPr/>
        </p:nvPicPr>
        <p:blipFill>
          <a:blip r:embed="rId2" cstate="print"/>
          <a:srcRect/>
          <a:stretch>
            <a:fillRect/>
          </a:stretch>
        </p:blipFill>
        <p:spPr bwMode="auto">
          <a:xfrm>
            <a:off x="3796721" y="988750"/>
            <a:ext cx="4200525" cy="1190625"/>
          </a:xfrm>
          <a:prstGeom prst="rect">
            <a:avLst/>
          </a:prstGeom>
          <a:noFill/>
          <a:ln w="9525">
            <a:noFill/>
            <a:miter lim="800000"/>
            <a:headEnd/>
            <a:tailEnd/>
          </a:ln>
        </p:spPr>
      </p:pic>
    </p:spTree>
    <p:extLst>
      <p:ext uri="{BB962C8B-B14F-4D97-AF65-F5344CB8AC3E}">
        <p14:creationId xmlns:p14="http://schemas.microsoft.com/office/powerpoint/2010/main" val="1024947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9FC437-F0FA-4813-89C6-A6119F831BFE}"/>
              </a:ext>
            </a:extLst>
          </p:cNvPr>
          <p:cNvSpPr>
            <a:spLocks noGrp="1"/>
          </p:cNvSpPr>
          <p:nvPr>
            <p:ph idx="1"/>
          </p:nvPr>
        </p:nvSpPr>
        <p:spPr>
          <a:xfrm>
            <a:off x="462844" y="365124"/>
            <a:ext cx="11221156" cy="1915231"/>
          </a:xfrm>
        </p:spPr>
        <p:txBody>
          <a:bodyPr>
            <a:normAutofit/>
          </a:bodyPr>
          <a:lstStyle/>
          <a:p>
            <a:pPr algn="just"/>
            <a:r>
              <a:rPr lang="en-GB" dirty="0" err="1">
                <a:solidFill>
                  <a:srgbClr val="002060"/>
                </a:solidFill>
              </a:rPr>
              <a:t>Ņemot</a:t>
            </a:r>
            <a:r>
              <a:rPr lang="en-GB" dirty="0">
                <a:solidFill>
                  <a:srgbClr val="002060"/>
                </a:solidFill>
              </a:rPr>
              <a:t> </a:t>
            </a:r>
            <a:r>
              <a:rPr lang="en-GB" dirty="0" err="1">
                <a:solidFill>
                  <a:srgbClr val="002060"/>
                </a:solidFill>
              </a:rPr>
              <a:t>vērā</a:t>
            </a:r>
            <a:r>
              <a:rPr lang="en-GB" dirty="0">
                <a:solidFill>
                  <a:srgbClr val="002060"/>
                </a:solidFill>
              </a:rPr>
              <a:t> </a:t>
            </a:r>
            <a:r>
              <a:rPr lang="en-GB" dirty="0" err="1">
                <a:solidFill>
                  <a:srgbClr val="002060"/>
                </a:solidFill>
              </a:rPr>
              <a:t>gan</a:t>
            </a:r>
            <a:r>
              <a:rPr lang="en-GB" dirty="0">
                <a:solidFill>
                  <a:srgbClr val="002060"/>
                </a:solidFill>
              </a:rPr>
              <a:t> </a:t>
            </a:r>
            <a:r>
              <a:rPr lang="en-GB" dirty="0" err="1">
                <a:solidFill>
                  <a:srgbClr val="002060"/>
                </a:solidFill>
              </a:rPr>
              <a:t>Somijas</a:t>
            </a:r>
            <a:r>
              <a:rPr lang="en-GB" dirty="0">
                <a:solidFill>
                  <a:srgbClr val="002060"/>
                </a:solidFill>
              </a:rPr>
              <a:t> </a:t>
            </a:r>
            <a:r>
              <a:rPr lang="en-GB" dirty="0" err="1">
                <a:solidFill>
                  <a:srgbClr val="002060"/>
                </a:solidFill>
              </a:rPr>
              <a:t>raksturīgās</a:t>
            </a:r>
            <a:r>
              <a:rPr lang="en-GB" dirty="0">
                <a:solidFill>
                  <a:srgbClr val="002060"/>
                </a:solidFill>
              </a:rPr>
              <a:t> </a:t>
            </a:r>
            <a:r>
              <a:rPr lang="en-GB" dirty="0" err="1" smtClean="0">
                <a:solidFill>
                  <a:srgbClr val="002060"/>
                </a:solidFill>
              </a:rPr>
              <a:t>ainavas</a:t>
            </a:r>
            <a:r>
              <a:rPr lang="lv-LV" dirty="0" smtClean="0">
                <a:solidFill>
                  <a:srgbClr val="002060"/>
                </a:solidFill>
              </a:rPr>
              <a:t> </a:t>
            </a:r>
            <a:r>
              <a:rPr lang="en-GB" dirty="0" err="1" smtClean="0">
                <a:solidFill>
                  <a:srgbClr val="002060"/>
                </a:solidFill>
              </a:rPr>
              <a:t>ar</a:t>
            </a:r>
            <a:r>
              <a:rPr lang="en-GB" dirty="0" smtClean="0">
                <a:solidFill>
                  <a:srgbClr val="002060"/>
                </a:solidFill>
              </a:rPr>
              <a:t> </a:t>
            </a:r>
            <a:r>
              <a:rPr lang="en-GB" dirty="0">
                <a:solidFill>
                  <a:srgbClr val="002060"/>
                </a:solidFill>
              </a:rPr>
              <a:t>tai </a:t>
            </a:r>
            <a:r>
              <a:rPr lang="en-GB" dirty="0" err="1" smtClean="0">
                <a:solidFill>
                  <a:srgbClr val="002060"/>
                </a:solidFill>
              </a:rPr>
              <a:t>raksturīgajām</a:t>
            </a:r>
            <a:r>
              <a:rPr lang="lv-LV" dirty="0" smtClean="0">
                <a:solidFill>
                  <a:srgbClr val="002060"/>
                </a:solidFill>
              </a:rPr>
              <a:t> </a:t>
            </a:r>
            <a:r>
              <a:rPr lang="en-GB" dirty="0" err="1" smtClean="0">
                <a:solidFill>
                  <a:srgbClr val="002060"/>
                </a:solidFill>
              </a:rPr>
              <a:t>dažāda</a:t>
            </a:r>
            <a:r>
              <a:rPr lang="en-GB" dirty="0" smtClean="0">
                <a:solidFill>
                  <a:srgbClr val="002060"/>
                </a:solidFill>
              </a:rPr>
              <a:t> </a:t>
            </a:r>
            <a:r>
              <a:rPr lang="en-GB" dirty="0" err="1">
                <a:solidFill>
                  <a:srgbClr val="002060"/>
                </a:solidFill>
              </a:rPr>
              <a:t>izmēra</a:t>
            </a:r>
            <a:r>
              <a:rPr lang="en-GB" dirty="0">
                <a:solidFill>
                  <a:srgbClr val="002060"/>
                </a:solidFill>
              </a:rPr>
              <a:t> </a:t>
            </a:r>
            <a:r>
              <a:rPr lang="en-GB" dirty="0" err="1">
                <a:solidFill>
                  <a:srgbClr val="002060"/>
                </a:solidFill>
              </a:rPr>
              <a:t>granīta</a:t>
            </a:r>
            <a:r>
              <a:rPr lang="en-GB" dirty="0">
                <a:solidFill>
                  <a:srgbClr val="002060"/>
                </a:solidFill>
              </a:rPr>
              <a:t> </a:t>
            </a:r>
            <a:r>
              <a:rPr lang="en-GB" dirty="0" err="1">
                <a:solidFill>
                  <a:srgbClr val="002060"/>
                </a:solidFill>
              </a:rPr>
              <a:t>iegulām</a:t>
            </a:r>
            <a:r>
              <a:rPr lang="en-GB" dirty="0">
                <a:solidFill>
                  <a:srgbClr val="002060"/>
                </a:solidFill>
              </a:rPr>
              <a:t>, </a:t>
            </a:r>
            <a:r>
              <a:rPr lang="en-GB" dirty="0" err="1">
                <a:solidFill>
                  <a:srgbClr val="002060"/>
                </a:solidFill>
              </a:rPr>
              <a:t>gan</a:t>
            </a:r>
            <a:r>
              <a:rPr lang="en-GB" dirty="0">
                <a:solidFill>
                  <a:srgbClr val="002060"/>
                </a:solidFill>
              </a:rPr>
              <a:t> </a:t>
            </a:r>
            <a:r>
              <a:rPr lang="en-GB" dirty="0" err="1">
                <a:solidFill>
                  <a:srgbClr val="002060"/>
                </a:solidFill>
              </a:rPr>
              <a:t>iepriekšējo</a:t>
            </a:r>
            <a:r>
              <a:rPr lang="en-GB" dirty="0">
                <a:solidFill>
                  <a:srgbClr val="002060"/>
                </a:solidFill>
              </a:rPr>
              <a:t> </a:t>
            </a:r>
            <a:r>
              <a:rPr lang="en-GB" dirty="0" err="1">
                <a:solidFill>
                  <a:srgbClr val="002060"/>
                </a:solidFill>
              </a:rPr>
              <a:t>paaudžu</a:t>
            </a:r>
            <a:r>
              <a:rPr lang="en-GB" dirty="0">
                <a:solidFill>
                  <a:srgbClr val="002060"/>
                </a:solidFill>
              </a:rPr>
              <a:t> </a:t>
            </a:r>
            <a:r>
              <a:rPr lang="en-GB" dirty="0" err="1">
                <a:solidFill>
                  <a:srgbClr val="002060"/>
                </a:solidFill>
              </a:rPr>
              <a:t>atstāto</a:t>
            </a:r>
            <a:r>
              <a:rPr lang="en-GB" dirty="0">
                <a:solidFill>
                  <a:srgbClr val="002060"/>
                </a:solidFill>
              </a:rPr>
              <a:t> ‘’</a:t>
            </a:r>
            <a:r>
              <a:rPr lang="en-GB" dirty="0" err="1">
                <a:solidFill>
                  <a:srgbClr val="002060"/>
                </a:solidFill>
              </a:rPr>
              <a:t>mantojumu</a:t>
            </a:r>
            <a:r>
              <a:rPr lang="en-GB" dirty="0">
                <a:solidFill>
                  <a:srgbClr val="002060"/>
                </a:solidFill>
              </a:rPr>
              <a:t>’’, </a:t>
            </a:r>
            <a:r>
              <a:rPr lang="en-GB" dirty="0" err="1">
                <a:solidFill>
                  <a:srgbClr val="002060"/>
                </a:solidFill>
              </a:rPr>
              <a:t>Kotkas</a:t>
            </a:r>
            <a:r>
              <a:rPr lang="en-GB" dirty="0">
                <a:solidFill>
                  <a:srgbClr val="002060"/>
                </a:solidFill>
              </a:rPr>
              <a:t> </a:t>
            </a:r>
            <a:r>
              <a:rPr lang="en-GB" dirty="0" err="1">
                <a:solidFill>
                  <a:srgbClr val="002060"/>
                </a:solidFill>
              </a:rPr>
              <a:t>pilsēta</a:t>
            </a:r>
            <a:r>
              <a:rPr lang="en-GB" dirty="0">
                <a:solidFill>
                  <a:srgbClr val="002060"/>
                </a:solidFill>
              </a:rPr>
              <a:t> un </a:t>
            </a:r>
            <a:r>
              <a:rPr lang="en-GB" dirty="0" err="1">
                <a:solidFill>
                  <a:srgbClr val="002060"/>
                </a:solidFill>
              </a:rPr>
              <a:t>ainavu</a:t>
            </a:r>
            <a:r>
              <a:rPr lang="en-GB" dirty="0">
                <a:solidFill>
                  <a:srgbClr val="002060"/>
                </a:solidFill>
              </a:rPr>
              <a:t> </a:t>
            </a:r>
            <a:r>
              <a:rPr lang="en-GB" dirty="0" err="1">
                <a:solidFill>
                  <a:srgbClr val="002060"/>
                </a:solidFill>
              </a:rPr>
              <a:t>veidotāji</a:t>
            </a:r>
            <a:r>
              <a:rPr lang="en-GB" dirty="0">
                <a:solidFill>
                  <a:srgbClr val="002060"/>
                </a:solidFill>
              </a:rPr>
              <a:t> </a:t>
            </a:r>
            <a:r>
              <a:rPr lang="en-GB" dirty="0" err="1">
                <a:solidFill>
                  <a:srgbClr val="002060"/>
                </a:solidFill>
              </a:rPr>
              <a:t>ir</a:t>
            </a:r>
            <a:r>
              <a:rPr lang="en-GB" dirty="0">
                <a:solidFill>
                  <a:srgbClr val="002060"/>
                </a:solidFill>
              </a:rPr>
              <a:t> </a:t>
            </a:r>
            <a:r>
              <a:rPr lang="en-GB" dirty="0" err="1">
                <a:solidFill>
                  <a:srgbClr val="002060"/>
                </a:solidFill>
              </a:rPr>
              <a:t>centušies</a:t>
            </a:r>
            <a:r>
              <a:rPr lang="en-GB" dirty="0">
                <a:solidFill>
                  <a:srgbClr val="002060"/>
                </a:solidFill>
              </a:rPr>
              <a:t> </a:t>
            </a:r>
            <a:r>
              <a:rPr lang="en-GB" dirty="0" err="1">
                <a:solidFill>
                  <a:srgbClr val="002060"/>
                </a:solidFill>
              </a:rPr>
              <a:t>veidot</a:t>
            </a:r>
            <a:r>
              <a:rPr lang="en-GB" dirty="0">
                <a:solidFill>
                  <a:srgbClr val="002060"/>
                </a:solidFill>
              </a:rPr>
              <a:t> ne </a:t>
            </a:r>
            <a:r>
              <a:rPr lang="en-GB" dirty="0" err="1">
                <a:solidFill>
                  <a:srgbClr val="002060"/>
                </a:solidFill>
              </a:rPr>
              <a:t>tikai</a:t>
            </a:r>
            <a:r>
              <a:rPr lang="en-GB" dirty="0">
                <a:solidFill>
                  <a:srgbClr val="002060"/>
                </a:solidFill>
              </a:rPr>
              <a:t> </a:t>
            </a:r>
            <a:r>
              <a:rPr lang="en-GB" dirty="0" err="1">
                <a:solidFill>
                  <a:srgbClr val="002060"/>
                </a:solidFill>
              </a:rPr>
              <a:t>pilnīgi</a:t>
            </a:r>
            <a:r>
              <a:rPr lang="en-GB" dirty="0">
                <a:solidFill>
                  <a:srgbClr val="002060"/>
                </a:solidFill>
              </a:rPr>
              <a:t> no </a:t>
            </a:r>
            <a:r>
              <a:rPr lang="en-GB" dirty="0" err="1">
                <a:solidFill>
                  <a:srgbClr val="002060"/>
                </a:solidFill>
              </a:rPr>
              <a:t>jauna</a:t>
            </a:r>
            <a:r>
              <a:rPr lang="en-GB" dirty="0">
                <a:solidFill>
                  <a:srgbClr val="002060"/>
                </a:solidFill>
              </a:rPr>
              <a:t>, bet </a:t>
            </a:r>
            <a:r>
              <a:rPr lang="en-GB" dirty="0" err="1">
                <a:solidFill>
                  <a:srgbClr val="002060"/>
                </a:solidFill>
              </a:rPr>
              <a:t>gan</a:t>
            </a:r>
            <a:r>
              <a:rPr lang="en-GB" dirty="0">
                <a:solidFill>
                  <a:srgbClr val="002060"/>
                </a:solidFill>
              </a:rPr>
              <a:t> </a:t>
            </a:r>
            <a:r>
              <a:rPr lang="en-GB" dirty="0" err="1">
                <a:solidFill>
                  <a:srgbClr val="002060"/>
                </a:solidFill>
              </a:rPr>
              <a:t>jau</a:t>
            </a:r>
            <a:r>
              <a:rPr lang="en-GB" dirty="0">
                <a:solidFill>
                  <a:srgbClr val="002060"/>
                </a:solidFill>
              </a:rPr>
              <a:t> </a:t>
            </a:r>
            <a:r>
              <a:rPr lang="en-GB" dirty="0" err="1">
                <a:solidFill>
                  <a:srgbClr val="002060"/>
                </a:solidFill>
              </a:rPr>
              <a:t>esošo</a:t>
            </a:r>
            <a:r>
              <a:rPr lang="en-GB" dirty="0">
                <a:solidFill>
                  <a:srgbClr val="002060"/>
                </a:solidFill>
              </a:rPr>
              <a:t> </a:t>
            </a:r>
            <a:r>
              <a:rPr lang="en-GB" dirty="0" err="1">
                <a:solidFill>
                  <a:srgbClr val="002060"/>
                </a:solidFill>
              </a:rPr>
              <a:t>integrēt</a:t>
            </a:r>
            <a:r>
              <a:rPr lang="en-GB" dirty="0">
                <a:solidFill>
                  <a:srgbClr val="002060"/>
                </a:solidFill>
              </a:rPr>
              <a:t> parka </a:t>
            </a:r>
            <a:r>
              <a:rPr lang="en-GB" dirty="0" err="1">
                <a:solidFill>
                  <a:srgbClr val="002060"/>
                </a:solidFill>
              </a:rPr>
              <a:t>dizainā</a:t>
            </a:r>
            <a:r>
              <a:rPr lang="en-GB" dirty="0">
                <a:solidFill>
                  <a:srgbClr val="002060"/>
                </a:solidFill>
              </a:rPr>
              <a:t>. </a:t>
            </a:r>
            <a:endParaRPr lang="lv-LV" dirty="0">
              <a:solidFill>
                <a:srgbClr val="002060"/>
              </a:solidFill>
            </a:endParaRPr>
          </a:p>
        </p:txBody>
      </p:sp>
      <p:pic>
        <p:nvPicPr>
          <p:cNvPr id="5" name="Picture 4">
            <a:extLst>
              <a:ext uri="{FF2B5EF4-FFF2-40B4-BE49-F238E27FC236}">
                <a16:creationId xmlns:a16="http://schemas.microsoft.com/office/drawing/2014/main" xmlns="" id="{50EC459C-4F53-4A8C-B13A-F3DA6B118E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7849" y="1956217"/>
            <a:ext cx="6375816" cy="4781862"/>
          </a:xfrm>
          <a:prstGeom prst="rect">
            <a:avLst/>
          </a:prstGeom>
        </p:spPr>
      </p:pic>
    </p:spTree>
    <p:extLst>
      <p:ext uri="{BB962C8B-B14F-4D97-AF65-F5344CB8AC3E}">
        <p14:creationId xmlns:p14="http://schemas.microsoft.com/office/powerpoint/2010/main" val="155424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3BD617-4D1B-4A12-96F6-A76F37FDE457}"/>
              </a:ext>
            </a:extLst>
          </p:cNvPr>
          <p:cNvSpPr>
            <a:spLocks noGrp="1"/>
          </p:cNvSpPr>
          <p:nvPr>
            <p:ph idx="1"/>
          </p:nvPr>
        </p:nvSpPr>
        <p:spPr>
          <a:xfrm>
            <a:off x="838200" y="365125"/>
            <a:ext cx="10515600" cy="5811838"/>
          </a:xfrm>
        </p:spPr>
        <p:txBody>
          <a:bodyPr/>
          <a:lstStyle/>
          <a:p>
            <a:r>
              <a:rPr lang="en-GB" dirty="0">
                <a:solidFill>
                  <a:srgbClr val="002060"/>
                </a:solidFill>
              </a:rPr>
              <a:t> Prof. HEIKKI LAAKSONEN</a:t>
            </a:r>
          </a:p>
          <a:p>
            <a:r>
              <a:rPr lang="en-GB" dirty="0" err="1">
                <a:solidFill>
                  <a:srgbClr val="002060"/>
                </a:solidFill>
              </a:rPr>
              <a:t>Kotkas</a:t>
            </a:r>
            <a:r>
              <a:rPr lang="en-GB" dirty="0">
                <a:solidFill>
                  <a:srgbClr val="002060"/>
                </a:solidFill>
              </a:rPr>
              <a:t> </a:t>
            </a:r>
            <a:r>
              <a:rPr lang="en-GB" dirty="0" err="1">
                <a:solidFill>
                  <a:srgbClr val="002060"/>
                </a:solidFill>
              </a:rPr>
              <a:t>parku</a:t>
            </a:r>
            <a:r>
              <a:rPr lang="en-GB" dirty="0">
                <a:solidFill>
                  <a:srgbClr val="002060"/>
                </a:solidFill>
              </a:rPr>
              <a:t> </a:t>
            </a:r>
            <a:r>
              <a:rPr lang="en-GB" dirty="0" err="1">
                <a:solidFill>
                  <a:srgbClr val="002060"/>
                </a:solidFill>
              </a:rPr>
              <a:t>galvenais</a:t>
            </a:r>
            <a:r>
              <a:rPr lang="en-GB" dirty="0">
                <a:solidFill>
                  <a:srgbClr val="002060"/>
                </a:solidFill>
              </a:rPr>
              <a:t> </a:t>
            </a:r>
            <a:r>
              <a:rPr lang="en-GB" dirty="0" err="1">
                <a:solidFill>
                  <a:srgbClr val="002060"/>
                </a:solidFill>
              </a:rPr>
              <a:t>dārznieks</a:t>
            </a:r>
            <a:r>
              <a:rPr lang="en-GB" dirty="0">
                <a:solidFill>
                  <a:srgbClr val="002060"/>
                </a:solidFill>
              </a:rPr>
              <a:t>,</a:t>
            </a:r>
          </a:p>
          <a:p>
            <a:pPr marL="0" indent="0">
              <a:buNone/>
            </a:pPr>
            <a:r>
              <a:rPr lang="en-GB" dirty="0" err="1">
                <a:solidFill>
                  <a:srgbClr val="002060"/>
                </a:solidFill>
              </a:rPr>
              <a:t>selekcionārs</a:t>
            </a:r>
            <a:r>
              <a:rPr lang="en-GB" dirty="0">
                <a:solidFill>
                  <a:srgbClr val="002060"/>
                </a:solidFill>
              </a:rPr>
              <a:t>, </a:t>
            </a:r>
            <a:r>
              <a:rPr lang="en-GB" dirty="0" err="1">
                <a:solidFill>
                  <a:srgbClr val="002060"/>
                </a:solidFill>
              </a:rPr>
              <a:t>daudzu</a:t>
            </a:r>
            <a:r>
              <a:rPr lang="en-GB" dirty="0">
                <a:solidFill>
                  <a:srgbClr val="002060"/>
                </a:solidFill>
              </a:rPr>
              <a:t> </a:t>
            </a:r>
            <a:r>
              <a:rPr lang="en-GB" dirty="0" err="1">
                <a:solidFill>
                  <a:srgbClr val="002060"/>
                </a:solidFill>
              </a:rPr>
              <a:t>ideju</a:t>
            </a:r>
            <a:r>
              <a:rPr lang="en-GB" dirty="0">
                <a:solidFill>
                  <a:srgbClr val="002060"/>
                </a:solidFill>
              </a:rPr>
              <a:t> </a:t>
            </a:r>
            <a:r>
              <a:rPr lang="en-GB" dirty="0" err="1">
                <a:solidFill>
                  <a:srgbClr val="002060"/>
                </a:solidFill>
              </a:rPr>
              <a:t>autors</a:t>
            </a:r>
            <a:r>
              <a:rPr lang="en-GB" dirty="0">
                <a:solidFill>
                  <a:srgbClr val="002060"/>
                </a:solidFill>
              </a:rPr>
              <a:t>.</a:t>
            </a:r>
          </a:p>
          <a:p>
            <a:pPr marL="0" indent="0">
              <a:buNone/>
            </a:pPr>
            <a:r>
              <a:rPr lang="en-GB" dirty="0" err="1">
                <a:solidFill>
                  <a:srgbClr val="002060"/>
                </a:solidFill>
              </a:rPr>
              <a:t>Izveidojis</a:t>
            </a:r>
            <a:r>
              <a:rPr lang="en-GB" dirty="0">
                <a:solidFill>
                  <a:srgbClr val="002060"/>
                </a:solidFill>
              </a:rPr>
              <a:t> </a:t>
            </a:r>
            <a:r>
              <a:rPr lang="en-GB" dirty="0" err="1">
                <a:solidFill>
                  <a:srgbClr val="002060"/>
                </a:solidFill>
              </a:rPr>
              <a:t>Somijas</a:t>
            </a:r>
            <a:r>
              <a:rPr lang="en-GB" dirty="0">
                <a:solidFill>
                  <a:srgbClr val="002060"/>
                </a:solidFill>
              </a:rPr>
              <a:t> </a:t>
            </a:r>
            <a:r>
              <a:rPr lang="en-GB" dirty="0" err="1">
                <a:solidFill>
                  <a:srgbClr val="002060"/>
                </a:solidFill>
              </a:rPr>
              <a:t>klimatu</a:t>
            </a:r>
            <a:r>
              <a:rPr lang="en-GB" dirty="0">
                <a:solidFill>
                  <a:srgbClr val="002060"/>
                </a:solidFill>
              </a:rPr>
              <a:t> </a:t>
            </a:r>
            <a:r>
              <a:rPr lang="en-GB" dirty="0" err="1">
                <a:solidFill>
                  <a:srgbClr val="002060"/>
                </a:solidFill>
              </a:rPr>
              <a:t>izturošus</a:t>
            </a:r>
            <a:r>
              <a:rPr lang="en-GB" dirty="0">
                <a:solidFill>
                  <a:srgbClr val="002060"/>
                </a:solidFill>
              </a:rPr>
              <a:t> </a:t>
            </a:r>
          </a:p>
          <a:p>
            <a:pPr marL="0" indent="0">
              <a:buNone/>
            </a:pPr>
            <a:r>
              <a:rPr lang="en-GB" dirty="0" err="1">
                <a:solidFill>
                  <a:srgbClr val="002060"/>
                </a:solidFill>
              </a:rPr>
              <a:t>augstos</a:t>
            </a:r>
            <a:r>
              <a:rPr lang="en-GB" dirty="0">
                <a:solidFill>
                  <a:srgbClr val="002060"/>
                </a:solidFill>
              </a:rPr>
              <a:t> </a:t>
            </a:r>
            <a:r>
              <a:rPr lang="en-GB" dirty="0" err="1">
                <a:solidFill>
                  <a:srgbClr val="002060"/>
                </a:solidFill>
              </a:rPr>
              <a:t>rododendrus</a:t>
            </a:r>
            <a:r>
              <a:rPr lang="en-GB" dirty="0">
                <a:solidFill>
                  <a:srgbClr val="002060"/>
                </a:solidFill>
              </a:rPr>
              <a:t>.</a:t>
            </a:r>
            <a:endParaRPr lang="lv-LV" dirty="0">
              <a:solidFill>
                <a:srgbClr val="002060"/>
              </a:solidFill>
            </a:endParaRPr>
          </a:p>
        </p:txBody>
      </p:sp>
      <p:pic>
        <p:nvPicPr>
          <p:cNvPr id="5" name="Picture 4">
            <a:extLst>
              <a:ext uri="{FF2B5EF4-FFF2-40B4-BE49-F238E27FC236}">
                <a16:creationId xmlns:a16="http://schemas.microsoft.com/office/drawing/2014/main" xmlns="" id="{B4916F94-6AB9-4971-9D93-B7141484E1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2184"/>
            <a:ext cx="4900223" cy="6533631"/>
          </a:xfrm>
          <a:prstGeom prst="rect">
            <a:avLst/>
          </a:prstGeom>
        </p:spPr>
      </p:pic>
    </p:spTree>
    <p:extLst>
      <p:ext uri="{BB962C8B-B14F-4D97-AF65-F5344CB8AC3E}">
        <p14:creationId xmlns:p14="http://schemas.microsoft.com/office/powerpoint/2010/main" val="320445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72343-2E96-421A-90E1-99BDA555F585}"/>
              </a:ext>
            </a:extLst>
          </p:cNvPr>
          <p:cNvSpPr>
            <a:spLocks noGrp="1"/>
          </p:cNvSpPr>
          <p:nvPr>
            <p:ph type="title"/>
          </p:nvPr>
        </p:nvSpPr>
        <p:spPr/>
        <p:txBody>
          <a:bodyPr/>
          <a:lstStyle/>
          <a:p>
            <a:r>
              <a:rPr lang="en-GB" dirty="0">
                <a:solidFill>
                  <a:srgbClr val="002060"/>
                </a:solidFill>
              </a:rPr>
              <a:t>SAPPOKAS PARKS</a:t>
            </a:r>
            <a:endParaRPr lang="lv-LV" dirty="0">
              <a:solidFill>
                <a:srgbClr val="002060"/>
              </a:solidFill>
            </a:endParaRPr>
          </a:p>
        </p:txBody>
      </p:sp>
      <p:sp>
        <p:nvSpPr>
          <p:cNvPr id="3" name="Content Placeholder 2">
            <a:extLst>
              <a:ext uri="{FF2B5EF4-FFF2-40B4-BE49-F238E27FC236}">
                <a16:creationId xmlns:a16="http://schemas.microsoft.com/office/drawing/2014/main" xmlns="" id="{F844FC30-7E46-4270-B8D4-84F3FD80C50C}"/>
              </a:ext>
            </a:extLst>
          </p:cNvPr>
          <p:cNvSpPr>
            <a:spLocks noGrp="1"/>
          </p:cNvSpPr>
          <p:nvPr>
            <p:ph idx="1"/>
          </p:nvPr>
        </p:nvSpPr>
        <p:spPr>
          <a:xfrm>
            <a:off x="838200" y="1304144"/>
            <a:ext cx="10515600" cy="4872819"/>
          </a:xfrm>
        </p:spPr>
        <p:txBody>
          <a:bodyPr/>
          <a:lstStyle/>
          <a:p>
            <a:pPr marL="0" indent="0">
              <a:buNone/>
            </a:pPr>
            <a:r>
              <a:rPr lang="en-GB" dirty="0">
                <a:solidFill>
                  <a:srgbClr val="002060"/>
                </a:solidFill>
              </a:rPr>
              <a:t>Ūdens parks, </a:t>
            </a:r>
            <a:r>
              <a:rPr lang="en-GB" dirty="0" err="1">
                <a:solidFill>
                  <a:srgbClr val="002060"/>
                </a:solidFill>
              </a:rPr>
              <a:t>gandrīz</a:t>
            </a:r>
            <a:r>
              <a:rPr lang="en-GB" dirty="0">
                <a:solidFill>
                  <a:srgbClr val="002060"/>
                </a:solidFill>
              </a:rPr>
              <a:t> </a:t>
            </a:r>
            <a:r>
              <a:rPr lang="en-GB" dirty="0" err="1">
                <a:solidFill>
                  <a:srgbClr val="002060"/>
                </a:solidFill>
              </a:rPr>
              <a:t>pašā</a:t>
            </a:r>
            <a:endParaRPr lang="en-GB" dirty="0">
              <a:solidFill>
                <a:srgbClr val="002060"/>
              </a:solidFill>
            </a:endParaRPr>
          </a:p>
          <a:p>
            <a:pPr marL="0" indent="0">
              <a:buNone/>
            </a:pPr>
            <a:r>
              <a:rPr lang="en-GB" dirty="0" err="1">
                <a:solidFill>
                  <a:srgbClr val="002060"/>
                </a:solidFill>
              </a:rPr>
              <a:t>pilsētas</a:t>
            </a:r>
            <a:r>
              <a:rPr lang="en-GB" dirty="0">
                <a:solidFill>
                  <a:srgbClr val="002060"/>
                </a:solidFill>
              </a:rPr>
              <a:t> </a:t>
            </a:r>
            <a:r>
              <a:rPr lang="en-GB" dirty="0" err="1">
                <a:solidFill>
                  <a:srgbClr val="002060"/>
                </a:solidFill>
              </a:rPr>
              <a:t>centrā</a:t>
            </a:r>
            <a:r>
              <a:rPr lang="en-GB" dirty="0">
                <a:solidFill>
                  <a:srgbClr val="002060"/>
                </a:solidFill>
              </a:rPr>
              <a:t> </a:t>
            </a:r>
            <a:r>
              <a:rPr lang="en-GB" dirty="0" err="1">
                <a:solidFill>
                  <a:srgbClr val="002060"/>
                </a:solidFill>
              </a:rPr>
              <a:t>ar</a:t>
            </a:r>
            <a:r>
              <a:rPr lang="en-GB" dirty="0">
                <a:solidFill>
                  <a:srgbClr val="002060"/>
                </a:solidFill>
              </a:rPr>
              <a:t> </a:t>
            </a:r>
            <a:r>
              <a:rPr lang="en-GB" dirty="0" err="1">
                <a:solidFill>
                  <a:srgbClr val="002060"/>
                </a:solidFill>
              </a:rPr>
              <a:t>izveidotu</a:t>
            </a:r>
            <a:endParaRPr lang="en-GB" dirty="0">
              <a:solidFill>
                <a:srgbClr val="002060"/>
              </a:solidFill>
            </a:endParaRPr>
          </a:p>
          <a:p>
            <a:pPr marL="0" indent="0">
              <a:buNone/>
            </a:pPr>
            <a:r>
              <a:rPr lang="en-GB" dirty="0" err="1">
                <a:solidFill>
                  <a:srgbClr val="002060"/>
                </a:solidFill>
              </a:rPr>
              <a:t>mākslīgu</a:t>
            </a:r>
            <a:r>
              <a:rPr lang="en-GB" dirty="0">
                <a:solidFill>
                  <a:srgbClr val="002060"/>
                </a:solidFill>
              </a:rPr>
              <a:t> </a:t>
            </a:r>
            <a:r>
              <a:rPr lang="en-GB" dirty="0" err="1">
                <a:solidFill>
                  <a:srgbClr val="002060"/>
                </a:solidFill>
              </a:rPr>
              <a:t>ūdenskritumu</a:t>
            </a:r>
            <a:endParaRPr lang="lv-LV" dirty="0">
              <a:solidFill>
                <a:srgbClr val="002060"/>
              </a:solidFill>
            </a:endParaRPr>
          </a:p>
        </p:txBody>
      </p:sp>
      <p:pic>
        <p:nvPicPr>
          <p:cNvPr id="8" name="Picture 7">
            <a:extLst>
              <a:ext uri="{FF2B5EF4-FFF2-40B4-BE49-F238E27FC236}">
                <a16:creationId xmlns:a16="http://schemas.microsoft.com/office/drawing/2014/main" xmlns="" id="{5E4714A6-E42E-4F65-A3A2-CEE8DDEB5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446" y="407102"/>
            <a:ext cx="6822773" cy="6043795"/>
          </a:xfrm>
          <a:prstGeom prst="rect">
            <a:avLst/>
          </a:prstGeom>
        </p:spPr>
      </p:pic>
    </p:spTree>
    <p:extLst>
      <p:ext uri="{BB962C8B-B14F-4D97-AF65-F5344CB8AC3E}">
        <p14:creationId xmlns:p14="http://schemas.microsoft.com/office/powerpoint/2010/main" val="372760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EFFAB5-8B26-4618-8FA8-A1D04DBCCE32}"/>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2CBFE699-B04F-4547-BE53-E285858B02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101" y="290044"/>
            <a:ext cx="9453797" cy="6277912"/>
          </a:xfrm>
        </p:spPr>
      </p:pic>
    </p:spTree>
    <p:extLst>
      <p:ext uri="{BB962C8B-B14F-4D97-AF65-F5344CB8AC3E}">
        <p14:creationId xmlns:p14="http://schemas.microsoft.com/office/powerpoint/2010/main" val="3131053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22316-ACDB-4DF0-977A-7C6ACAEE2C87}"/>
              </a:ext>
            </a:extLst>
          </p:cNvPr>
          <p:cNvSpPr>
            <a:spLocks noGrp="1"/>
          </p:cNvSpPr>
          <p:nvPr>
            <p:ph type="title"/>
          </p:nvPr>
        </p:nvSpPr>
        <p:spPr/>
        <p:txBody>
          <a:bodyPr/>
          <a:lstStyle/>
          <a:p>
            <a:endParaRPr lang="lv-LV"/>
          </a:p>
        </p:txBody>
      </p:sp>
      <p:pic>
        <p:nvPicPr>
          <p:cNvPr id="17" name="Content Placeholder 16">
            <a:extLst>
              <a:ext uri="{FF2B5EF4-FFF2-40B4-BE49-F238E27FC236}">
                <a16:creationId xmlns:a16="http://schemas.microsoft.com/office/drawing/2014/main" xmlns="" id="{EA9609E2-B379-4FDF-8F3A-EC28A10484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174" y="365125"/>
            <a:ext cx="9608695" cy="5815359"/>
          </a:xfrm>
        </p:spPr>
      </p:pic>
    </p:spTree>
    <p:extLst>
      <p:ext uri="{BB962C8B-B14F-4D97-AF65-F5344CB8AC3E}">
        <p14:creationId xmlns:p14="http://schemas.microsoft.com/office/powerpoint/2010/main" val="1973128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D851F-8785-4FA4-B818-7B2659589E8C}"/>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1263E9B7-3524-48AC-A76B-7F009E8E6E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174" y="158731"/>
            <a:ext cx="9608695" cy="6540537"/>
          </a:xfrm>
        </p:spPr>
      </p:pic>
    </p:spTree>
    <p:extLst>
      <p:ext uri="{BB962C8B-B14F-4D97-AF65-F5344CB8AC3E}">
        <p14:creationId xmlns:p14="http://schemas.microsoft.com/office/powerpoint/2010/main" val="103423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F1DAD03-7ED6-478F-90EC-F8E819B1E39B}"/>
              </a:ext>
            </a:extLst>
          </p:cNvPr>
          <p:cNvSpPr>
            <a:spLocks noGrp="1"/>
          </p:cNvSpPr>
          <p:nvPr>
            <p:ph idx="1"/>
          </p:nvPr>
        </p:nvSpPr>
        <p:spPr>
          <a:xfrm>
            <a:off x="270933" y="331258"/>
            <a:ext cx="6378223" cy="4093986"/>
          </a:xfrm>
        </p:spPr>
        <p:txBody>
          <a:bodyPr/>
          <a:lstStyle/>
          <a:p>
            <a:pPr algn="just"/>
            <a:r>
              <a:rPr lang="en-GB" dirty="0" err="1">
                <a:solidFill>
                  <a:srgbClr val="002060"/>
                </a:solidFill>
              </a:rPr>
              <a:t>Vairumā</a:t>
            </a:r>
            <a:r>
              <a:rPr lang="en-GB" dirty="0">
                <a:solidFill>
                  <a:srgbClr val="002060"/>
                </a:solidFill>
              </a:rPr>
              <a:t> </a:t>
            </a:r>
            <a:r>
              <a:rPr lang="en-GB" dirty="0" err="1">
                <a:solidFill>
                  <a:srgbClr val="002060"/>
                </a:solidFill>
              </a:rPr>
              <a:t>parku</a:t>
            </a:r>
            <a:r>
              <a:rPr lang="en-GB" dirty="0">
                <a:solidFill>
                  <a:srgbClr val="002060"/>
                </a:solidFill>
              </a:rPr>
              <a:t> un </a:t>
            </a:r>
            <a:r>
              <a:rPr lang="en-GB" dirty="0" err="1">
                <a:solidFill>
                  <a:srgbClr val="002060"/>
                </a:solidFill>
              </a:rPr>
              <a:t>atpūtas</a:t>
            </a:r>
            <a:r>
              <a:rPr lang="en-GB" dirty="0">
                <a:solidFill>
                  <a:srgbClr val="002060"/>
                </a:solidFill>
              </a:rPr>
              <a:t> </a:t>
            </a:r>
            <a:r>
              <a:rPr lang="en-GB" dirty="0" err="1">
                <a:solidFill>
                  <a:srgbClr val="002060"/>
                </a:solidFill>
              </a:rPr>
              <a:t>vietu</a:t>
            </a:r>
            <a:r>
              <a:rPr lang="en-GB" dirty="0">
                <a:solidFill>
                  <a:srgbClr val="002060"/>
                </a:solidFill>
              </a:rPr>
              <a:t> </a:t>
            </a:r>
            <a:r>
              <a:rPr lang="lv-LV" dirty="0" smtClean="0">
                <a:solidFill>
                  <a:srgbClr val="002060"/>
                </a:solidFill>
              </a:rPr>
              <a:t> </a:t>
            </a:r>
            <a:r>
              <a:rPr lang="en-GB" dirty="0" err="1" smtClean="0">
                <a:solidFill>
                  <a:srgbClr val="002060"/>
                </a:solidFill>
              </a:rPr>
              <a:t>apskates</a:t>
            </a:r>
            <a:r>
              <a:rPr lang="en-GB" dirty="0">
                <a:solidFill>
                  <a:srgbClr val="002060"/>
                </a:solidFill>
              </a:rPr>
              <a:t>, </a:t>
            </a:r>
            <a:r>
              <a:rPr lang="en-GB" dirty="0" err="1">
                <a:solidFill>
                  <a:srgbClr val="002060"/>
                </a:solidFill>
              </a:rPr>
              <a:t>izklaides</a:t>
            </a:r>
            <a:r>
              <a:rPr lang="en-GB" dirty="0">
                <a:solidFill>
                  <a:srgbClr val="002060"/>
                </a:solidFill>
              </a:rPr>
              <a:t> un </a:t>
            </a:r>
            <a:r>
              <a:rPr lang="en-GB" dirty="0" err="1">
                <a:solidFill>
                  <a:srgbClr val="002060"/>
                </a:solidFill>
              </a:rPr>
              <a:t>publiskas</a:t>
            </a:r>
            <a:r>
              <a:rPr lang="en-GB" dirty="0">
                <a:solidFill>
                  <a:srgbClr val="002060"/>
                </a:solidFill>
              </a:rPr>
              <a:t> </a:t>
            </a:r>
            <a:r>
              <a:rPr lang="lv-LV" dirty="0" smtClean="0">
                <a:solidFill>
                  <a:srgbClr val="002060"/>
                </a:solidFill>
              </a:rPr>
              <a:t> </a:t>
            </a:r>
            <a:r>
              <a:rPr lang="en-GB" dirty="0" err="1" smtClean="0">
                <a:solidFill>
                  <a:srgbClr val="002060"/>
                </a:solidFill>
              </a:rPr>
              <a:t>lietošanas</a:t>
            </a:r>
            <a:r>
              <a:rPr lang="en-GB" dirty="0" smtClean="0">
                <a:solidFill>
                  <a:srgbClr val="002060"/>
                </a:solidFill>
              </a:rPr>
              <a:t> </a:t>
            </a:r>
            <a:r>
              <a:rPr lang="en-GB" dirty="0" err="1">
                <a:solidFill>
                  <a:srgbClr val="002060"/>
                </a:solidFill>
              </a:rPr>
              <a:t>objekti</a:t>
            </a:r>
            <a:r>
              <a:rPr lang="en-GB" dirty="0">
                <a:solidFill>
                  <a:srgbClr val="002060"/>
                </a:solidFill>
              </a:rPr>
              <a:t> </a:t>
            </a:r>
            <a:r>
              <a:rPr lang="en-GB" dirty="0" err="1">
                <a:solidFill>
                  <a:srgbClr val="002060"/>
                </a:solidFill>
              </a:rPr>
              <a:t>ir</a:t>
            </a:r>
            <a:r>
              <a:rPr lang="en-GB" dirty="0">
                <a:solidFill>
                  <a:srgbClr val="002060"/>
                </a:solidFill>
              </a:rPr>
              <a:t> </a:t>
            </a:r>
            <a:r>
              <a:rPr lang="en-GB" dirty="0" err="1" smtClean="0">
                <a:solidFill>
                  <a:srgbClr val="002060"/>
                </a:solidFill>
              </a:rPr>
              <a:t>skandināviskajam</a:t>
            </a:r>
            <a:r>
              <a:rPr lang="lv-LV" dirty="0">
                <a:solidFill>
                  <a:srgbClr val="002060"/>
                </a:solidFill>
              </a:rPr>
              <a:t> </a:t>
            </a:r>
            <a:r>
              <a:rPr lang="en-GB" dirty="0" err="1" smtClean="0">
                <a:solidFill>
                  <a:srgbClr val="002060"/>
                </a:solidFill>
              </a:rPr>
              <a:t>skarbumam</a:t>
            </a:r>
            <a:r>
              <a:rPr lang="en-GB" dirty="0" smtClean="0">
                <a:solidFill>
                  <a:srgbClr val="002060"/>
                </a:solidFill>
              </a:rPr>
              <a:t> </a:t>
            </a:r>
            <a:r>
              <a:rPr lang="en-GB" dirty="0" err="1">
                <a:solidFill>
                  <a:srgbClr val="002060"/>
                </a:solidFill>
              </a:rPr>
              <a:t>piemēroti</a:t>
            </a:r>
            <a:r>
              <a:rPr lang="en-GB" dirty="0">
                <a:solidFill>
                  <a:srgbClr val="002060"/>
                </a:solidFill>
              </a:rPr>
              <a:t> </a:t>
            </a:r>
            <a:r>
              <a:rPr lang="en-GB" dirty="0" err="1">
                <a:solidFill>
                  <a:srgbClr val="002060"/>
                </a:solidFill>
              </a:rPr>
              <a:t>robusti</a:t>
            </a:r>
            <a:r>
              <a:rPr lang="en-GB" dirty="0">
                <a:solidFill>
                  <a:srgbClr val="002060"/>
                </a:solidFill>
              </a:rPr>
              <a:t>, </a:t>
            </a:r>
            <a:r>
              <a:rPr lang="en-GB" dirty="0" err="1" smtClean="0">
                <a:solidFill>
                  <a:srgbClr val="002060"/>
                </a:solidFill>
              </a:rPr>
              <a:t>kuriem</a:t>
            </a:r>
            <a:r>
              <a:rPr lang="lv-LV" dirty="0">
                <a:solidFill>
                  <a:srgbClr val="002060"/>
                </a:solidFill>
              </a:rPr>
              <a:t> </a:t>
            </a:r>
            <a:r>
              <a:rPr lang="en-GB" dirty="0" err="1" smtClean="0">
                <a:solidFill>
                  <a:srgbClr val="002060"/>
                </a:solidFill>
              </a:rPr>
              <a:t>vēl</a:t>
            </a:r>
            <a:r>
              <a:rPr lang="en-GB" dirty="0" smtClean="0">
                <a:solidFill>
                  <a:srgbClr val="002060"/>
                </a:solidFill>
              </a:rPr>
              <a:t> </a:t>
            </a:r>
            <a:r>
              <a:rPr lang="en-GB" dirty="0" err="1">
                <a:solidFill>
                  <a:srgbClr val="002060"/>
                </a:solidFill>
              </a:rPr>
              <a:t>kā</a:t>
            </a:r>
            <a:r>
              <a:rPr lang="en-GB" dirty="0">
                <a:solidFill>
                  <a:srgbClr val="002060"/>
                </a:solidFill>
              </a:rPr>
              <a:t> </a:t>
            </a:r>
            <a:r>
              <a:rPr lang="en-GB" dirty="0" err="1">
                <a:solidFill>
                  <a:srgbClr val="002060"/>
                </a:solidFill>
              </a:rPr>
              <a:t>papildus</a:t>
            </a:r>
            <a:r>
              <a:rPr lang="en-GB" dirty="0">
                <a:solidFill>
                  <a:srgbClr val="002060"/>
                </a:solidFill>
              </a:rPr>
              <a:t> </a:t>
            </a:r>
            <a:r>
              <a:rPr lang="en-GB" dirty="0" err="1">
                <a:solidFill>
                  <a:srgbClr val="002060"/>
                </a:solidFill>
              </a:rPr>
              <a:t>vērtība</a:t>
            </a:r>
            <a:r>
              <a:rPr lang="en-GB" dirty="0">
                <a:solidFill>
                  <a:srgbClr val="002060"/>
                </a:solidFill>
              </a:rPr>
              <a:t> </a:t>
            </a:r>
            <a:r>
              <a:rPr lang="en-GB" dirty="0" err="1">
                <a:solidFill>
                  <a:srgbClr val="002060"/>
                </a:solidFill>
              </a:rPr>
              <a:t>ir</a:t>
            </a:r>
            <a:r>
              <a:rPr lang="en-GB" dirty="0">
                <a:solidFill>
                  <a:srgbClr val="002060"/>
                </a:solidFill>
              </a:rPr>
              <a:t> to </a:t>
            </a:r>
            <a:r>
              <a:rPr lang="en-GB" dirty="0" err="1" smtClean="0">
                <a:solidFill>
                  <a:srgbClr val="002060"/>
                </a:solidFill>
              </a:rPr>
              <a:t>noturība</a:t>
            </a:r>
            <a:r>
              <a:rPr lang="lv-LV" dirty="0">
                <a:solidFill>
                  <a:srgbClr val="002060"/>
                </a:solidFill>
              </a:rPr>
              <a:t> </a:t>
            </a:r>
            <a:r>
              <a:rPr lang="en-GB" dirty="0" err="1" smtClean="0">
                <a:solidFill>
                  <a:srgbClr val="002060"/>
                </a:solidFill>
              </a:rPr>
              <a:t>pret</a:t>
            </a:r>
            <a:r>
              <a:rPr lang="en-GB" dirty="0" smtClean="0">
                <a:solidFill>
                  <a:srgbClr val="002060"/>
                </a:solidFill>
              </a:rPr>
              <a:t> </a:t>
            </a:r>
            <a:r>
              <a:rPr lang="en-GB" dirty="0" err="1">
                <a:solidFill>
                  <a:srgbClr val="002060"/>
                </a:solidFill>
              </a:rPr>
              <a:t>dažādiem</a:t>
            </a:r>
            <a:r>
              <a:rPr lang="en-GB" dirty="0">
                <a:solidFill>
                  <a:srgbClr val="002060"/>
                </a:solidFill>
              </a:rPr>
              <a:t> </a:t>
            </a:r>
            <a:r>
              <a:rPr lang="en-GB" dirty="0" err="1">
                <a:solidFill>
                  <a:srgbClr val="002060"/>
                </a:solidFill>
              </a:rPr>
              <a:t>tīšiem</a:t>
            </a:r>
            <a:r>
              <a:rPr lang="en-GB" dirty="0">
                <a:solidFill>
                  <a:srgbClr val="002060"/>
                </a:solidFill>
              </a:rPr>
              <a:t> </a:t>
            </a:r>
            <a:r>
              <a:rPr lang="en-GB" dirty="0" err="1">
                <a:solidFill>
                  <a:srgbClr val="002060"/>
                </a:solidFill>
              </a:rPr>
              <a:t>vai</a:t>
            </a:r>
            <a:r>
              <a:rPr lang="en-GB" dirty="0">
                <a:solidFill>
                  <a:srgbClr val="002060"/>
                </a:solidFill>
              </a:rPr>
              <a:t> </a:t>
            </a:r>
            <a:r>
              <a:rPr lang="en-GB" dirty="0" err="1" smtClean="0">
                <a:solidFill>
                  <a:srgbClr val="002060"/>
                </a:solidFill>
              </a:rPr>
              <a:t>netīšie</a:t>
            </a:r>
            <a:r>
              <a:rPr lang="lv-LV" dirty="0" smtClean="0">
                <a:solidFill>
                  <a:srgbClr val="002060"/>
                </a:solidFill>
              </a:rPr>
              <a:t>m </a:t>
            </a:r>
            <a:r>
              <a:rPr lang="en-GB" dirty="0" err="1" smtClean="0">
                <a:solidFill>
                  <a:srgbClr val="002060"/>
                </a:solidFill>
              </a:rPr>
              <a:t>bojājumiem</a:t>
            </a:r>
            <a:r>
              <a:rPr lang="en-GB" dirty="0" smtClean="0">
                <a:solidFill>
                  <a:srgbClr val="002060"/>
                </a:solidFill>
              </a:rPr>
              <a:t>,</a:t>
            </a:r>
            <a:r>
              <a:rPr lang="lv-LV" dirty="0" smtClean="0">
                <a:solidFill>
                  <a:srgbClr val="002060"/>
                </a:solidFill>
              </a:rPr>
              <a:t> </a:t>
            </a:r>
            <a:r>
              <a:rPr lang="en-GB" dirty="0" err="1" smtClean="0">
                <a:solidFill>
                  <a:srgbClr val="002060"/>
                </a:solidFill>
              </a:rPr>
              <a:t>mainīgajiem</a:t>
            </a:r>
            <a:r>
              <a:rPr lang="lv-LV" dirty="0">
                <a:solidFill>
                  <a:srgbClr val="002060"/>
                </a:solidFill>
              </a:rPr>
              <a:t> </a:t>
            </a:r>
            <a:r>
              <a:rPr lang="en-GB" dirty="0" err="1" smtClean="0">
                <a:solidFill>
                  <a:srgbClr val="002060"/>
                </a:solidFill>
              </a:rPr>
              <a:t>klimatiskajiem</a:t>
            </a:r>
            <a:r>
              <a:rPr lang="lv-LV" dirty="0" smtClean="0">
                <a:solidFill>
                  <a:srgbClr val="002060"/>
                </a:solidFill>
              </a:rPr>
              <a:t> </a:t>
            </a:r>
            <a:r>
              <a:rPr lang="en-GB" dirty="0" err="1" smtClean="0">
                <a:solidFill>
                  <a:srgbClr val="002060"/>
                </a:solidFill>
              </a:rPr>
              <a:t>apstākļiem</a:t>
            </a:r>
            <a:r>
              <a:rPr lang="en-GB" dirty="0">
                <a:solidFill>
                  <a:srgbClr val="002060"/>
                </a:solidFill>
              </a:rPr>
              <a:t>, un </a:t>
            </a:r>
            <a:r>
              <a:rPr lang="en-GB" dirty="0" err="1">
                <a:solidFill>
                  <a:srgbClr val="002060"/>
                </a:solidFill>
              </a:rPr>
              <a:t>arī</a:t>
            </a:r>
            <a:r>
              <a:rPr lang="en-GB" dirty="0">
                <a:solidFill>
                  <a:srgbClr val="002060"/>
                </a:solidFill>
              </a:rPr>
              <a:t> </a:t>
            </a:r>
            <a:r>
              <a:rPr lang="en-GB" dirty="0" err="1">
                <a:solidFill>
                  <a:srgbClr val="002060"/>
                </a:solidFill>
              </a:rPr>
              <a:t>salīdzinoši</a:t>
            </a:r>
            <a:r>
              <a:rPr lang="en-GB" dirty="0">
                <a:solidFill>
                  <a:srgbClr val="002060"/>
                </a:solidFill>
              </a:rPr>
              <a:t> </a:t>
            </a:r>
            <a:r>
              <a:rPr lang="en-GB" dirty="0" err="1">
                <a:solidFill>
                  <a:srgbClr val="002060"/>
                </a:solidFill>
              </a:rPr>
              <a:t>zemākas</a:t>
            </a:r>
            <a:r>
              <a:rPr lang="en-GB" dirty="0">
                <a:solidFill>
                  <a:srgbClr val="002060"/>
                </a:solidFill>
              </a:rPr>
              <a:t> </a:t>
            </a:r>
            <a:r>
              <a:rPr lang="en-GB" dirty="0" err="1" smtClean="0">
                <a:solidFill>
                  <a:srgbClr val="002060"/>
                </a:solidFill>
              </a:rPr>
              <a:t>ekspluatācijas</a:t>
            </a:r>
            <a:r>
              <a:rPr lang="en-GB" dirty="0" smtClean="0">
                <a:solidFill>
                  <a:srgbClr val="002060"/>
                </a:solidFill>
              </a:rPr>
              <a:t> </a:t>
            </a:r>
            <a:r>
              <a:rPr lang="en-GB" dirty="0" err="1">
                <a:solidFill>
                  <a:srgbClr val="002060"/>
                </a:solidFill>
              </a:rPr>
              <a:t>izmaksas</a:t>
            </a:r>
            <a:r>
              <a:rPr lang="en-GB" dirty="0">
                <a:solidFill>
                  <a:srgbClr val="002060"/>
                </a:solidFill>
              </a:rPr>
              <a:t> to </a:t>
            </a:r>
            <a:r>
              <a:rPr lang="en-GB" dirty="0" err="1">
                <a:solidFill>
                  <a:srgbClr val="002060"/>
                </a:solidFill>
              </a:rPr>
              <a:t>kopšanai</a:t>
            </a:r>
            <a:r>
              <a:rPr lang="en-GB" dirty="0">
                <a:solidFill>
                  <a:srgbClr val="002060"/>
                </a:solidFill>
              </a:rPr>
              <a:t> </a:t>
            </a:r>
            <a:r>
              <a:rPr lang="en-GB" dirty="0" smtClean="0">
                <a:solidFill>
                  <a:srgbClr val="002060"/>
                </a:solidFill>
              </a:rPr>
              <a:t>un</a:t>
            </a:r>
            <a:r>
              <a:rPr lang="lv-LV" dirty="0" smtClean="0">
                <a:solidFill>
                  <a:srgbClr val="002060"/>
                </a:solidFill>
              </a:rPr>
              <a:t> </a:t>
            </a:r>
            <a:r>
              <a:rPr lang="en-GB" dirty="0" err="1" smtClean="0">
                <a:solidFill>
                  <a:srgbClr val="002060"/>
                </a:solidFill>
              </a:rPr>
              <a:t>uzturēšanai</a:t>
            </a:r>
            <a:r>
              <a:rPr lang="en-GB" dirty="0">
                <a:solidFill>
                  <a:srgbClr val="002060"/>
                </a:solidFill>
              </a:rPr>
              <a:t>.</a:t>
            </a:r>
          </a:p>
        </p:txBody>
      </p:sp>
      <p:pic>
        <p:nvPicPr>
          <p:cNvPr id="5" name="Picture 4">
            <a:extLst>
              <a:ext uri="{FF2B5EF4-FFF2-40B4-BE49-F238E27FC236}">
                <a16:creationId xmlns:a16="http://schemas.microsoft.com/office/drawing/2014/main" xmlns="" id="{DB0B3D86-3783-46A8-B077-52F5FA0C1B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34856" y="857250"/>
            <a:ext cx="6858000" cy="5143500"/>
          </a:xfrm>
          <a:prstGeom prst="rect">
            <a:avLst/>
          </a:prstGeom>
        </p:spPr>
      </p:pic>
    </p:spTree>
    <p:extLst>
      <p:ext uri="{BB962C8B-B14F-4D97-AF65-F5344CB8AC3E}">
        <p14:creationId xmlns:p14="http://schemas.microsoft.com/office/powerpoint/2010/main" val="2627115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78280270-BB4B-4883-B36D-0424D48BCC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3928" y="241716"/>
            <a:ext cx="9233941" cy="6374567"/>
          </a:xfrm>
        </p:spPr>
      </p:pic>
    </p:spTree>
    <p:extLst>
      <p:ext uri="{BB962C8B-B14F-4D97-AF65-F5344CB8AC3E}">
        <p14:creationId xmlns:p14="http://schemas.microsoft.com/office/powerpoint/2010/main" val="95216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1AD6832-590C-4AEE-933D-5AA6A7A9C1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315" y="319523"/>
            <a:ext cx="9299369" cy="6218954"/>
          </a:xfrm>
        </p:spPr>
      </p:pic>
    </p:spTree>
    <p:extLst>
      <p:ext uri="{BB962C8B-B14F-4D97-AF65-F5344CB8AC3E}">
        <p14:creationId xmlns:p14="http://schemas.microsoft.com/office/powerpoint/2010/main" val="3257056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30A85-9D94-4DA3-806A-36F45749B6E0}"/>
              </a:ext>
            </a:extLst>
          </p:cNvPr>
          <p:cNvSpPr>
            <a:spLocks noGrp="1"/>
          </p:cNvSpPr>
          <p:nvPr>
            <p:ph type="title"/>
          </p:nvPr>
        </p:nvSpPr>
        <p:spPr/>
        <p:txBody>
          <a:bodyPr/>
          <a:lstStyle/>
          <a:p>
            <a:r>
              <a:rPr lang="en-GB" dirty="0" err="1">
                <a:solidFill>
                  <a:srgbClr val="002060"/>
                </a:solidFill>
              </a:rPr>
              <a:t>Katarīnas</a:t>
            </a:r>
            <a:r>
              <a:rPr lang="en-GB" dirty="0">
                <a:solidFill>
                  <a:srgbClr val="002060"/>
                </a:solidFill>
              </a:rPr>
              <a:t> parks</a:t>
            </a:r>
            <a:endParaRPr lang="lv-LV" dirty="0">
              <a:solidFill>
                <a:srgbClr val="002060"/>
              </a:solidFill>
            </a:endParaRPr>
          </a:p>
        </p:txBody>
      </p:sp>
      <p:sp>
        <p:nvSpPr>
          <p:cNvPr id="3" name="Content Placeholder 2">
            <a:extLst>
              <a:ext uri="{FF2B5EF4-FFF2-40B4-BE49-F238E27FC236}">
                <a16:creationId xmlns:a16="http://schemas.microsoft.com/office/drawing/2014/main" xmlns="" id="{DA3AD5BC-1993-4C3D-956B-160AEED6686E}"/>
              </a:ext>
            </a:extLst>
          </p:cNvPr>
          <p:cNvSpPr>
            <a:spLocks noGrp="1"/>
          </p:cNvSpPr>
          <p:nvPr>
            <p:ph idx="1"/>
          </p:nvPr>
        </p:nvSpPr>
        <p:spPr>
          <a:xfrm>
            <a:off x="838200" y="1690688"/>
            <a:ext cx="10515600" cy="4486275"/>
          </a:xfrm>
        </p:spPr>
        <p:txBody>
          <a:bodyPr/>
          <a:lstStyle/>
          <a:p>
            <a:pPr marL="0" indent="0" algn="just">
              <a:buNone/>
            </a:pPr>
            <a:r>
              <a:rPr lang="lv-LV" dirty="0" smtClean="0">
                <a:solidFill>
                  <a:srgbClr val="002060"/>
                </a:solidFill>
              </a:rPr>
              <a:t>Sastāv </a:t>
            </a:r>
            <a:r>
              <a:rPr lang="en-GB" dirty="0" smtClean="0">
                <a:solidFill>
                  <a:srgbClr val="002060"/>
                </a:solidFill>
              </a:rPr>
              <a:t>no </a:t>
            </a:r>
            <a:r>
              <a:rPr lang="en-GB" dirty="0">
                <a:solidFill>
                  <a:srgbClr val="002060"/>
                </a:solidFill>
              </a:rPr>
              <a:t>20 ha </a:t>
            </a:r>
            <a:r>
              <a:rPr lang="en-GB" dirty="0" err="1">
                <a:solidFill>
                  <a:srgbClr val="002060"/>
                </a:solidFill>
              </a:rPr>
              <a:t>zemes</a:t>
            </a:r>
            <a:r>
              <a:rPr lang="en-GB" dirty="0">
                <a:solidFill>
                  <a:srgbClr val="002060"/>
                </a:solidFill>
              </a:rPr>
              <a:t>, </a:t>
            </a:r>
            <a:r>
              <a:rPr lang="en-GB" dirty="0" err="1">
                <a:solidFill>
                  <a:srgbClr val="002060"/>
                </a:solidFill>
              </a:rPr>
              <a:t>ar</a:t>
            </a:r>
            <a:r>
              <a:rPr lang="en-GB" dirty="0">
                <a:solidFill>
                  <a:srgbClr val="002060"/>
                </a:solidFill>
              </a:rPr>
              <a:t> </a:t>
            </a:r>
            <a:r>
              <a:rPr lang="en-GB" dirty="0" err="1">
                <a:solidFill>
                  <a:srgbClr val="002060"/>
                </a:solidFill>
              </a:rPr>
              <a:t>senajām</a:t>
            </a:r>
            <a:r>
              <a:rPr lang="en-GB" dirty="0">
                <a:solidFill>
                  <a:srgbClr val="002060"/>
                </a:solidFill>
              </a:rPr>
              <a:t> </a:t>
            </a:r>
            <a:r>
              <a:rPr lang="en-GB" dirty="0" err="1">
                <a:solidFill>
                  <a:srgbClr val="002060"/>
                </a:solidFill>
              </a:rPr>
              <a:t>forta</a:t>
            </a:r>
            <a:r>
              <a:rPr lang="en-GB" dirty="0">
                <a:solidFill>
                  <a:srgbClr val="002060"/>
                </a:solidFill>
              </a:rPr>
              <a:t> </a:t>
            </a:r>
            <a:r>
              <a:rPr lang="en-GB" dirty="0" err="1">
                <a:solidFill>
                  <a:srgbClr val="002060"/>
                </a:solidFill>
              </a:rPr>
              <a:t>drupām</a:t>
            </a:r>
            <a:r>
              <a:rPr lang="en-GB" dirty="0">
                <a:solidFill>
                  <a:srgbClr val="002060"/>
                </a:solidFill>
              </a:rPr>
              <a:t> no 18 </a:t>
            </a:r>
            <a:r>
              <a:rPr lang="en-GB" dirty="0" err="1">
                <a:solidFill>
                  <a:srgbClr val="002060"/>
                </a:solidFill>
              </a:rPr>
              <a:t>gadsimta</a:t>
            </a:r>
            <a:r>
              <a:rPr lang="en-GB" dirty="0">
                <a:solidFill>
                  <a:srgbClr val="002060"/>
                </a:solidFill>
              </a:rPr>
              <a:t> </a:t>
            </a:r>
            <a:r>
              <a:rPr lang="en-GB" dirty="0" err="1">
                <a:solidFill>
                  <a:srgbClr val="002060"/>
                </a:solidFill>
              </a:rPr>
              <a:t>varētu</a:t>
            </a:r>
            <a:r>
              <a:rPr lang="en-GB" dirty="0">
                <a:solidFill>
                  <a:srgbClr val="002060"/>
                </a:solidFill>
              </a:rPr>
              <a:t> </a:t>
            </a:r>
            <a:r>
              <a:rPr lang="en-GB" dirty="0" err="1">
                <a:solidFill>
                  <a:srgbClr val="002060"/>
                </a:solidFill>
              </a:rPr>
              <a:t>būt</a:t>
            </a:r>
            <a:r>
              <a:rPr lang="en-GB" dirty="0">
                <a:solidFill>
                  <a:srgbClr val="002060"/>
                </a:solidFill>
              </a:rPr>
              <a:t> </a:t>
            </a:r>
            <a:r>
              <a:rPr lang="en-GB" dirty="0" err="1">
                <a:solidFill>
                  <a:srgbClr val="002060"/>
                </a:solidFill>
              </a:rPr>
              <a:t>spilgtākais</a:t>
            </a:r>
            <a:r>
              <a:rPr lang="en-GB" dirty="0">
                <a:solidFill>
                  <a:srgbClr val="002060"/>
                </a:solidFill>
              </a:rPr>
              <a:t> </a:t>
            </a:r>
            <a:r>
              <a:rPr lang="en-GB" dirty="0" err="1">
                <a:solidFill>
                  <a:srgbClr val="002060"/>
                </a:solidFill>
              </a:rPr>
              <a:t>piemērs</a:t>
            </a:r>
            <a:r>
              <a:rPr lang="en-GB" dirty="0">
                <a:solidFill>
                  <a:srgbClr val="002060"/>
                </a:solidFill>
              </a:rPr>
              <a:t> </a:t>
            </a:r>
            <a:r>
              <a:rPr lang="en-GB" dirty="0" err="1">
                <a:solidFill>
                  <a:srgbClr val="002060"/>
                </a:solidFill>
              </a:rPr>
              <a:t>degradēto</a:t>
            </a:r>
            <a:r>
              <a:rPr lang="en-GB" dirty="0">
                <a:solidFill>
                  <a:srgbClr val="002060"/>
                </a:solidFill>
              </a:rPr>
              <a:t> </a:t>
            </a:r>
            <a:r>
              <a:rPr lang="en-GB" dirty="0" err="1">
                <a:solidFill>
                  <a:srgbClr val="002060"/>
                </a:solidFill>
              </a:rPr>
              <a:t>teritoriju</a:t>
            </a:r>
            <a:r>
              <a:rPr lang="en-GB" dirty="0">
                <a:solidFill>
                  <a:srgbClr val="002060"/>
                </a:solidFill>
              </a:rPr>
              <a:t> </a:t>
            </a:r>
            <a:r>
              <a:rPr lang="en-GB" dirty="0" err="1">
                <a:solidFill>
                  <a:srgbClr val="002060"/>
                </a:solidFill>
              </a:rPr>
              <a:t>atjaunošanai</a:t>
            </a:r>
            <a:r>
              <a:rPr lang="en-GB" dirty="0">
                <a:solidFill>
                  <a:srgbClr val="002060"/>
                </a:solidFill>
              </a:rPr>
              <a:t>. </a:t>
            </a:r>
            <a:r>
              <a:rPr lang="en-GB" dirty="0" err="1">
                <a:solidFill>
                  <a:srgbClr val="002060"/>
                </a:solidFill>
              </a:rPr>
              <a:t>Pagājušajā</a:t>
            </a:r>
            <a:r>
              <a:rPr lang="en-GB" dirty="0">
                <a:solidFill>
                  <a:srgbClr val="002060"/>
                </a:solidFill>
              </a:rPr>
              <a:t> </a:t>
            </a:r>
            <a:r>
              <a:rPr lang="en-GB" dirty="0" err="1">
                <a:solidFill>
                  <a:srgbClr val="002060"/>
                </a:solidFill>
              </a:rPr>
              <a:t>gadsimtā</a:t>
            </a:r>
            <a:r>
              <a:rPr lang="en-GB" dirty="0">
                <a:solidFill>
                  <a:srgbClr val="002060"/>
                </a:solidFill>
              </a:rPr>
              <a:t> </a:t>
            </a:r>
            <a:r>
              <a:rPr lang="en-GB" dirty="0" err="1">
                <a:solidFill>
                  <a:srgbClr val="002060"/>
                </a:solidFill>
              </a:rPr>
              <a:t>šeit</a:t>
            </a:r>
            <a:r>
              <a:rPr lang="en-GB" dirty="0">
                <a:solidFill>
                  <a:srgbClr val="002060"/>
                </a:solidFill>
              </a:rPr>
              <a:t> </a:t>
            </a:r>
            <a:r>
              <a:rPr lang="en-GB" dirty="0" err="1">
                <a:solidFill>
                  <a:srgbClr val="002060"/>
                </a:solidFill>
              </a:rPr>
              <a:t>atradās</a:t>
            </a:r>
            <a:r>
              <a:rPr lang="en-GB" dirty="0">
                <a:solidFill>
                  <a:srgbClr val="002060"/>
                </a:solidFill>
              </a:rPr>
              <a:t> </a:t>
            </a:r>
            <a:r>
              <a:rPr lang="en-GB" dirty="0" err="1">
                <a:solidFill>
                  <a:srgbClr val="002060"/>
                </a:solidFill>
              </a:rPr>
              <a:t>degvielas</a:t>
            </a:r>
            <a:r>
              <a:rPr lang="en-GB" dirty="0">
                <a:solidFill>
                  <a:srgbClr val="002060"/>
                </a:solidFill>
              </a:rPr>
              <a:t> </a:t>
            </a:r>
            <a:r>
              <a:rPr lang="en-GB" dirty="0" err="1">
                <a:solidFill>
                  <a:srgbClr val="002060"/>
                </a:solidFill>
              </a:rPr>
              <a:t>pārkraušanas</a:t>
            </a:r>
            <a:r>
              <a:rPr lang="en-GB" dirty="0">
                <a:solidFill>
                  <a:srgbClr val="002060"/>
                </a:solidFill>
              </a:rPr>
              <a:t> </a:t>
            </a:r>
            <a:r>
              <a:rPr lang="en-GB" dirty="0" err="1">
                <a:solidFill>
                  <a:srgbClr val="002060"/>
                </a:solidFill>
              </a:rPr>
              <a:t>termināļi</a:t>
            </a:r>
            <a:r>
              <a:rPr lang="en-GB" dirty="0">
                <a:solidFill>
                  <a:srgbClr val="002060"/>
                </a:solidFill>
              </a:rPr>
              <a:t> </a:t>
            </a:r>
            <a:r>
              <a:rPr lang="en-GB" dirty="0" err="1">
                <a:solidFill>
                  <a:srgbClr val="002060"/>
                </a:solidFill>
              </a:rPr>
              <a:t>ar</a:t>
            </a:r>
            <a:r>
              <a:rPr lang="en-GB" dirty="0">
                <a:solidFill>
                  <a:srgbClr val="002060"/>
                </a:solidFill>
              </a:rPr>
              <a:t> </a:t>
            </a:r>
            <a:r>
              <a:rPr lang="en-GB" dirty="0" err="1">
                <a:solidFill>
                  <a:srgbClr val="002060"/>
                </a:solidFill>
              </a:rPr>
              <a:t>neskaitāmām</a:t>
            </a:r>
            <a:r>
              <a:rPr lang="en-GB" dirty="0">
                <a:solidFill>
                  <a:srgbClr val="002060"/>
                </a:solidFill>
              </a:rPr>
              <a:t>  </a:t>
            </a:r>
            <a:r>
              <a:rPr lang="en-GB" dirty="0" err="1">
                <a:solidFill>
                  <a:srgbClr val="002060"/>
                </a:solidFill>
              </a:rPr>
              <a:t>krājtvertnēm</a:t>
            </a:r>
            <a:r>
              <a:rPr lang="en-GB" dirty="0">
                <a:solidFill>
                  <a:srgbClr val="002060"/>
                </a:solidFill>
              </a:rPr>
              <a:t> un </a:t>
            </a:r>
            <a:r>
              <a:rPr lang="en-GB" dirty="0" err="1">
                <a:solidFill>
                  <a:srgbClr val="002060"/>
                </a:solidFill>
              </a:rPr>
              <a:t>dzelzsbetona</a:t>
            </a:r>
            <a:r>
              <a:rPr lang="en-GB" dirty="0">
                <a:solidFill>
                  <a:srgbClr val="002060"/>
                </a:solidFill>
              </a:rPr>
              <a:t> </a:t>
            </a:r>
            <a:r>
              <a:rPr lang="en-GB" dirty="0" err="1">
                <a:solidFill>
                  <a:srgbClr val="002060"/>
                </a:solidFill>
              </a:rPr>
              <a:t>konstrukcijām</a:t>
            </a:r>
            <a:r>
              <a:rPr lang="en-GB" dirty="0">
                <a:solidFill>
                  <a:srgbClr val="002060"/>
                </a:solidFill>
              </a:rPr>
              <a:t>, </a:t>
            </a:r>
            <a:r>
              <a:rPr lang="en-GB" dirty="0" err="1">
                <a:solidFill>
                  <a:srgbClr val="002060"/>
                </a:solidFill>
              </a:rPr>
              <a:t>kā</a:t>
            </a:r>
            <a:r>
              <a:rPr lang="en-GB" dirty="0">
                <a:solidFill>
                  <a:srgbClr val="002060"/>
                </a:solidFill>
              </a:rPr>
              <a:t> </a:t>
            </a:r>
            <a:r>
              <a:rPr lang="en-GB" dirty="0" err="1">
                <a:solidFill>
                  <a:srgbClr val="002060"/>
                </a:solidFill>
              </a:rPr>
              <a:t>arī</a:t>
            </a:r>
            <a:r>
              <a:rPr lang="en-GB" dirty="0">
                <a:solidFill>
                  <a:srgbClr val="002060"/>
                </a:solidFill>
              </a:rPr>
              <a:t> </a:t>
            </a:r>
            <a:r>
              <a:rPr lang="en-GB" dirty="0" err="1">
                <a:solidFill>
                  <a:srgbClr val="002060"/>
                </a:solidFill>
              </a:rPr>
              <a:t>neiztūkstošajām</a:t>
            </a:r>
            <a:r>
              <a:rPr lang="en-GB" dirty="0">
                <a:solidFill>
                  <a:srgbClr val="002060"/>
                </a:solidFill>
              </a:rPr>
              <a:t> </a:t>
            </a:r>
            <a:r>
              <a:rPr lang="lv-LV" dirty="0" smtClean="0">
                <a:solidFill>
                  <a:srgbClr val="002060"/>
                </a:solidFill>
              </a:rPr>
              <a:t>naftas produktu</a:t>
            </a:r>
            <a:r>
              <a:rPr lang="en-GB" dirty="0" smtClean="0">
                <a:solidFill>
                  <a:srgbClr val="002060"/>
                </a:solidFill>
              </a:rPr>
              <a:t> </a:t>
            </a:r>
            <a:r>
              <a:rPr lang="en-GB" dirty="0" err="1" smtClean="0">
                <a:solidFill>
                  <a:srgbClr val="002060"/>
                </a:solidFill>
              </a:rPr>
              <a:t>noplūdēm</a:t>
            </a:r>
            <a:r>
              <a:rPr lang="lv-LV" dirty="0" smtClean="0">
                <a:solidFill>
                  <a:srgbClr val="002060"/>
                </a:solidFill>
              </a:rPr>
              <a:t> un radītu vides piesārņojumu</a:t>
            </a:r>
            <a:r>
              <a:rPr lang="en-GB" dirty="0" smtClean="0">
                <a:solidFill>
                  <a:srgbClr val="002060"/>
                </a:solidFill>
              </a:rPr>
              <a:t>.</a:t>
            </a:r>
            <a:endParaRPr lang="en-GB" dirty="0">
              <a:solidFill>
                <a:srgbClr val="002060"/>
              </a:solidFill>
            </a:endParaRPr>
          </a:p>
          <a:p>
            <a:pPr marL="0" indent="0" algn="just">
              <a:buNone/>
            </a:pPr>
            <a:r>
              <a:rPr lang="lv-LV" dirty="0" smtClean="0">
                <a:solidFill>
                  <a:srgbClr val="002060"/>
                </a:solidFill>
              </a:rPr>
              <a:t>Izbeidzot nomas līgumu, </a:t>
            </a:r>
            <a:r>
              <a:rPr lang="en-GB" dirty="0" err="1" smtClean="0">
                <a:solidFill>
                  <a:srgbClr val="002060"/>
                </a:solidFill>
              </a:rPr>
              <a:t>degvielas</a:t>
            </a:r>
            <a:r>
              <a:rPr lang="en-GB" dirty="0" smtClean="0">
                <a:solidFill>
                  <a:srgbClr val="002060"/>
                </a:solidFill>
              </a:rPr>
              <a:t> </a:t>
            </a:r>
            <a:r>
              <a:rPr lang="en-GB" dirty="0" err="1">
                <a:solidFill>
                  <a:srgbClr val="002060"/>
                </a:solidFill>
              </a:rPr>
              <a:t>kompānijas</a:t>
            </a:r>
            <a:r>
              <a:rPr lang="en-GB" dirty="0">
                <a:solidFill>
                  <a:srgbClr val="002060"/>
                </a:solidFill>
              </a:rPr>
              <a:t> </a:t>
            </a:r>
            <a:r>
              <a:rPr lang="en-GB" dirty="0" err="1">
                <a:solidFill>
                  <a:srgbClr val="002060"/>
                </a:solidFill>
              </a:rPr>
              <a:t>pienākums</a:t>
            </a:r>
            <a:r>
              <a:rPr lang="en-GB" dirty="0">
                <a:solidFill>
                  <a:srgbClr val="002060"/>
                </a:solidFill>
              </a:rPr>
              <a:t> </a:t>
            </a:r>
            <a:r>
              <a:rPr lang="en-GB" dirty="0" err="1" smtClean="0">
                <a:solidFill>
                  <a:srgbClr val="002060"/>
                </a:solidFill>
              </a:rPr>
              <a:t>bija</a:t>
            </a:r>
            <a:r>
              <a:rPr lang="en-GB" dirty="0" smtClean="0">
                <a:solidFill>
                  <a:srgbClr val="002060"/>
                </a:solidFill>
              </a:rPr>
              <a:t> </a:t>
            </a:r>
            <a:r>
              <a:rPr lang="en-GB" dirty="0" err="1">
                <a:solidFill>
                  <a:srgbClr val="002060"/>
                </a:solidFill>
              </a:rPr>
              <a:t>sakārtot</a:t>
            </a:r>
            <a:r>
              <a:rPr lang="en-GB" dirty="0">
                <a:solidFill>
                  <a:srgbClr val="002060"/>
                </a:solidFill>
              </a:rPr>
              <a:t> </a:t>
            </a:r>
            <a:r>
              <a:rPr lang="en-GB" dirty="0" err="1">
                <a:solidFill>
                  <a:srgbClr val="002060"/>
                </a:solidFill>
              </a:rPr>
              <a:t>šo</a:t>
            </a:r>
            <a:r>
              <a:rPr lang="en-GB" dirty="0">
                <a:solidFill>
                  <a:srgbClr val="002060"/>
                </a:solidFill>
              </a:rPr>
              <a:t> </a:t>
            </a:r>
            <a:r>
              <a:rPr lang="en-GB" dirty="0" err="1">
                <a:solidFill>
                  <a:srgbClr val="002060"/>
                </a:solidFill>
              </a:rPr>
              <a:t>zemes</a:t>
            </a:r>
            <a:r>
              <a:rPr lang="en-GB" dirty="0">
                <a:solidFill>
                  <a:srgbClr val="002060"/>
                </a:solidFill>
              </a:rPr>
              <a:t> </a:t>
            </a:r>
            <a:r>
              <a:rPr lang="en-GB" dirty="0" err="1" smtClean="0">
                <a:solidFill>
                  <a:srgbClr val="002060"/>
                </a:solidFill>
              </a:rPr>
              <a:t>gabalu</a:t>
            </a:r>
            <a:r>
              <a:rPr lang="lv-LV" dirty="0" smtClean="0">
                <a:solidFill>
                  <a:srgbClr val="002060"/>
                </a:solidFill>
              </a:rPr>
              <a:t>.</a:t>
            </a:r>
            <a:r>
              <a:rPr lang="en-GB" dirty="0" smtClean="0">
                <a:solidFill>
                  <a:srgbClr val="002060"/>
                </a:solidFill>
              </a:rPr>
              <a:t> </a:t>
            </a:r>
            <a:r>
              <a:rPr lang="lv-LV" dirty="0" smtClean="0">
                <a:solidFill>
                  <a:srgbClr val="002060"/>
                </a:solidFill>
              </a:rPr>
              <a:t>Tā ietvaros tika </a:t>
            </a:r>
            <a:r>
              <a:rPr lang="en-GB" dirty="0" err="1" smtClean="0">
                <a:solidFill>
                  <a:srgbClr val="002060"/>
                </a:solidFill>
              </a:rPr>
              <a:t>veikt</a:t>
            </a:r>
            <a:r>
              <a:rPr lang="lv-LV" dirty="0" smtClean="0">
                <a:solidFill>
                  <a:srgbClr val="002060"/>
                </a:solidFill>
              </a:rPr>
              <a:t>a</a:t>
            </a:r>
            <a:r>
              <a:rPr lang="en-GB" dirty="0" smtClean="0">
                <a:solidFill>
                  <a:srgbClr val="002060"/>
                </a:solidFill>
              </a:rPr>
              <a:t> </a:t>
            </a:r>
            <a:r>
              <a:rPr lang="en-GB" dirty="0" err="1">
                <a:solidFill>
                  <a:srgbClr val="002060"/>
                </a:solidFill>
              </a:rPr>
              <a:t>ļoti</a:t>
            </a:r>
            <a:r>
              <a:rPr lang="en-GB" dirty="0">
                <a:solidFill>
                  <a:srgbClr val="002060"/>
                </a:solidFill>
              </a:rPr>
              <a:t> </a:t>
            </a:r>
            <a:r>
              <a:rPr lang="en-GB" dirty="0" err="1" smtClean="0">
                <a:solidFill>
                  <a:srgbClr val="002060"/>
                </a:solidFill>
              </a:rPr>
              <a:t>vērienīg</a:t>
            </a:r>
            <a:r>
              <a:rPr lang="lv-LV" dirty="0" smtClean="0">
                <a:solidFill>
                  <a:srgbClr val="002060"/>
                </a:solidFill>
              </a:rPr>
              <a:t>a</a:t>
            </a:r>
            <a:r>
              <a:rPr lang="en-GB" dirty="0" smtClean="0">
                <a:solidFill>
                  <a:srgbClr val="002060"/>
                </a:solidFill>
              </a:rPr>
              <a:t> </a:t>
            </a:r>
            <a:r>
              <a:rPr lang="en-GB" dirty="0" err="1">
                <a:solidFill>
                  <a:srgbClr val="002060"/>
                </a:solidFill>
              </a:rPr>
              <a:t>augsnes</a:t>
            </a:r>
            <a:r>
              <a:rPr lang="en-GB" dirty="0">
                <a:solidFill>
                  <a:srgbClr val="002060"/>
                </a:solidFill>
              </a:rPr>
              <a:t> </a:t>
            </a:r>
            <a:r>
              <a:rPr lang="en-GB" dirty="0" err="1" smtClean="0">
                <a:solidFill>
                  <a:srgbClr val="002060"/>
                </a:solidFill>
              </a:rPr>
              <a:t>attīrīšana</a:t>
            </a:r>
            <a:r>
              <a:rPr lang="en-GB" dirty="0" smtClean="0">
                <a:solidFill>
                  <a:srgbClr val="002060"/>
                </a:solidFill>
              </a:rPr>
              <a:t>, </a:t>
            </a:r>
            <a:r>
              <a:rPr lang="en-GB" dirty="0" err="1">
                <a:solidFill>
                  <a:srgbClr val="002060"/>
                </a:solidFill>
              </a:rPr>
              <a:t>simtiem</a:t>
            </a:r>
            <a:r>
              <a:rPr lang="en-GB" dirty="0">
                <a:solidFill>
                  <a:srgbClr val="002060"/>
                </a:solidFill>
              </a:rPr>
              <a:t> </a:t>
            </a:r>
            <a:r>
              <a:rPr lang="en-GB" dirty="0" err="1">
                <a:solidFill>
                  <a:srgbClr val="002060"/>
                </a:solidFill>
              </a:rPr>
              <a:t>tūktošu</a:t>
            </a:r>
            <a:r>
              <a:rPr lang="en-GB" dirty="0">
                <a:solidFill>
                  <a:srgbClr val="002060"/>
                </a:solidFill>
              </a:rPr>
              <a:t> </a:t>
            </a:r>
            <a:r>
              <a:rPr lang="en-GB" dirty="0" err="1">
                <a:solidFill>
                  <a:srgbClr val="002060"/>
                </a:solidFill>
              </a:rPr>
              <a:t>kubikmetru</a:t>
            </a:r>
            <a:r>
              <a:rPr lang="en-GB" dirty="0">
                <a:solidFill>
                  <a:srgbClr val="002060"/>
                </a:solidFill>
              </a:rPr>
              <a:t> </a:t>
            </a:r>
            <a:r>
              <a:rPr lang="en-GB" dirty="0" err="1">
                <a:solidFill>
                  <a:srgbClr val="002060"/>
                </a:solidFill>
              </a:rPr>
              <a:t>zemes</a:t>
            </a:r>
            <a:r>
              <a:rPr lang="en-GB" dirty="0">
                <a:solidFill>
                  <a:srgbClr val="002060"/>
                </a:solidFill>
              </a:rPr>
              <a:t> </a:t>
            </a:r>
            <a:r>
              <a:rPr lang="en-GB" dirty="0" err="1">
                <a:solidFill>
                  <a:srgbClr val="002060"/>
                </a:solidFill>
              </a:rPr>
              <a:t>izdedzināšana</a:t>
            </a:r>
            <a:r>
              <a:rPr lang="en-GB" dirty="0">
                <a:solidFill>
                  <a:srgbClr val="002060"/>
                </a:solidFill>
              </a:rPr>
              <a:t> no </a:t>
            </a:r>
            <a:r>
              <a:rPr lang="en-GB" dirty="0" err="1">
                <a:solidFill>
                  <a:srgbClr val="002060"/>
                </a:solidFill>
              </a:rPr>
              <a:t>naftas</a:t>
            </a:r>
            <a:r>
              <a:rPr lang="en-GB" dirty="0">
                <a:solidFill>
                  <a:srgbClr val="002060"/>
                </a:solidFill>
              </a:rPr>
              <a:t> </a:t>
            </a:r>
            <a:r>
              <a:rPr lang="en-GB" dirty="0" err="1" smtClean="0">
                <a:solidFill>
                  <a:srgbClr val="002060"/>
                </a:solidFill>
              </a:rPr>
              <a:t>pr</a:t>
            </a:r>
            <a:r>
              <a:rPr lang="lv-LV" dirty="0" smtClean="0">
                <a:solidFill>
                  <a:srgbClr val="002060"/>
                </a:solidFill>
              </a:rPr>
              <a:t>o</a:t>
            </a:r>
            <a:r>
              <a:rPr lang="en-GB" dirty="0" err="1" smtClean="0">
                <a:solidFill>
                  <a:srgbClr val="002060"/>
                </a:solidFill>
              </a:rPr>
              <a:t>dukt</a:t>
            </a:r>
            <a:r>
              <a:rPr lang="lv-LV" dirty="0" smtClean="0">
                <a:solidFill>
                  <a:srgbClr val="002060"/>
                </a:solidFill>
              </a:rPr>
              <a:t>u piesārņojuma</a:t>
            </a:r>
            <a:r>
              <a:rPr lang="en-GB" dirty="0" smtClean="0">
                <a:solidFill>
                  <a:srgbClr val="002060"/>
                </a:solidFill>
              </a:rPr>
              <a:t> </a:t>
            </a:r>
            <a:r>
              <a:rPr lang="en-GB" dirty="0" err="1">
                <a:solidFill>
                  <a:srgbClr val="002060"/>
                </a:solidFill>
              </a:rPr>
              <a:t>augstas</a:t>
            </a:r>
            <a:r>
              <a:rPr lang="en-GB" dirty="0">
                <a:solidFill>
                  <a:srgbClr val="002060"/>
                </a:solidFill>
              </a:rPr>
              <a:t> </a:t>
            </a:r>
            <a:r>
              <a:rPr lang="en-GB" dirty="0" err="1">
                <a:solidFill>
                  <a:srgbClr val="002060"/>
                </a:solidFill>
              </a:rPr>
              <a:t>temperatūras</a:t>
            </a:r>
            <a:r>
              <a:rPr lang="en-GB" dirty="0">
                <a:solidFill>
                  <a:srgbClr val="002060"/>
                </a:solidFill>
              </a:rPr>
              <a:t> </a:t>
            </a:r>
            <a:r>
              <a:rPr lang="en-GB" dirty="0" err="1">
                <a:solidFill>
                  <a:srgbClr val="002060"/>
                </a:solidFill>
              </a:rPr>
              <a:t>krāsnīs</a:t>
            </a:r>
            <a:r>
              <a:rPr lang="en-GB" dirty="0">
                <a:solidFill>
                  <a:srgbClr val="002060"/>
                </a:solidFill>
              </a:rPr>
              <a:t>.</a:t>
            </a:r>
            <a:endParaRPr lang="lv-LV" dirty="0">
              <a:solidFill>
                <a:srgbClr val="002060"/>
              </a:solidFill>
            </a:endParaRPr>
          </a:p>
        </p:txBody>
      </p:sp>
    </p:spTree>
    <p:extLst>
      <p:ext uri="{BB962C8B-B14F-4D97-AF65-F5344CB8AC3E}">
        <p14:creationId xmlns:p14="http://schemas.microsoft.com/office/powerpoint/2010/main" val="33488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081" y="812800"/>
            <a:ext cx="11230473" cy="5091289"/>
          </a:xfrm>
          <a:prstGeom prst="rect">
            <a:avLst/>
          </a:prstGeom>
        </p:spPr>
      </p:pic>
    </p:spTree>
    <p:extLst>
      <p:ext uri="{BB962C8B-B14F-4D97-AF65-F5344CB8AC3E}">
        <p14:creationId xmlns:p14="http://schemas.microsoft.com/office/powerpoint/2010/main" val="1071306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33949-A512-4DCD-8B59-FFB773BAF358}"/>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4AA927F4-BBF4-4678-86C0-D49CDE73F6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80" y="479685"/>
            <a:ext cx="12275759" cy="5688767"/>
          </a:xfrm>
        </p:spPr>
      </p:pic>
    </p:spTree>
    <p:extLst>
      <p:ext uri="{BB962C8B-B14F-4D97-AF65-F5344CB8AC3E}">
        <p14:creationId xmlns:p14="http://schemas.microsoft.com/office/powerpoint/2010/main" val="177827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044" y="-1"/>
            <a:ext cx="9493956" cy="7120467"/>
          </a:xfrm>
          <a:prstGeom prst="rect">
            <a:avLst/>
          </a:prstGeom>
        </p:spPr>
      </p:pic>
    </p:spTree>
    <p:extLst>
      <p:ext uri="{BB962C8B-B14F-4D97-AF65-F5344CB8AC3E}">
        <p14:creationId xmlns:p14="http://schemas.microsoft.com/office/powerpoint/2010/main" val="537102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3899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4AD3D-5769-4DC2-AEAB-DF27B0939A77}"/>
              </a:ext>
            </a:extLst>
          </p:cNvPr>
          <p:cNvSpPr>
            <a:spLocks noGrp="1"/>
          </p:cNvSpPr>
          <p:nvPr>
            <p:ph type="title"/>
          </p:nvPr>
        </p:nvSpPr>
        <p:spPr/>
        <p:txBody>
          <a:bodyPr/>
          <a:lstStyle/>
          <a:p>
            <a:r>
              <a:rPr lang="lv-LV" dirty="0" smtClean="0">
                <a:solidFill>
                  <a:srgbClr val="002060"/>
                </a:solidFill>
              </a:rPr>
              <a:t>A</a:t>
            </a:r>
            <a:r>
              <a:rPr lang="en-GB" dirty="0" err="1" smtClean="0">
                <a:solidFill>
                  <a:srgbClr val="002060"/>
                </a:solidFill>
              </a:rPr>
              <a:t>tjaunotā</a:t>
            </a:r>
            <a:r>
              <a:rPr lang="en-GB" dirty="0" smtClean="0">
                <a:solidFill>
                  <a:srgbClr val="002060"/>
                </a:solidFill>
              </a:rPr>
              <a:t> </a:t>
            </a:r>
            <a:r>
              <a:rPr lang="lv-LV" dirty="0" smtClean="0">
                <a:solidFill>
                  <a:srgbClr val="002060"/>
                </a:solidFill>
              </a:rPr>
              <a:t>naftas termināla </a:t>
            </a:r>
            <a:r>
              <a:rPr lang="en-GB" dirty="0" err="1" smtClean="0">
                <a:solidFill>
                  <a:srgbClr val="002060"/>
                </a:solidFill>
              </a:rPr>
              <a:t>teritorija</a:t>
            </a:r>
            <a:endParaRPr lang="lv-LV" dirty="0">
              <a:solidFill>
                <a:srgbClr val="002060"/>
              </a:solidFill>
            </a:endParaRPr>
          </a:p>
        </p:txBody>
      </p:sp>
      <p:pic>
        <p:nvPicPr>
          <p:cNvPr id="5" name="Content Placeholder 4">
            <a:extLst>
              <a:ext uri="{FF2B5EF4-FFF2-40B4-BE49-F238E27FC236}">
                <a16:creationId xmlns:a16="http://schemas.microsoft.com/office/drawing/2014/main" xmlns="" id="{B5969CFB-EAE0-4915-A91F-458F07663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8731" y="1690688"/>
            <a:ext cx="10034537" cy="4650151"/>
          </a:xfrm>
        </p:spPr>
      </p:pic>
    </p:spTree>
    <p:extLst>
      <p:ext uri="{BB962C8B-B14F-4D97-AF65-F5344CB8AC3E}">
        <p14:creationId xmlns:p14="http://schemas.microsoft.com/office/powerpoint/2010/main" val="263406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FF91B-BCCA-470A-8F6C-CF2CE069EFAB}"/>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33CB3B15-F052-40B1-932B-786EBC3AAB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99606"/>
            <a:ext cx="12211065" cy="5658787"/>
          </a:xfrm>
        </p:spPr>
      </p:pic>
    </p:spTree>
    <p:extLst>
      <p:ext uri="{BB962C8B-B14F-4D97-AF65-F5344CB8AC3E}">
        <p14:creationId xmlns:p14="http://schemas.microsoft.com/office/powerpoint/2010/main" val="4167150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75039-0710-4A16-A2EA-0BF497E8B50B}"/>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3527B652-5FF6-483B-9640-805AD3C03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12" y="592111"/>
            <a:ext cx="12243412" cy="5673777"/>
          </a:xfrm>
        </p:spPr>
      </p:pic>
    </p:spTree>
    <p:extLst>
      <p:ext uri="{BB962C8B-B14F-4D97-AF65-F5344CB8AC3E}">
        <p14:creationId xmlns:p14="http://schemas.microsoft.com/office/powerpoint/2010/main" val="209757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6452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11358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BDAB2A-029C-4ACB-A301-149EC0EE1B62}"/>
              </a:ext>
            </a:extLst>
          </p:cNvPr>
          <p:cNvSpPr>
            <a:spLocks noGrp="1"/>
          </p:cNvSpPr>
          <p:nvPr>
            <p:ph idx="1"/>
          </p:nvPr>
        </p:nvSpPr>
        <p:spPr>
          <a:xfrm>
            <a:off x="838200" y="365125"/>
            <a:ext cx="10515600" cy="5064831"/>
          </a:xfrm>
        </p:spPr>
        <p:txBody>
          <a:bodyPr/>
          <a:lstStyle/>
          <a:p>
            <a:pPr marL="0" indent="0" algn="just">
              <a:buNone/>
            </a:pPr>
            <a:r>
              <a:rPr lang="lv-LV" b="1" cap="all" dirty="0">
                <a:solidFill>
                  <a:srgbClr val="002060"/>
                </a:solidFill>
              </a:rPr>
              <a:t>Kotkas vecā ostas pārbūves projekts </a:t>
            </a:r>
            <a:endParaRPr lang="lv-LV" b="1" cap="all" dirty="0" smtClean="0">
              <a:solidFill>
                <a:srgbClr val="002060"/>
              </a:solidFill>
            </a:endParaRPr>
          </a:p>
          <a:p>
            <a:pPr algn="just"/>
            <a:r>
              <a:rPr lang="lv-LV" dirty="0">
                <a:solidFill>
                  <a:srgbClr val="002060"/>
                </a:solidFill>
              </a:rPr>
              <a:t>A</a:t>
            </a:r>
            <a:r>
              <a:rPr lang="lv-LV" dirty="0" smtClean="0">
                <a:solidFill>
                  <a:srgbClr val="002060"/>
                </a:solidFill>
              </a:rPr>
              <a:t>izsākts </a:t>
            </a:r>
            <a:r>
              <a:rPr lang="lv-LV" dirty="0">
                <a:solidFill>
                  <a:srgbClr val="002060"/>
                </a:solidFill>
              </a:rPr>
              <a:t>2017. </a:t>
            </a:r>
            <a:r>
              <a:rPr lang="lv-LV" dirty="0" smtClean="0">
                <a:solidFill>
                  <a:srgbClr val="002060"/>
                </a:solidFill>
              </a:rPr>
              <a:t>gadā. Pārbūvi attīsta privātie investori, noslēdzot </a:t>
            </a:r>
            <a:r>
              <a:rPr lang="lv-LV" dirty="0">
                <a:solidFill>
                  <a:srgbClr val="002060"/>
                </a:solidFill>
              </a:rPr>
              <a:t>zemes nomas līgumu ar pašvaldību uz 50 gadiem.  Projekta I posms paredz izbūvēt 20 000 m2 mazumtirdzniecības telpu. Projektā iesaistītie dalībnieki ir Lielbritānijas nekustamā īpašuma finansēšanas uzņēmums PCPE, mazumtirdzniecības uzņēmums </a:t>
            </a:r>
            <a:r>
              <a:rPr lang="lv-LV" dirty="0" err="1">
                <a:solidFill>
                  <a:srgbClr val="002060"/>
                </a:solidFill>
              </a:rPr>
              <a:t>Milligan</a:t>
            </a:r>
            <a:r>
              <a:rPr lang="lv-LV" dirty="0">
                <a:solidFill>
                  <a:srgbClr val="002060"/>
                </a:solidFill>
              </a:rPr>
              <a:t> </a:t>
            </a:r>
            <a:r>
              <a:rPr lang="lv-LV" dirty="0" err="1">
                <a:solidFill>
                  <a:srgbClr val="002060"/>
                </a:solidFill>
              </a:rPr>
              <a:t>Retail</a:t>
            </a:r>
            <a:r>
              <a:rPr lang="lv-LV" dirty="0">
                <a:solidFill>
                  <a:srgbClr val="002060"/>
                </a:solidFill>
              </a:rPr>
              <a:t>, Itālijas modes mazumtirdzniecības operators DEA </a:t>
            </a:r>
            <a:r>
              <a:rPr lang="lv-LV" dirty="0" err="1">
                <a:solidFill>
                  <a:srgbClr val="002060"/>
                </a:solidFill>
              </a:rPr>
              <a:t>Real</a:t>
            </a:r>
            <a:r>
              <a:rPr lang="lv-LV" dirty="0">
                <a:solidFill>
                  <a:srgbClr val="002060"/>
                </a:solidFill>
              </a:rPr>
              <a:t> </a:t>
            </a:r>
            <a:r>
              <a:rPr lang="lv-LV" dirty="0" err="1">
                <a:solidFill>
                  <a:srgbClr val="002060"/>
                </a:solidFill>
              </a:rPr>
              <a:t>Estate</a:t>
            </a:r>
            <a:r>
              <a:rPr lang="lv-LV" dirty="0">
                <a:solidFill>
                  <a:srgbClr val="002060"/>
                </a:solidFill>
              </a:rPr>
              <a:t> un citi starptautiski partneri</a:t>
            </a:r>
            <a:r>
              <a:rPr lang="lv-LV" dirty="0" smtClean="0">
                <a:solidFill>
                  <a:srgbClr val="002060"/>
                </a:solidFill>
              </a:rPr>
              <a:t>.</a:t>
            </a:r>
          </a:p>
          <a:p>
            <a:pPr algn="just"/>
            <a:r>
              <a:rPr lang="lv-LV" dirty="0">
                <a:solidFill>
                  <a:srgbClr val="002060"/>
                </a:solidFill>
              </a:rPr>
              <a:t>Plānots, ka pasākumu centrs 4 gadu laikā reģionā radīs 440 jaunas darba vietas, un tirdzniecības centrs radīs 710 tiešās darba vietas. Vecā ostas projekta attīstība veicinās tirdzniecību visā </a:t>
            </a:r>
            <a:r>
              <a:rPr lang="lv-LV" dirty="0" err="1">
                <a:solidFill>
                  <a:srgbClr val="002060"/>
                </a:solidFill>
              </a:rPr>
              <a:t>Kymenlaakso</a:t>
            </a:r>
            <a:r>
              <a:rPr lang="lv-LV" dirty="0">
                <a:solidFill>
                  <a:srgbClr val="002060"/>
                </a:solidFill>
              </a:rPr>
              <a:t> reģionā.</a:t>
            </a:r>
          </a:p>
          <a:p>
            <a:pPr algn="just"/>
            <a:endParaRPr lang="lv-LV" dirty="0">
              <a:solidFill>
                <a:srgbClr val="002060"/>
              </a:solidFill>
            </a:endParaRPr>
          </a:p>
        </p:txBody>
      </p:sp>
    </p:spTree>
    <p:extLst>
      <p:ext uri="{BB962C8B-B14F-4D97-AF65-F5344CB8AC3E}">
        <p14:creationId xmlns:p14="http://schemas.microsoft.com/office/powerpoint/2010/main" val="1954203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39D0E-ED24-4457-B3AB-A88F594C2BB4}"/>
              </a:ext>
            </a:extLst>
          </p:cNvPr>
          <p:cNvSpPr>
            <a:spLocks noGrp="1"/>
          </p:cNvSpPr>
          <p:nvPr>
            <p:ph type="title"/>
          </p:nvPr>
        </p:nvSpPr>
        <p:spPr/>
        <p:txBody>
          <a:bodyPr/>
          <a:lstStyle/>
          <a:p>
            <a:r>
              <a:rPr lang="lv-LV" b="1" dirty="0" smtClean="0">
                <a:solidFill>
                  <a:srgbClr val="002060"/>
                </a:solidFill>
              </a:rPr>
              <a:t>K</a:t>
            </a:r>
            <a:r>
              <a:rPr lang="en-GB" b="1" dirty="0" err="1" smtClean="0">
                <a:solidFill>
                  <a:srgbClr val="002060"/>
                </a:solidFill>
              </a:rPr>
              <a:t>uģniecības</a:t>
            </a:r>
            <a:r>
              <a:rPr lang="en-GB" b="1" dirty="0" smtClean="0">
                <a:solidFill>
                  <a:srgbClr val="002060"/>
                </a:solidFill>
              </a:rPr>
              <a:t> </a:t>
            </a:r>
            <a:r>
              <a:rPr lang="en-GB" b="1" dirty="0" err="1">
                <a:solidFill>
                  <a:srgbClr val="002060"/>
                </a:solidFill>
              </a:rPr>
              <a:t>muzejs</a:t>
            </a:r>
            <a:r>
              <a:rPr lang="en-GB" b="1" dirty="0">
                <a:solidFill>
                  <a:srgbClr val="002060"/>
                </a:solidFill>
              </a:rPr>
              <a:t> un </a:t>
            </a:r>
            <a:r>
              <a:rPr lang="en-GB" b="1" dirty="0" err="1" smtClean="0">
                <a:solidFill>
                  <a:srgbClr val="002060"/>
                </a:solidFill>
              </a:rPr>
              <a:t>piegu</a:t>
            </a:r>
            <a:r>
              <a:rPr lang="lv-LV" b="1" dirty="0" smtClean="0">
                <a:solidFill>
                  <a:srgbClr val="002060"/>
                </a:solidFill>
              </a:rPr>
              <a:t>l</a:t>
            </a:r>
            <a:r>
              <a:rPr lang="en-GB" b="1" dirty="0" err="1" smtClean="0">
                <a:solidFill>
                  <a:srgbClr val="002060"/>
                </a:solidFill>
              </a:rPr>
              <a:t>ošā</a:t>
            </a:r>
            <a:r>
              <a:rPr lang="en-GB" b="1" dirty="0" smtClean="0">
                <a:solidFill>
                  <a:srgbClr val="002060"/>
                </a:solidFill>
              </a:rPr>
              <a:t> </a:t>
            </a:r>
            <a:r>
              <a:rPr lang="en-GB" b="1" dirty="0" err="1">
                <a:solidFill>
                  <a:srgbClr val="002060"/>
                </a:solidFill>
              </a:rPr>
              <a:t>teritorija</a:t>
            </a:r>
            <a:endParaRPr lang="lv-LV" b="1" dirty="0">
              <a:solidFill>
                <a:srgbClr val="002060"/>
              </a:solidFill>
            </a:endParaRPr>
          </a:p>
        </p:txBody>
      </p:sp>
      <p:pic>
        <p:nvPicPr>
          <p:cNvPr id="5" name="Content Placeholder 4">
            <a:extLst>
              <a:ext uri="{FF2B5EF4-FFF2-40B4-BE49-F238E27FC236}">
                <a16:creationId xmlns:a16="http://schemas.microsoft.com/office/drawing/2014/main" xmlns="" id="{6CD0D678-A904-4C74-BD6F-93E1DFBA6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506" y="1690688"/>
            <a:ext cx="9786391" cy="4535157"/>
          </a:xfrm>
        </p:spPr>
      </p:pic>
    </p:spTree>
    <p:extLst>
      <p:ext uri="{BB962C8B-B14F-4D97-AF65-F5344CB8AC3E}">
        <p14:creationId xmlns:p14="http://schemas.microsoft.com/office/powerpoint/2010/main" val="129547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1DDC303-3A2A-4E90-A3B7-13DF3500330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5058" b="8692"/>
          <a:stretch/>
        </p:blipFill>
        <p:spPr>
          <a:xfrm>
            <a:off x="568055" y="-41420"/>
            <a:ext cx="9628890" cy="541625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a:extLst>
              <a:ext uri="{FF2B5EF4-FFF2-40B4-BE49-F238E27FC236}">
                <a16:creationId xmlns:a16="http://schemas.microsoft.com/office/drawing/2014/main" xmlns="" id="{27B0B9F8-A2F5-4995-999F-8A74D1241001}"/>
              </a:ext>
            </a:extLst>
          </p:cNvPr>
          <p:cNvSpPr>
            <a:spLocks noGrp="1"/>
          </p:cNvSpPr>
          <p:nvPr>
            <p:ph type="ctrTitle"/>
          </p:nvPr>
        </p:nvSpPr>
        <p:spPr>
          <a:xfrm>
            <a:off x="1106311" y="1827366"/>
            <a:ext cx="9561689" cy="1463676"/>
          </a:xfrm>
        </p:spPr>
        <p:txBody>
          <a:bodyPr>
            <a:normAutofit/>
          </a:bodyPr>
          <a:lstStyle/>
          <a:p>
            <a:r>
              <a:rPr lang="en-GB" b="1" dirty="0">
                <a:solidFill>
                  <a:srgbClr val="FFFFFF"/>
                </a:solidFill>
              </a:rPr>
              <a:t>KYMENLAAKSO</a:t>
            </a:r>
            <a:endParaRPr lang="lv-LV" b="1" dirty="0">
              <a:solidFill>
                <a:srgbClr val="FFFFFF"/>
              </a:solidFill>
            </a:endParaRPr>
          </a:p>
        </p:txBody>
      </p:sp>
      <p:sp>
        <p:nvSpPr>
          <p:cNvPr id="3" name="Subtitle 2">
            <a:extLst>
              <a:ext uri="{FF2B5EF4-FFF2-40B4-BE49-F238E27FC236}">
                <a16:creationId xmlns:a16="http://schemas.microsoft.com/office/drawing/2014/main" xmlns="" id="{ED43F12F-59C9-47F6-85FB-7FBCFB6A2125}"/>
              </a:ext>
            </a:extLst>
          </p:cNvPr>
          <p:cNvSpPr>
            <a:spLocks noGrp="1"/>
          </p:cNvSpPr>
          <p:nvPr>
            <p:ph type="subTitle" idx="1"/>
          </p:nvPr>
        </p:nvSpPr>
        <p:spPr>
          <a:xfrm>
            <a:off x="1490134" y="3332462"/>
            <a:ext cx="9561689" cy="1098395"/>
          </a:xfrm>
        </p:spPr>
        <p:txBody>
          <a:bodyPr>
            <a:normAutofit/>
          </a:bodyPr>
          <a:lstStyle/>
          <a:p>
            <a:r>
              <a:rPr lang="en-GB" b="1" dirty="0">
                <a:solidFill>
                  <a:srgbClr val="FFFFFF"/>
                </a:solidFill>
              </a:rPr>
              <a:t>UN KOTKAS PILSĒTAS DEGRADĒTO TERITORIJU APGŪŠANAS PIEREDZE</a:t>
            </a:r>
          </a:p>
          <a:p>
            <a:r>
              <a:rPr lang="en-GB" b="1" dirty="0">
                <a:solidFill>
                  <a:srgbClr val="FFFFFF"/>
                </a:solidFill>
              </a:rPr>
              <a:t>2019 GADĀ</a:t>
            </a:r>
            <a:endParaRPr lang="lv-LV" b="1" dirty="0">
              <a:solidFill>
                <a:srgbClr val="FFFFFF"/>
              </a:solidFill>
            </a:endParaRPr>
          </a:p>
        </p:txBody>
      </p:sp>
    </p:spTree>
    <p:extLst>
      <p:ext uri="{BB962C8B-B14F-4D97-AF65-F5344CB8AC3E}">
        <p14:creationId xmlns:p14="http://schemas.microsoft.com/office/powerpoint/2010/main" val="22187662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5A9BB-274C-41E8-9CFB-45DA7365DF22}"/>
              </a:ext>
            </a:extLst>
          </p:cNvPr>
          <p:cNvSpPr>
            <a:spLocks noGrp="1"/>
          </p:cNvSpPr>
          <p:nvPr>
            <p:ph type="title"/>
          </p:nvPr>
        </p:nvSpPr>
        <p:spPr/>
        <p:txBody>
          <a:bodyPr/>
          <a:lstStyle/>
          <a:p>
            <a:endParaRPr lang="lv-LV"/>
          </a:p>
        </p:txBody>
      </p:sp>
      <p:pic>
        <p:nvPicPr>
          <p:cNvPr id="9" name="Content Placeholder 8">
            <a:extLst>
              <a:ext uri="{FF2B5EF4-FFF2-40B4-BE49-F238E27FC236}">
                <a16:creationId xmlns:a16="http://schemas.microsoft.com/office/drawing/2014/main" xmlns="" id="{A3E7BA9F-F923-4D23-AF2B-86DD773A24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330" y="1"/>
            <a:ext cx="10327339" cy="6857999"/>
          </a:xfrm>
        </p:spPr>
      </p:pic>
    </p:spTree>
    <p:extLst>
      <p:ext uri="{BB962C8B-B14F-4D97-AF65-F5344CB8AC3E}">
        <p14:creationId xmlns:p14="http://schemas.microsoft.com/office/powerpoint/2010/main" val="3094582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BC1D57-877E-423F-AB4B-89F8EF8DB102}"/>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57D3AED7-B4F3-4B7E-A571-FC2A6FA9EB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7944"/>
            <a:ext cx="10515599" cy="6800056"/>
          </a:xfrm>
        </p:spPr>
      </p:pic>
    </p:spTree>
    <p:extLst>
      <p:ext uri="{BB962C8B-B14F-4D97-AF65-F5344CB8AC3E}">
        <p14:creationId xmlns:p14="http://schemas.microsoft.com/office/powerpoint/2010/main" val="1543421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3107C3E-6DF8-44EF-AC71-8C193F2E4533}"/>
              </a:ext>
            </a:extLst>
          </p:cNvPr>
          <p:cNvSpPr>
            <a:spLocks noGrp="1"/>
          </p:cNvSpPr>
          <p:nvPr>
            <p:ph idx="1"/>
          </p:nvPr>
        </p:nvSpPr>
        <p:spPr>
          <a:xfrm>
            <a:off x="838200" y="365125"/>
            <a:ext cx="10515600" cy="5811838"/>
          </a:xfrm>
        </p:spPr>
        <p:txBody>
          <a:bodyPr/>
          <a:lstStyle/>
          <a:p>
            <a:pPr marL="0" indent="0">
              <a:buNone/>
            </a:pPr>
            <a:r>
              <a:rPr lang="lv-LV" b="1" dirty="0" smtClean="0">
                <a:solidFill>
                  <a:srgbClr val="002060"/>
                </a:solidFill>
              </a:rPr>
              <a:t>BURU KUĢU FESTIVĀLS</a:t>
            </a:r>
          </a:p>
          <a:p>
            <a:pPr marL="0" indent="0">
              <a:buNone/>
            </a:pPr>
            <a:r>
              <a:rPr lang="lv-LV" dirty="0" smtClean="0">
                <a:solidFill>
                  <a:srgbClr val="002060"/>
                </a:solidFill>
              </a:rPr>
              <a:t>R</a:t>
            </a:r>
            <a:r>
              <a:rPr lang="en-GB" dirty="0" err="1" smtClean="0">
                <a:solidFill>
                  <a:srgbClr val="002060"/>
                </a:solidFill>
              </a:rPr>
              <a:t>eizi</a:t>
            </a:r>
            <a:r>
              <a:rPr lang="en-GB" dirty="0" smtClean="0">
                <a:solidFill>
                  <a:srgbClr val="002060"/>
                </a:solidFill>
              </a:rPr>
              <a:t> </a:t>
            </a:r>
            <a:r>
              <a:rPr lang="en-GB" dirty="0">
                <a:solidFill>
                  <a:srgbClr val="002060"/>
                </a:solidFill>
              </a:rPr>
              <a:t>5 </a:t>
            </a:r>
            <a:r>
              <a:rPr lang="en-GB" dirty="0" err="1">
                <a:solidFill>
                  <a:srgbClr val="002060"/>
                </a:solidFill>
              </a:rPr>
              <a:t>gados</a:t>
            </a:r>
            <a:r>
              <a:rPr lang="en-GB" dirty="0">
                <a:solidFill>
                  <a:srgbClr val="002060"/>
                </a:solidFill>
              </a:rPr>
              <a:t> </a:t>
            </a:r>
            <a:r>
              <a:rPr lang="lv-LV" dirty="0" smtClean="0">
                <a:solidFill>
                  <a:srgbClr val="002060"/>
                </a:solidFill>
              </a:rPr>
              <a:t>ostas </a:t>
            </a:r>
            <a:r>
              <a:rPr lang="en-GB" dirty="0" err="1" smtClean="0">
                <a:solidFill>
                  <a:srgbClr val="002060"/>
                </a:solidFill>
              </a:rPr>
              <a:t>teritorijā</a:t>
            </a:r>
            <a:r>
              <a:rPr lang="en-GB" dirty="0" smtClean="0">
                <a:solidFill>
                  <a:srgbClr val="002060"/>
                </a:solidFill>
              </a:rPr>
              <a:t> </a:t>
            </a:r>
            <a:r>
              <a:rPr lang="en-GB" dirty="0" err="1">
                <a:solidFill>
                  <a:srgbClr val="002060"/>
                </a:solidFill>
              </a:rPr>
              <a:t>notiek</a:t>
            </a:r>
            <a:r>
              <a:rPr lang="en-GB" dirty="0">
                <a:solidFill>
                  <a:srgbClr val="002060"/>
                </a:solidFill>
              </a:rPr>
              <a:t> </a:t>
            </a:r>
            <a:r>
              <a:rPr lang="en-GB" dirty="0" err="1">
                <a:solidFill>
                  <a:srgbClr val="002060"/>
                </a:solidFill>
              </a:rPr>
              <a:t>lielākais</a:t>
            </a:r>
            <a:r>
              <a:rPr lang="en-GB" dirty="0">
                <a:solidFill>
                  <a:srgbClr val="002060"/>
                </a:solidFill>
              </a:rPr>
              <a:t> </a:t>
            </a:r>
            <a:r>
              <a:rPr lang="en-GB" dirty="0" err="1" smtClean="0">
                <a:solidFill>
                  <a:srgbClr val="002060"/>
                </a:solidFill>
              </a:rPr>
              <a:t>buru</a:t>
            </a:r>
            <a:r>
              <a:rPr lang="lv-LV" dirty="0" smtClean="0">
                <a:solidFill>
                  <a:srgbClr val="002060"/>
                </a:solidFill>
              </a:rPr>
              <a:t> </a:t>
            </a:r>
            <a:r>
              <a:rPr lang="en-GB" dirty="0" err="1" smtClean="0">
                <a:solidFill>
                  <a:srgbClr val="002060"/>
                </a:solidFill>
              </a:rPr>
              <a:t>kuģu</a:t>
            </a:r>
            <a:r>
              <a:rPr lang="en-GB" dirty="0" smtClean="0">
                <a:solidFill>
                  <a:srgbClr val="002060"/>
                </a:solidFill>
              </a:rPr>
              <a:t> </a:t>
            </a:r>
            <a:r>
              <a:rPr lang="en-GB" dirty="0">
                <a:solidFill>
                  <a:srgbClr val="002060"/>
                </a:solidFill>
              </a:rPr>
              <a:t>festivals, </a:t>
            </a:r>
            <a:r>
              <a:rPr lang="en-GB" dirty="0" err="1">
                <a:solidFill>
                  <a:srgbClr val="002060"/>
                </a:solidFill>
              </a:rPr>
              <a:t>kurā</a:t>
            </a:r>
            <a:r>
              <a:rPr lang="en-GB" dirty="0">
                <a:solidFill>
                  <a:srgbClr val="002060"/>
                </a:solidFill>
              </a:rPr>
              <a:t> </a:t>
            </a:r>
            <a:r>
              <a:rPr lang="en-GB" dirty="0" err="1">
                <a:solidFill>
                  <a:srgbClr val="002060"/>
                </a:solidFill>
              </a:rPr>
              <a:t>piedalās</a:t>
            </a:r>
            <a:r>
              <a:rPr lang="en-GB" dirty="0">
                <a:solidFill>
                  <a:srgbClr val="002060"/>
                </a:solidFill>
              </a:rPr>
              <a:t> </a:t>
            </a:r>
            <a:r>
              <a:rPr lang="en-GB" dirty="0" err="1">
                <a:solidFill>
                  <a:srgbClr val="002060"/>
                </a:solidFill>
              </a:rPr>
              <a:t>pasaulē</a:t>
            </a:r>
            <a:r>
              <a:rPr lang="en-GB" dirty="0">
                <a:solidFill>
                  <a:srgbClr val="002060"/>
                </a:solidFill>
              </a:rPr>
              <a:t> </a:t>
            </a:r>
            <a:r>
              <a:rPr lang="en-GB" dirty="0" err="1">
                <a:solidFill>
                  <a:srgbClr val="002060"/>
                </a:solidFill>
              </a:rPr>
              <a:t>lielākie</a:t>
            </a:r>
            <a:r>
              <a:rPr lang="en-GB" dirty="0">
                <a:solidFill>
                  <a:srgbClr val="002060"/>
                </a:solidFill>
              </a:rPr>
              <a:t> </a:t>
            </a:r>
            <a:r>
              <a:rPr lang="en-GB" dirty="0" err="1">
                <a:solidFill>
                  <a:srgbClr val="002060"/>
                </a:solidFill>
              </a:rPr>
              <a:t>burinieki</a:t>
            </a:r>
            <a:r>
              <a:rPr lang="en-GB" dirty="0">
                <a:solidFill>
                  <a:srgbClr val="002060"/>
                </a:solidFill>
              </a:rPr>
              <a:t>.</a:t>
            </a:r>
          </a:p>
          <a:p>
            <a:pPr marL="0" indent="0">
              <a:buNone/>
            </a:pPr>
            <a:r>
              <a:rPr lang="en-GB" dirty="0">
                <a:solidFill>
                  <a:srgbClr val="002060"/>
                </a:solidFill>
              </a:rPr>
              <a:t> </a:t>
            </a:r>
            <a:r>
              <a:rPr lang="en-GB" dirty="0" err="1">
                <a:solidFill>
                  <a:srgbClr val="002060"/>
                </a:solidFill>
              </a:rPr>
              <a:t>Ninas</a:t>
            </a:r>
            <a:r>
              <a:rPr lang="en-GB" dirty="0">
                <a:solidFill>
                  <a:srgbClr val="002060"/>
                </a:solidFill>
              </a:rPr>
              <a:t> </a:t>
            </a:r>
            <a:r>
              <a:rPr lang="en-GB" dirty="0" err="1">
                <a:solidFill>
                  <a:srgbClr val="002060"/>
                </a:solidFill>
              </a:rPr>
              <a:t>Rauhala</a:t>
            </a:r>
            <a:r>
              <a:rPr lang="en-GB" dirty="0">
                <a:solidFill>
                  <a:srgbClr val="002060"/>
                </a:solidFill>
              </a:rPr>
              <a:t>- </a:t>
            </a:r>
            <a:r>
              <a:rPr lang="en-GB" dirty="0" err="1">
                <a:solidFill>
                  <a:srgbClr val="002060"/>
                </a:solidFill>
              </a:rPr>
              <a:t>Kotkas</a:t>
            </a:r>
            <a:r>
              <a:rPr lang="en-GB" dirty="0">
                <a:solidFill>
                  <a:srgbClr val="002060"/>
                </a:solidFill>
              </a:rPr>
              <a:t> </a:t>
            </a:r>
            <a:r>
              <a:rPr lang="en-GB" dirty="0" err="1">
                <a:solidFill>
                  <a:srgbClr val="002060"/>
                </a:solidFill>
              </a:rPr>
              <a:t>pašvaldības</a:t>
            </a:r>
            <a:r>
              <a:rPr lang="en-GB" dirty="0">
                <a:solidFill>
                  <a:srgbClr val="002060"/>
                </a:solidFill>
              </a:rPr>
              <a:t> </a:t>
            </a:r>
            <a:r>
              <a:rPr lang="en-GB" dirty="0" err="1">
                <a:solidFill>
                  <a:srgbClr val="002060"/>
                </a:solidFill>
              </a:rPr>
              <a:t>komunikāciju</a:t>
            </a:r>
            <a:r>
              <a:rPr lang="en-GB" dirty="0">
                <a:solidFill>
                  <a:srgbClr val="002060"/>
                </a:solidFill>
              </a:rPr>
              <a:t> un </a:t>
            </a:r>
            <a:r>
              <a:rPr lang="en-GB" dirty="0" err="1">
                <a:solidFill>
                  <a:srgbClr val="002060"/>
                </a:solidFill>
              </a:rPr>
              <a:t>pasākumu</a:t>
            </a:r>
            <a:r>
              <a:rPr lang="en-GB" dirty="0">
                <a:solidFill>
                  <a:srgbClr val="002060"/>
                </a:solidFill>
              </a:rPr>
              <a:t> </a:t>
            </a:r>
            <a:r>
              <a:rPr lang="en-GB" dirty="0" err="1">
                <a:solidFill>
                  <a:srgbClr val="002060"/>
                </a:solidFill>
              </a:rPr>
              <a:t>vadītāja</a:t>
            </a:r>
            <a:r>
              <a:rPr lang="en-GB" dirty="0">
                <a:solidFill>
                  <a:srgbClr val="002060"/>
                </a:solidFill>
              </a:rPr>
              <a:t> </a:t>
            </a:r>
            <a:r>
              <a:rPr lang="en-GB" dirty="0" err="1">
                <a:solidFill>
                  <a:srgbClr val="002060"/>
                </a:solidFill>
              </a:rPr>
              <a:t>stāsta</a:t>
            </a:r>
            <a:r>
              <a:rPr lang="en-GB" dirty="0">
                <a:solidFill>
                  <a:srgbClr val="002060"/>
                </a:solidFill>
              </a:rPr>
              <a:t>, ka </a:t>
            </a:r>
            <a:r>
              <a:rPr lang="en-GB" dirty="0" err="1">
                <a:solidFill>
                  <a:srgbClr val="002060"/>
                </a:solidFill>
              </a:rPr>
              <a:t>veicot</a:t>
            </a:r>
            <a:r>
              <a:rPr lang="en-GB" dirty="0">
                <a:solidFill>
                  <a:srgbClr val="002060"/>
                </a:solidFill>
              </a:rPr>
              <a:t> </a:t>
            </a:r>
            <a:r>
              <a:rPr lang="en-GB" dirty="0" err="1">
                <a:solidFill>
                  <a:srgbClr val="002060"/>
                </a:solidFill>
              </a:rPr>
              <a:t>aptauju</a:t>
            </a:r>
            <a:r>
              <a:rPr lang="en-GB" dirty="0">
                <a:solidFill>
                  <a:srgbClr val="002060"/>
                </a:solidFill>
              </a:rPr>
              <a:t>, par </a:t>
            </a:r>
            <a:r>
              <a:rPr lang="en-GB" dirty="0" err="1">
                <a:solidFill>
                  <a:srgbClr val="002060"/>
                </a:solidFill>
              </a:rPr>
              <a:t>apmeklētāju</a:t>
            </a:r>
            <a:r>
              <a:rPr lang="en-GB" dirty="0">
                <a:solidFill>
                  <a:srgbClr val="002060"/>
                </a:solidFill>
              </a:rPr>
              <a:t> </a:t>
            </a:r>
            <a:r>
              <a:rPr lang="en-GB" dirty="0" err="1">
                <a:solidFill>
                  <a:srgbClr val="002060"/>
                </a:solidFill>
              </a:rPr>
              <a:t>tēriņiem</a:t>
            </a:r>
            <a:r>
              <a:rPr lang="en-GB" dirty="0">
                <a:solidFill>
                  <a:srgbClr val="002060"/>
                </a:solidFill>
              </a:rPr>
              <a:t> </a:t>
            </a:r>
            <a:r>
              <a:rPr lang="en-GB" dirty="0" err="1">
                <a:solidFill>
                  <a:srgbClr val="002060"/>
                </a:solidFill>
              </a:rPr>
              <a:t>šajā</a:t>
            </a:r>
            <a:r>
              <a:rPr lang="en-GB" dirty="0">
                <a:solidFill>
                  <a:srgbClr val="002060"/>
                </a:solidFill>
              </a:rPr>
              <a:t> </a:t>
            </a:r>
            <a:r>
              <a:rPr lang="en-GB" dirty="0" err="1">
                <a:solidFill>
                  <a:srgbClr val="002060"/>
                </a:solidFill>
              </a:rPr>
              <a:t>pasākumā</a:t>
            </a:r>
            <a:r>
              <a:rPr lang="en-GB" dirty="0">
                <a:solidFill>
                  <a:srgbClr val="002060"/>
                </a:solidFill>
              </a:rPr>
              <a:t>, tie </a:t>
            </a:r>
            <a:r>
              <a:rPr lang="en-GB" dirty="0" err="1">
                <a:solidFill>
                  <a:srgbClr val="002060"/>
                </a:solidFill>
              </a:rPr>
              <a:t>sastāda</a:t>
            </a:r>
            <a:r>
              <a:rPr lang="en-GB" dirty="0">
                <a:solidFill>
                  <a:srgbClr val="002060"/>
                </a:solidFill>
              </a:rPr>
              <a:t> 30-40 </a:t>
            </a:r>
            <a:r>
              <a:rPr lang="en-GB" dirty="0" err="1">
                <a:solidFill>
                  <a:srgbClr val="002060"/>
                </a:solidFill>
              </a:rPr>
              <a:t>eiro</a:t>
            </a:r>
            <a:r>
              <a:rPr lang="en-GB" dirty="0">
                <a:solidFill>
                  <a:srgbClr val="002060"/>
                </a:solidFill>
              </a:rPr>
              <a:t> no </a:t>
            </a:r>
            <a:r>
              <a:rPr lang="en-GB" dirty="0" err="1">
                <a:solidFill>
                  <a:srgbClr val="002060"/>
                </a:solidFill>
              </a:rPr>
              <a:t>cilvēka</a:t>
            </a:r>
            <a:r>
              <a:rPr lang="en-GB" dirty="0">
                <a:solidFill>
                  <a:srgbClr val="002060"/>
                </a:solidFill>
              </a:rPr>
              <a:t>, </a:t>
            </a:r>
            <a:r>
              <a:rPr lang="en-GB" dirty="0" err="1">
                <a:solidFill>
                  <a:srgbClr val="002060"/>
                </a:solidFill>
              </a:rPr>
              <a:t>jeb</a:t>
            </a:r>
            <a:r>
              <a:rPr lang="en-GB" dirty="0">
                <a:solidFill>
                  <a:srgbClr val="002060"/>
                </a:solidFill>
              </a:rPr>
              <a:t> </a:t>
            </a:r>
            <a:r>
              <a:rPr lang="en-GB" dirty="0" err="1">
                <a:solidFill>
                  <a:srgbClr val="002060"/>
                </a:solidFill>
              </a:rPr>
              <a:t>aptuveni</a:t>
            </a:r>
            <a:r>
              <a:rPr lang="en-GB" dirty="0">
                <a:solidFill>
                  <a:srgbClr val="002060"/>
                </a:solidFill>
              </a:rPr>
              <a:t> 100 </a:t>
            </a:r>
            <a:r>
              <a:rPr lang="en-GB" dirty="0" err="1">
                <a:solidFill>
                  <a:srgbClr val="002060"/>
                </a:solidFill>
              </a:rPr>
              <a:t>eiro</a:t>
            </a:r>
            <a:r>
              <a:rPr lang="en-GB" dirty="0">
                <a:solidFill>
                  <a:srgbClr val="002060"/>
                </a:solidFill>
              </a:rPr>
              <a:t> </a:t>
            </a:r>
            <a:r>
              <a:rPr lang="lv-LV" dirty="0" smtClean="0">
                <a:solidFill>
                  <a:srgbClr val="002060"/>
                </a:solidFill>
              </a:rPr>
              <a:t>no </a:t>
            </a:r>
            <a:r>
              <a:rPr lang="en-GB" dirty="0" err="1" smtClean="0">
                <a:solidFill>
                  <a:srgbClr val="002060"/>
                </a:solidFill>
              </a:rPr>
              <a:t>ģimene</a:t>
            </a:r>
            <a:r>
              <a:rPr lang="lv-LV" dirty="0" smtClean="0">
                <a:solidFill>
                  <a:srgbClr val="002060"/>
                </a:solidFill>
              </a:rPr>
              <a:t>s</a:t>
            </a:r>
            <a:r>
              <a:rPr lang="en-GB" dirty="0" smtClean="0">
                <a:solidFill>
                  <a:srgbClr val="002060"/>
                </a:solidFill>
              </a:rPr>
              <a:t>. </a:t>
            </a:r>
            <a:r>
              <a:rPr lang="en-GB" dirty="0" err="1">
                <a:solidFill>
                  <a:srgbClr val="002060"/>
                </a:solidFill>
              </a:rPr>
              <a:t>Pēdējā</a:t>
            </a:r>
            <a:r>
              <a:rPr lang="en-GB" dirty="0">
                <a:solidFill>
                  <a:srgbClr val="002060"/>
                </a:solidFill>
              </a:rPr>
              <a:t> </a:t>
            </a:r>
            <a:r>
              <a:rPr lang="en-GB" dirty="0" err="1">
                <a:solidFill>
                  <a:srgbClr val="002060"/>
                </a:solidFill>
              </a:rPr>
              <a:t>pasākuma</a:t>
            </a:r>
            <a:r>
              <a:rPr lang="en-GB" dirty="0">
                <a:solidFill>
                  <a:srgbClr val="002060"/>
                </a:solidFill>
              </a:rPr>
              <a:t> </a:t>
            </a:r>
            <a:r>
              <a:rPr lang="en-GB" dirty="0" err="1">
                <a:solidFill>
                  <a:srgbClr val="002060"/>
                </a:solidFill>
              </a:rPr>
              <a:t>peļņa</a:t>
            </a:r>
            <a:r>
              <a:rPr lang="en-GB" dirty="0">
                <a:solidFill>
                  <a:srgbClr val="002060"/>
                </a:solidFill>
              </a:rPr>
              <a:t> </a:t>
            </a:r>
            <a:r>
              <a:rPr lang="en-GB" dirty="0" err="1">
                <a:solidFill>
                  <a:srgbClr val="002060"/>
                </a:solidFill>
              </a:rPr>
              <a:t>pilsētai</a:t>
            </a:r>
            <a:r>
              <a:rPr lang="en-GB" dirty="0">
                <a:solidFill>
                  <a:srgbClr val="002060"/>
                </a:solidFill>
              </a:rPr>
              <a:t> no </a:t>
            </a:r>
            <a:r>
              <a:rPr lang="en-GB" dirty="0" err="1">
                <a:solidFill>
                  <a:srgbClr val="002060"/>
                </a:solidFill>
              </a:rPr>
              <a:t>šī</a:t>
            </a:r>
            <a:r>
              <a:rPr lang="en-GB" dirty="0">
                <a:solidFill>
                  <a:srgbClr val="002060"/>
                </a:solidFill>
              </a:rPr>
              <a:t> </a:t>
            </a:r>
            <a:r>
              <a:rPr lang="en-GB" dirty="0" err="1">
                <a:solidFill>
                  <a:srgbClr val="002060"/>
                </a:solidFill>
              </a:rPr>
              <a:t>pasākuma</a:t>
            </a:r>
            <a:r>
              <a:rPr lang="en-GB" dirty="0">
                <a:solidFill>
                  <a:srgbClr val="002060"/>
                </a:solidFill>
              </a:rPr>
              <a:t> </a:t>
            </a:r>
            <a:r>
              <a:rPr lang="en-GB" dirty="0" err="1">
                <a:solidFill>
                  <a:srgbClr val="002060"/>
                </a:solidFill>
              </a:rPr>
              <a:t>sastādīja</a:t>
            </a:r>
            <a:r>
              <a:rPr lang="en-GB" dirty="0">
                <a:solidFill>
                  <a:srgbClr val="002060"/>
                </a:solidFill>
              </a:rPr>
              <a:t> 1 450 000 </a:t>
            </a:r>
            <a:r>
              <a:rPr lang="en-GB" dirty="0" err="1">
                <a:solidFill>
                  <a:srgbClr val="002060"/>
                </a:solidFill>
              </a:rPr>
              <a:t>eiro</a:t>
            </a:r>
            <a:r>
              <a:rPr lang="en-GB" dirty="0">
                <a:solidFill>
                  <a:srgbClr val="002060"/>
                </a:solidFill>
              </a:rPr>
              <a:t>.</a:t>
            </a:r>
            <a:endParaRPr lang="lv-LV" dirty="0">
              <a:solidFill>
                <a:srgbClr val="002060"/>
              </a:solidFill>
            </a:endParaRPr>
          </a:p>
        </p:txBody>
      </p:sp>
    </p:spTree>
    <p:extLst>
      <p:ext uri="{BB962C8B-B14F-4D97-AF65-F5344CB8AC3E}">
        <p14:creationId xmlns:p14="http://schemas.microsoft.com/office/powerpoint/2010/main" val="149520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74549F-5833-4B83-8100-3050242FC44B}"/>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4B6899F8-B99E-4F1B-899A-01BCE7BC59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152" y="0"/>
            <a:ext cx="10351696" cy="6857999"/>
          </a:xfrm>
        </p:spPr>
      </p:pic>
    </p:spTree>
    <p:extLst>
      <p:ext uri="{BB962C8B-B14F-4D97-AF65-F5344CB8AC3E}">
        <p14:creationId xmlns:p14="http://schemas.microsoft.com/office/powerpoint/2010/main" val="3700999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57EBC-A131-4305-A9D2-F0A9E79C7BC9}"/>
              </a:ext>
            </a:extLst>
          </p:cNvPr>
          <p:cNvSpPr>
            <a:spLocks noGrp="1"/>
          </p:cNvSpPr>
          <p:nvPr>
            <p:ph type="title"/>
          </p:nvPr>
        </p:nvSpPr>
        <p:spPr/>
        <p:txBody>
          <a:bodyPr/>
          <a:lstStyle/>
          <a:p>
            <a:endParaRPr lang="lv-LV"/>
          </a:p>
        </p:txBody>
      </p:sp>
      <p:pic>
        <p:nvPicPr>
          <p:cNvPr id="21" name="Content Placeholder 20">
            <a:extLst>
              <a:ext uri="{FF2B5EF4-FFF2-40B4-BE49-F238E27FC236}">
                <a16:creationId xmlns:a16="http://schemas.microsoft.com/office/drawing/2014/main" xmlns="" id="{D3A84639-B8CF-4C2B-8DA0-7FA243133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0"/>
            <a:ext cx="10167449" cy="6778299"/>
          </a:xfrm>
        </p:spPr>
      </p:pic>
    </p:spTree>
    <p:extLst>
      <p:ext uri="{BB962C8B-B14F-4D97-AF65-F5344CB8AC3E}">
        <p14:creationId xmlns:p14="http://schemas.microsoft.com/office/powerpoint/2010/main" val="254883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E64CC2-CB91-482D-88BA-149C5A8111A7}"/>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xmlns="" id="{FB7C6D70-4899-4BDD-9F1A-641662C323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5847" y="62771"/>
            <a:ext cx="9060305" cy="6795229"/>
          </a:xfrm>
        </p:spPr>
      </p:pic>
    </p:spTree>
    <p:extLst>
      <p:ext uri="{BB962C8B-B14F-4D97-AF65-F5344CB8AC3E}">
        <p14:creationId xmlns:p14="http://schemas.microsoft.com/office/powerpoint/2010/main" val="4253573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826FD4-E1C1-44A3-A2F4-720F6E5A419C}"/>
              </a:ext>
            </a:extLst>
          </p:cNvPr>
          <p:cNvSpPr>
            <a:spLocks noGrp="1"/>
          </p:cNvSpPr>
          <p:nvPr>
            <p:ph idx="1"/>
          </p:nvPr>
        </p:nvSpPr>
        <p:spPr>
          <a:xfrm>
            <a:off x="838200" y="365125"/>
            <a:ext cx="10515600" cy="5811838"/>
          </a:xfrm>
        </p:spPr>
        <p:txBody>
          <a:bodyPr>
            <a:normAutofit fontScale="92500" lnSpcReduction="10000"/>
          </a:bodyPr>
          <a:lstStyle/>
          <a:p>
            <a:pPr marL="0" indent="0" algn="just">
              <a:buNone/>
            </a:pPr>
            <a:r>
              <a:rPr lang="en-GB" dirty="0" err="1">
                <a:solidFill>
                  <a:srgbClr val="002060"/>
                </a:solidFill>
              </a:rPr>
              <a:t>Pilsētas</a:t>
            </a:r>
            <a:r>
              <a:rPr lang="en-GB" dirty="0">
                <a:solidFill>
                  <a:srgbClr val="002060"/>
                </a:solidFill>
              </a:rPr>
              <a:t> </a:t>
            </a:r>
            <a:r>
              <a:rPr lang="en-GB" dirty="0" err="1">
                <a:solidFill>
                  <a:srgbClr val="002060"/>
                </a:solidFill>
              </a:rPr>
              <a:t>attīstības</a:t>
            </a:r>
            <a:r>
              <a:rPr lang="en-GB" dirty="0">
                <a:solidFill>
                  <a:srgbClr val="002060"/>
                </a:solidFill>
              </a:rPr>
              <a:t> </a:t>
            </a:r>
            <a:r>
              <a:rPr lang="en-GB" dirty="0" err="1">
                <a:solidFill>
                  <a:srgbClr val="002060"/>
                </a:solidFill>
              </a:rPr>
              <a:t>vīzijā</a:t>
            </a:r>
            <a:r>
              <a:rPr lang="en-GB" dirty="0">
                <a:solidFill>
                  <a:srgbClr val="002060"/>
                </a:solidFill>
              </a:rPr>
              <a:t> </a:t>
            </a:r>
            <a:r>
              <a:rPr lang="en-GB" dirty="0" err="1">
                <a:solidFill>
                  <a:srgbClr val="002060"/>
                </a:solidFill>
              </a:rPr>
              <a:t>atbrīvoto</a:t>
            </a:r>
            <a:r>
              <a:rPr lang="en-GB" dirty="0">
                <a:solidFill>
                  <a:srgbClr val="002060"/>
                </a:solidFill>
              </a:rPr>
              <a:t> </a:t>
            </a:r>
            <a:r>
              <a:rPr lang="en-GB" dirty="0" err="1">
                <a:solidFill>
                  <a:srgbClr val="002060"/>
                </a:solidFill>
              </a:rPr>
              <a:t>vecās</a:t>
            </a:r>
            <a:r>
              <a:rPr lang="en-GB" dirty="0">
                <a:solidFill>
                  <a:srgbClr val="002060"/>
                </a:solidFill>
              </a:rPr>
              <a:t> </a:t>
            </a:r>
            <a:r>
              <a:rPr lang="en-GB" dirty="0" err="1">
                <a:solidFill>
                  <a:srgbClr val="002060"/>
                </a:solidFill>
              </a:rPr>
              <a:t>ostas</a:t>
            </a:r>
            <a:r>
              <a:rPr lang="en-GB" dirty="0">
                <a:solidFill>
                  <a:srgbClr val="002060"/>
                </a:solidFill>
              </a:rPr>
              <a:t> </a:t>
            </a:r>
            <a:r>
              <a:rPr lang="en-GB" dirty="0" err="1">
                <a:solidFill>
                  <a:srgbClr val="002060"/>
                </a:solidFill>
              </a:rPr>
              <a:t>teritoriju</a:t>
            </a:r>
            <a:r>
              <a:rPr lang="en-GB" dirty="0">
                <a:solidFill>
                  <a:srgbClr val="002060"/>
                </a:solidFill>
              </a:rPr>
              <a:t> </a:t>
            </a:r>
            <a:r>
              <a:rPr lang="en-GB" dirty="0" err="1">
                <a:solidFill>
                  <a:srgbClr val="002060"/>
                </a:solidFill>
              </a:rPr>
              <a:t>ir</a:t>
            </a:r>
            <a:r>
              <a:rPr lang="en-GB" dirty="0">
                <a:solidFill>
                  <a:srgbClr val="002060"/>
                </a:solidFill>
              </a:rPr>
              <a:t> </a:t>
            </a:r>
            <a:r>
              <a:rPr lang="en-GB" dirty="0" err="1">
                <a:solidFill>
                  <a:srgbClr val="002060"/>
                </a:solidFill>
              </a:rPr>
              <a:t>plānots</a:t>
            </a:r>
            <a:r>
              <a:rPr lang="en-GB" dirty="0">
                <a:solidFill>
                  <a:srgbClr val="002060"/>
                </a:solidFill>
              </a:rPr>
              <a:t> </a:t>
            </a:r>
            <a:r>
              <a:rPr lang="en-GB" dirty="0" err="1">
                <a:solidFill>
                  <a:srgbClr val="002060"/>
                </a:solidFill>
              </a:rPr>
              <a:t>pārbūvēt</a:t>
            </a:r>
            <a:r>
              <a:rPr lang="en-GB" dirty="0">
                <a:solidFill>
                  <a:srgbClr val="002060"/>
                </a:solidFill>
              </a:rPr>
              <a:t> par </a:t>
            </a:r>
            <a:r>
              <a:rPr lang="en-GB" dirty="0" err="1">
                <a:solidFill>
                  <a:srgbClr val="002060"/>
                </a:solidFill>
              </a:rPr>
              <a:t>universitātes</a:t>
            </a:r>
            <a:r>
              <a:rPr lang="en-GB" dirty="0">
                <a:solidFill>
                  <a:srgbClr val="002060"/>
                </a:solidFill>
              </a:rPr>
              <a:t> </a:t>
            </a:r>
            <a:r>
              <a:rPr lang="en-GB" dirty="0" err="1">
                <a:solidFill>
                  <a:srgbClr val="002060"/>
                </a:solidFill>
              </a:rPr>
              <a:t>teritoriju</a:t>
            </a:r>
            <a:r>
              <a:rPr lang="en-GB" dirty="0">
                <a:solidFill>
                  <a:srgbClr val="002060"/>
                </a:solidFill>
              </a:rPr>
              <a:t> </a:t>
            </a:r>
            <a:r>
              <a:rPr lang="en-GB" dirty="0" err="1">
                <a:solidFill>
                  <a:srgbClr val="002060"/>
                </a:solidFill>
              </a:rPr>
              <a:t>ar</a:t>
            </a:r>
            <a:r>
              <a:rPr lang="en-GB" dirty="0">
                <a:solidFill>
                  <a:srgbClr val="002060"/>
                </a:solidFill>
              </a:rPr>
              <a:t> tai </a:t>
            </a:r>
            <a:r>
              <a:rPr lang="en-GB" dirty="0" err="1">
                <a:solidFill>
                  <a:srgbClr val="002060"/>
                </a:solidFill>
              </a:rPr>
              <a:t>piederošu</a:t>
            </a:r>
            <a:r>
              <a:rPr lang="en-GB" dirty="0">
                <a:solidFill>
                  <a:srgbClr val="002060"/>
                </a:solidFill>
              </a:rPr>
              <a:t> </a:t>
            </a:r>
            <a:r>
              <a:rPr lang="en-GB" dirty="0" err="1">
                <a:solidFill>
                  <a:srgbClr val="002060"/>
                </a:solidFill>
              </a:rPr>
              <a:t>infrastruktūru</a:t>
            </a:r>
            <a:r>
              <a:rPr lang="en-GB" dirty="0">
                <a:solidFill>
                  <a:srgbClr val="002060"/>
                </a:solidFill>
              </a:rPr>
              <a:t>, </a:t>
            </a:r>
            <a:r>
              <a:rPr lang="en-GB" dirty="0" err="1">
                <a:solidFill>
                  <a:srgbClr val="002060"/>
                </a:solidFill>
              </a:rPr>
              <a:t>gan</a:t>
            </a:r>
            <a:r>
              <a:rPr lang="en-GB" dirty="0">
                <a:solidFill>
                  <a:srgbClr val="002060"/>
                </a:solidFill>
              </a:rPr>
              <a:t> </a:t>
            </a:r>
            <a:r>
              <a:rPr lang="en-GB" dirty="0" err="1">
                <a:solidFill>
                  <a:srgbClr val="002060"/>
                </a:solidFill>
              </a:rPr>
              <a:t>plašu</a:t>
            </a:r>
            <a:r>
              <a:rPr lang="en-GB" dirty="0">
                <a:solidFill>
                  <a:srgbClr val="002060"/>
                </a:solidFill>
              </a:rPr>
              <a:t> </a:t>
            </a:r>
            <a:r>
              <a:rPr lang="en-GB" dirty="0" err="1" smtClean="0">
                <a:solidFill>
                  <a:srgbClr val="002060"/>
                </a:solidFill>
              </a:rPr>
              <a:t>hote</a:t>
            </a:r>
            <a:r>
              <a:rPr lang="lv-LV" dirty="0" err="1" smtClean="0">
                <a:solidFill>
                  <a:srgbClr val="002060"/>
                </a:solidFill>
              </a:rPr>
              <a:t>ļu</a:t>
            </a:r>
            <a:r>
              <a:rPr lang="lv-LV" dirty="0" smtClean="0">
                <a:solidFill>
                  <a:srgbClr val="002060"/>
                </a:solidFill>
              </a:rPr>
              <a:t> tīklu. Kotka</a:t>
            </a:r>
            <a:r>
              <a:rPr lang="en-GB" dirty="0" smtClean="0">
                <a:solidFill>
                  <a:srgbClr val="002060"/>
                </a:solidFill>
              </a:rPr>
              <a:t> </a:t>
            </a:r>
            <a:r>
              <a:rPr lang="en-GB" dirty="0" err="1">
                <a:solidFill>
                  <a:srgbClr val="002060"/>
                </a:solidFill>
              </a:rPr>
              <a:t>vēl</a:t>
            </a:r>
            <a:r>
              <a:rPr lang="en-GB" dirty="0">
                <a:solidFill>
                  <a:srgbClr val="002060"/>
                </a:solidFill>
              </a:rPr>
              <a:t> </a:t>
            </a:r>
            <a:r>
              <a:rPr lang="en-GB" dirty="0" err="1">
                <a:solidFill>
                  <a:srgbClr val="002060"/>
                </a:solidFill>
              </a:rPr>
              <a:t>joprojām</a:t>
            </a:r>
            <a:r>
              <a:rPr lang="en-GB" dirty="0">
                <a:solidFill>
                  <a:srgbClr val="002060"/>
                </a:solidFill>
              </a:rPr>
              <a:t> nav </a:t>
            </a:r>
            <a:r>
              <a:rPr lang="en-GB" dirty="0" err="1">
                <a:solidFill>
                  <a:srgbClr val="002060"/>
                </a:solidFill>
              </a:rPr>
              <a:t>spējīga</a:t>
            </a:r>
            <a:r>
              <a:rPr lang="en-GB" dirty="0">
                <a:solidFill>
                  <a:srgbClr val="002060"/>
                </a:solidFill>
              </a:rPr>
              <a:t> </a:t>
            </a:r>
            <a:r>
              <a:rPr lang="en-GB" dirty="0" err="1">
                <a:solidFill>
                  <a:srgbClr val="002060"/>
                </a:solidFill>
              </a:rPr>
              <a:t>vienlaicīgi</a:t>
            </a:r>
            <a:r>
              <a:rPr lang="en-GB" dirty="0">
                <a:solidFill>
                  <a:srgbClr val="002060"/>
                </a:solidFill>
              </a:rPr>
              <a:t> </a:t>
            </a:r>
            <a:r>
              <a:rPr lang="en-GB" dirty="0" err="1">
                <a:solidFill>
                  <a:srgbClr val="002060"/>
                </a:solidFill>
              </a:rPr>
              <a:t>uzņemt</a:t>
            </a:r>
            <a:r>
              <a:rPr lang="en-GB" dirty="0">
                <a:solidFill>
                  <a:srgbClr val="002060"/>
                </a:solidFill>
              </a:rPr>
              <a:t> </a:t>
            </a:r>
            <a:r>
              <a:rPr lang="en-GB" dirty="0" err="1">
                <a:solidFill>
                  <a:srgbClr val="002060"/>
                </a:solidFill>
              </a:rPr>
              <a:t>lielu</a:t>
            </a:r>
            <a:r>
              <a:rPr lang="en-GB" dirty="0">
                <a:solidFill>
                  <a:srgbClr val="002060"/>
                </a:solidFill>
              </a:rPr>
              <a:t> </a:t>
            </a:r>
            <a:r>
              <a:rPr lang="en-GB" dirty="0" err="1">
                <a:solidFill>
                  <a:srgbClr val="002060"/>
                </a:solidFill>
              </a:rPr>
              <a:t>viesu</a:t>
            </a:r>
            <a:r>
              <a:rPr lang="en-GB" dirty="0">
                <a:solidFill>
                  <a:srgbClr val="002060"/>
                </a:solidFill>
              </a:rPr>
              <a:t> </a:t>
            </a:r>
            <a:r>
              <a:rPr lang="en-GB" dirty="0" err="1">
                <a:solidFill>
                  <a:srgbClr val="002060"/>
                </a:solidFill>
              </a:rPr>
              <a:t>daudzumu</a:t>
            </a:r>
            <a:r>
              <a:rPr lang="en-GB" dirty="0">
                <a:solidFill>
                  <a:srgbClr val="002060"/>
                </a:solidFill>
              </a:rPr>
              <a:t>, </a:t>
            </a:r>
            <a:r>
              <a:rPr lang="en-GB" dirty="0" err="1">
                <a:solidFill>
                  <a:srgbClr val="002060"/>
                </a:solidFill>
              </a:rPr>
              <a:t>gan</a:t>
            </a:r>
            <a:r>
              <a:rPr lang="en-GB" dirty="0">
                <a:solidFill>
                  <a:srgbClr val="002060"/>
                </a:solidFill>
              </a:rPr>
              <a:t> </a:t>
            </a:r>
            <a:r>
              <a:rPr lang="en-GB" dirty="0" err="1">
                <a:solidFill>
                  <a:srgbClr val="002060"/>
                </a:solidFill>
              </a:rPr>
              <a:t>arī</a:t>
            </a:r>
            <a:r>
              <a:rPr lang="en-GB" dirty="0">
                <a:solidFill>
                  <a:srgbClr val="002060"/>
                </a:solidFill>
              </a:rPr>
              <a:t> </a:t>
            </a:r>
            <a:r>
              <a:rPr lang="en-GB" dirty="0" err="1">
                <a:solidFill>
                  <a:srgbClr val="002060"/>
                </a:solidFill>
              </a:rPr>
              <a:t>piestātni</a:t>
            </a:r>
            <a:r>
              <a:rPr lang="en-GB" dirty="0">
                <a:solidFill>
                  <a:srgbClr val="002060"/>
                </a:solidFill>
              </a:rPr>
              <a:t> </a:t>
            </a:r>
            <a:r>
              <a:rPr lang="en-GB" dirty="0" err="1">
                <a:solidFill>
                  <a:srgbClr val="002060"/>
                </a:solidFill>
              </a:rPr>
              <a:t>liela</a:t>
            </a:r>
            <a:r>
              <a:rPr lang="en-GB" dirty="0">
                <a:solidFill>
                  <a:srgbClr val="002060"/>
                </a:solidFill>
              </a:rPr>
              <a:t> </a:t>
            </a:r>
            <a:r>
              <a:rPr lang="en-GB" dirty="0" err="1">
                <a:solidFill>
                  <a:srgbClr val="002060"/>
                </a:solidFill>
              </a:rPr>
              <a:t>izmēra</a:t>
            </a:r>
            <a:r>
              <a:rPr lang="en-GB" dirty="0">
                <a:solidFill>
                  <a:srgbClr val="002060"/>
                </a:solidFill>
              </a:rPr>
              <a:t> </a:t>
            </a:r>
            <a:r>
              <a:rPr lang="en-GB" dirty="0" err="1">
                <a:solidFill>
                  <a:srgbClr val="002060"/>
                </a:solidFill>
              </a:rPr>
              <a:t>pasažieru</a:t>
            </a:r>
            <a:r>
              <a:rPr lang="en-GB" dirty="0">
                <a:solidFill>
                  <a:srgbClr val="002060"/>
                </a:solidFill>
              </a:rPr>
              <a:t> </a:t>
            </a:r>
            <a:r>
              <a:rPr lang="en-GB" dirty="0" err="1">
                <a:solidFill>
                  <a:srgbClr val="002060"/>
                </a:solidFill>
              </a:rPr>
              <a:t>kuģiem</a:t>
            </a:r>
            <a:r>
              <a:rPr lang="en-GB" dirty="0" smtClean="0">
                <a:solidFill>
                  <a:srgbClr val="002060"/>
                </a:solidFill>
              </a:rPr>
              <a:t>.</a:t>
            </a:r>
            <a:endParaRPr lang="lv-LV" dirty="0" smtClean="0">
              <a:solidFill>
                <a:srgbClr val="002060"/>
              </a:solidFill>
            </a:endParaRPr>
          </a:p>
          <a:p>
            <a:pPr marL="0" indent="0" algn="just">
              <a:buNone/>
            </a:pPr>
            <a:r>
              <a:rPr lang="en-GB" dirty="0" err="1" smtClean="0">
                <a:solidFill>
                  <a:srgbClr val="002060"/>
                </a:solidFill>
              </a:rPr>
              <a:t>Atbrīvojot</a:t>
            </a:r>
            <a:r>
              <a:rPr lang="en-GB" dirty="0" smtClean="0">
                <a:solidFill>
                  <a:srgbClr val="002060"/>
                </a:solidFill>
              </a:rPr>
              <a:t> </a:t>
            </a:r>
            <a:r>
              <a:rPr lang="en-GB" dirty="0" err="1">
                <a:solidFill>
                  <a:srgbClr val="002060"/>
                </a:solidFill>
              </a:rPr>
              <a:t>ostu</a:t>
            </a:r>
            <a:r>
              <a:rPr lang="en-GB" dirty="0">
                <a:solidFill>
                  <a:srgbClr val="002060"/>
                </a:solidFill>
              </a:rPr>
              <a:t> no </a:t>
            </a:r>
            <a:r>
              <a:rPr lang="en-GB" dirty="0" err="1">
                <a:solidFill>
                  <a:srgbClr val="002060"/>
                </a:solidFill>
              </a:rPr>
              <a:t>vecajiem</a:t>
            </a:r>
            <a:r>
              <a:rPr lang="en-GB" dirty="0">
                <a:solidFill>
                  <a:srgbClr val="002060"/>
                </a:solidFill>
              </a:rPr>
              <a:t> </a:t>
            </a:r>
            <a:r>
              <a:rPr lang="en-GB" dirty="0" err="1">
                <a:solidFill>
                  <a:srgbClr val="002060"/>
                </a:solidFill>
              </a:rPr>
              <a:t>rūpniecības</a:t>
            </a:r>
            <a:r>
              <a:rPr lang="en-GB" dirty="0">
                <a:solidFill>
                  <a:srgbClr val="002060"/>
                </a:solidFill>
              </a:rPr>
              <a:t> </a:t>
            </a:r>
            <a:r>
              <a:rPr lang="en-GB" dirty="0" err="1">
                <a:solidFill>
                  <a:srgbClr val="002060"/>
                </a:solidFill>
              </a:rPr>
              <a:t>dokiem</a:t>
            </a:r>
            <a:r>
              <a:rPr lang="en-GB" dirty="0">
                <a:solidFill>
                  <a:srgbClr val="002060"/>
                </a:solidFill>
              </a:rPr>
              <a:t>, </a:t>
            </a:r>
            <a:r>
              <a:rPr lang="en-GB" dirty="0" err="1">
                <a:solidFill>
                  <a:srgbClr val="002060"/>
                </a:solidFill>
              </a:rPr>
              <a:t>pašvaldība</a:t>
            </a:r>
            <a:r>
              <a:rPr lang="en-GB" dirty="0">
                <a:solidFill>
                  <a:srgbClr val="002060"/>
                </a:solidFill>
              </a:rPr>
              <a:t> par </a:t>
            </a:r>
            <a:r>
              <a:rPr lang="en-GB" dirty="0" err="1">
                <a:solidFill>
                  <a:srgbClr val="002060"/>
                </a:solidFill>
              </a:rPr>
              <a:t>saviem</a:t>
            </a:r>
            <a:r>
              <a:rPr lang="en-GB" dirty="0">
                <a:solidFill>
                  <a:srgbClr val="002060"/>
                </a:solidFill>
              </a:rPr>
              <a:t> </a:t>
            </a:r>
            <a:r>
              <a:rPr lang="en-GB" dirty="0" err="1">
                <a:solidFill>
                  <a:srgbClr val="002060"/>
                </a:solidFill>
              </a:rPr>
              <a:t>līdzekļiem</a:t>
            </a:r>
            <a:r>
              <a:rPr lang="en-GB" dirty="0">
                <a:solidFill>
                  <a:srgbClr val="002060"/>
                </a:solidFill>
              </a:rPr>
              <a:t> (</a:t>
            </a:r>
            <a:r>
              <a:rPr lang="en-GB" dirty="0" err="1">
                <a:solidFill>
                  <a:srgbClr val="002060"/>
                </a:solidFill>
              </a:rPr>
              <a:t>aptuveni</a:t>
            </a:r>
            <a:r>
              <a:rPr lang="en-GB" dirty="0">
                <a:solidFill>
                  <a:srgbClr val="002060"/>
                </a:solidFill>
              </a:rPr>
              <a:t> 5 000 000 </a:t>
            </a:r>
            <a:r>
              <a:rPr lang="en-GB" dirty="0" err="1">
                <a:solidFill>
                  <a:srgbClr val="002060"/>
                </a:solidFill>
              </a:rPr>
              <a:t>eiro</a:t>
            </a:r>
            <a:r>
              <a:rPr lang="en-GB" dirty="0">
                <a:solidFill>
                  <a:srgbClr val="002060"/>
                </a:solidFill>
              </a:rPr>
              <a:t>) </a:t>
            </a:r>
            <a:r>
              <a:rPr lang="en-GB" dirty="0" err="1">
                <a:solidFill>
                  <a:srgbClr val="002060"/>
                </a:solidFill>
              </a:rPr>
              <a:t>ir</a:t>
            </a:r>
            <a:r>
              <a:rPr lang="en-GB" dirty="0">
                <a:solidFill>
                  <a:srgbClr val="002060"/>
                </a:solidFill>
              </a:rPr>
              <a:t> </a:t>
            </a:r>
            <a:r>
              <a:rPr lang="en-GB" dirty="0" err="1">
                <a:solidFill>
                  <a:srgbClr val="002060"/>
                </a:solidFill>
              </a:rPr>
              <a:t>izveidojusi</a:t>
            </a:r>
            <a:r>
              <a:rPr lang="en-GB" dirty="0">
                <a:solidFill>
                  <a:srgbClr val="002060"/>
                </a:solidFill>
              </a:rPr>
              <a:t> </a:t>
            </a:r>
            <a:r>
              <a:rPr lang="en-GB" dirty="0" err="1">
                <a:solidFill>
                  <a:srgbClr val="002060"/>
                </a:solidFill>
              </a:rPr>
              <a:t>jaunu</a:t>
            </a:r>
            <a:r>
              <a:rPr lang="en-GB" dirty="0">
                <a:solidFill>
                  <a:srgbClr val="002060"/>
                </a:solidFill>
              </a:rPr>
              <a:t> </a:t>
            </a:r>
            <a:r>
              <a:rPr lang="en-GB" dirty="0" err="1">
                <a:solidFill>
                  <a:srgbClr val="002060"/>
                </a:solidFill>
              </a:rPr>
              <a:t>sauszemes</a:t>
            </a:r>
            <a:r>
              <a:rPr lang="en-GB" dirty="0">
                <a:solidFill>
                  <a:srgbClr val="002060"/>
                </a:solidFill>
              </a:rPr>
              <a:t> </a:t>
            </a:r>
            <a:r>
              <a:rPr lang="en-GB" dirty="0" err="1">
                <a:solidFill>
                  <a:srgbClr val="002060"/>
                </a:solidFill>
              </a:rPr>
              <a:t>platformu</a:t>
            </a:r>
            <a:r>
              <a:rPr lang="en-GB" dirty="0">
                <a:solidFill>
                  <a:srgbClr val="002060"/>
                </a:solidFill>
              </a:rPr>
              <a:t> </a:t>
            </a:r>
            <a:r>
              <a:rPr lang="en-GB" dirty="0" err="1">
                <a:solidFill>
                  <a:srgbClr val="002060"/>
                </a:solidFill>
              </a:rPr>
              <a:t>rūpniecības</a:t>
            </a:r>
            <a:r>
              <a:rPr lang="en-GB" dirty="0">
                <a:solidFill>
                  <a:srgbClr val="002060"/>
                </a:solidFill>
              </a:rPr>
              <a:t> </a:t>
            </a:r>
            <a:r>
              <a:rPr lang="en-GB" dirty="0" err="1">
                <a:solidFill>
                  <a:srgbClr val="002060"/>
                </a:solidFill>
              </a:rPr>
              <a:t>vajadzībām</a:t>
            </a:r>
            <a:r>
              <a:rPr lang="en-GB" dirty="0">
                <a:solidFill>
                  <a:srgbClr val="002060"/>
                </a:solidFill>
              </a:rPr>
              <a:t>. </a:t>
            </a:r>
            <a:r>
              <a:rPr lang="en-GB" dirty="0" err="1">
                <a:solidFill>
                  <a:srgbClr val="002060"/>
                </a:solidFill>
              </a:rPr>
              <a:t>Iznomājot</a:t>
            </a:r>
            <a:r>
              <a:rPr lang="en-GB" dirty="0">
                <a:solidFill>
                  <a:srgbClr val="002060"/>
                </a:solidFill>
              </a:rPr>
              <a:t> </a:t>
            </a:r>
            <a:r>
              <a:rPr lang="en-GB" dirty="0" err="1">
                <a:solidFill>
                  <a:srgbClr val="002060"/>
                </a:solidFill>
              </a:rPr>
              <a:t>šīs</a:t>
            </a:r>
            <a:r>
              <a:rPr lang="en-GB" dirty="0">
                <a:solidFill>
                  <a:srgbClr val="002060"/>
                </a:solidFill>
              </a:rPr>
              <a:t> </a:t>
            </a:r>
            <a:r>
              <a:rPr lang="en-GB" dirty="0" err="1">
                <a:solidFill>
                  <a:srgbClr val="002060"/>
                </a:solidFill>
              </a:rPr>
              <a:t>zemes</a:t>
            </a:r>
            <a:r>
              <a:rPr lang="en-GB" dirty="0">
                <a:solidFill>
                  <a:srgbClr val="002060"/>
                </a:solidFill>
              </a:rPr>
              <a:t> </a:t>
            </a:r>
            <a:r>
              <a:rPr lang="en-GB" dirty="0" err="1" smtClean="0">
                <a:solidFill>
                  <a:srgbClr val="002060"/>
                </a:solidFill>
              </a:rPr>
              <a:t>platības</a:t>
            </a:r>
            <a:r>
              <a:rPr lang="lv-LV" dirty="0" smtClean="0">
                <a:solidFill>
                  <a:srgbClr val="002060"/>
                </a:solidFill>
              </a:rPr>
              <a:t>,</a:t>
            </a:r>
            <a:r>
              <a:rPr lang="en-GB" dirty="0" smtClean="0">
                <a:solidFill>
                  <a:srgbClr val="002060"/>
                </a:solidFill>
              </a:rPr>
              <a:t> </a:t>
            </a:r>
            <a:r>
              <a:rPr lang="en-GB" dirty="0" err="1">
                <a:solidFill>
                  <a:srgbClr val="002060"/>
                </a:solidFill>
              </a:rPr>
              <a:t>tiek</a:t>
            </a:r>
            <a:r>
              <a:rPr lang="en-GB" dirty="0">
                <a:solidFill>
                  <a:srgbClr val="002060"/>
                </a:solidFill>
              </a:rPr>
              <a:t> </a:t>
            </a:r>
            <a:r>
              <a:rPr lang="en-GB" dirty="0" err="1">
                <a:solidFill>
                  <a:srgbClr val="002060"/>
                </a:solidFill>
              </a:rPr>
              <a:t>plānots</a:t>
            </a:r>
            <a:r>
              <a:rPr lang="en-GB" dirty="0">
                <a:solidFill>
                  <a:srgbClr val="002060"/>
                </a:solidFill>
              </a:rPr>
              <a:t> </a:t>
            </a:r>
            <a:r>
              <a:rPr lang="en-GB" dirty="0" err="1">
                <a:solidFill>
                  <a:srgbClr val="002060"/>
                </a:solidFill>
              </a:rPr>
              <a:t>atgūt</a:t>
            </a:r>
            <a:r>
              <a:rPr lang="en-GB" dirty="0">
                <a:solidFill>
                  <a:srgbClr val="002060"/>
                </a:solidFill>
              </a:rPr>
              <a:t> </a:t>
            </a:r>
            <a:r>
              <a:rPr lang="en-GB" dirty="0" err="1">
                <a:solidFill>
                  <a:srgbClr val="002060"/>
                </a:solidFill>
              </a:rPr>
              <a:t>ieguldīto</a:t>
            </a:r>
            <a:r>
              <a:rPr lang="en-GB" dirty="0">
                <a:solidFill>
                  <a:srgbClr val="002060"/>
                </a:solidFill>
              </a:rPr>
              <a:t> </a:t>
            </a:r>
            <a:r>
              <a:rPr lang="en-GB" dirty="0" err="1">
                <a:solidFill>
                  <a:srgbClr val="002060"/>
                </a:solidFill>
              </a:rPr>
              <a:t>naudu</a:t>
            </a:r>
            <a:r>
              <a:rPr lang="en-GB" dirty="0">
                <a:solidFill>
                  <a:srgbClr val="002060"/>
                </a:solidFill>
              </a:rPr>
              <a:t> 5-6 </a:t>
            </a:r>
            <a:r>
              <a:rPr lang="en-GB" dirty="0" err="1">
                <a:solidFill>
                  <a:srgbClr val="002060"/>
                </a:solidFill>
              </a:rPr>
              <a:t>gados</a:t>
            </a:r>
            <a:r>
              <a:rPr lang="en-GB" dirty="0">
                <a:solidFill>
                  <a:srgbClr val="002060"/>
                </a:solidFill>
              </a:rPr>
              <a:t>, un </a:t>
            </a:r>
            <a:r>
              <a:rPr lang="en-GB" dirty="0" err="1">
                <a:solidFill>
                  <a:srgbClr val="002060"/>
                </a:solidFill>
              </a:rPr>
              <a:t>jau</a:t>
            </a:r>
            <a:r>
              <a:rPr lang="en-GB" dirty="0">
                <a:solidFill>
                  <a:srgbClr val="002060"/>
                </a:solidFill>
              </a:rPr>
              <a:t> </a:t>
            </a:r>
            <a:r>
              <a:rPr lang="en-GB" dirty="0" err="1">
                <a:solidFill>
                  <a:srgbClr val="002060"/>
                </a:solidFill>
              </a:rPr>
              <a:t>vēlāk</a:t>
            </a:r>
            <a:r>
              <a:rPr lang="en-GB" dirty="0">
                <a:solidFill>
                  <a:srgbClr val="002060"/>
                </a:solidFill>
              </a:rPr>
              <a:t> </a:t>
            </a:r>
            <a:r>
              <a:rPr lang="en-GB" dirty="0" err="1">
                <a:solidFill>
                  <a:srgbClr val="002060"/>
                </a:solidFill>
              </a:rPr>
              <a:t>tā</a:t>
            </a:r>
            <a:r>
              <a:rPr lang="en-GB" dirty="0">
                <a:solidFill>
                  <a:srgbClr val="002060"/>
                </a:solidFill>
              </a:rPr>
              <a:t> </a:t>
            </a:r>
            <a:r>
              <a:rPr lang="en-GB" dirty="0" err="1">
                <a:solidFill>
                  <a:srgbClr val="002060"/>
                </a:solidFill>
              </a:rPr>
              <a:t>budžetā</a:t>
            </a:r>
            <a:r>
              <a:rPr lang="en-GB" dirty="0">
                <a:solidFill>
                  <a:srgbClr val="002060"/>
                </a:solidFill>
              </a:rPr>
              <a:t> </a:t>
            </a:r>
            <a:r>
              <a:rPr lang="en-GB" dirty="0" err="1">
                <a:solidFill>
                  <a:srgbClr val="002060"/>
                </a:solidFill>
              </a:rPr>
              <a:t>veidos</a:t>
            </a:r>
            <a:r>
              <a:rPr lang="en-GB" dirty="0">
                <a:solidFill>
                  <a:srgbClr val="002060"/>
                </a:solidFill>
              </a:rPr>
              <a:t> </a:t>
            </a:r>
            <a:r>
              <a:rPr lang="en-GB" dirty="0" err="1">
                <a:solidFill>
                  <a:srgbClr val="002060"/>
                </a:solidFill>
              </a:rPr>
              <a:t>ievērojamu</a:t>
            </a:r>
            <a:r>
              <a:rPr lang="en-GB" dirty="0">
                <a:solidFill>
                  <a:srgbClr val="002060"/>
                </a:solidFill>
              </a:rPr>
              <a:t> </a:t>
            </a:r>
            <a:r>
              <a:rPr lang="en-GB" dirty="0" err="1">
                <a:solidFill>
                  <a:srgbClr val="002060"/>
                </a:solidFill>
              </a:rPr>
              <a:t>peļņu</a:t>
            </a:r>
            <a:r>
              <a:rPr lang="en-GB" dirty="0" smtClean="0">
                <a:solidFill>
                  <a:srgbClr val="002060"/>
                </a:solidFill>
              </a:rPr>
              <a:t>.</a:t>
            </a:r>
            <a:endParaRPr lang="lv-LV" dirty="0" smtClean="0">
              <a:solidFill>
                <a:srgbClr val="002060"/>
              </a:solidFill>
            </a:endParaRPr>
          </a:p>
          <a:p>
            <a:pPr marL="0" indent="0" algn="just">
              <a:buNone/>
            </a:pPr>
            <a:r>
              <a:rPr lang="lv-LV" dirty="0">
                <a:solidFill>
                  <a:srgbClr val="002060"/>
                </a:solidFill>
              </a:rPr>
              <a:t>Jauni projekta uzņēmumi radīs darba vietas šajā teritorijā, un lielais apmeklētāju pieplūdums veicinās visu vietējo uzņēmumu darbību. Vecā ostas projekta komerciālie elementi būs cieši saistīti ar publiskā sektora elementiem, piemēram, jauno Dienvidaustrumu Somijas Lietišķo zinātņu universitātes (XAMK) pilsētiņu, kas tiks uzcelta Vecā ostas projekta dienvidu daļā, līdz 2020. gadam pulcējot aptuveni 3000 studentu. Vienlaikus ar jauno XAMK universitātes pilsētiņu tiks izbūvēta jauna 8000 m</a:t>
            </a:r>
            <a:r>
              <a:rPr lang="lv-LV" baseline="30000" dirty="0">
                <a:solidFill>
                  <a:srgbClr val="002060"/>
                </a:solidFill>
              </a:rPr>
              <a:t>2</a:t>
            </a:r>
            <a:r>
              <a:rPr lang="lv-LV" dirty="0">
                <a:solidFill>
                  <a:srgbClr val="002060"/>
                </a:solidFill>
              </a:rPr>
              <a:t> liela pasākumu un sporta arēna.</a:t>
            </a:r>
          </a:p>
          <a:p>
            <a:pPr marL="0" indent="0" algn="just">
              <a:buNone/>
            </a:pPr>
            <a:endParaRPr lang="lv-LV" dirty="0">
              <a:solidFill>
                <a:srgbClr val="002060"/>
              </a:solidFill>
            </a:endParaRPr>
          </a:p>
        </p:txBody>
      </p:sp>
    </p:spTree>
    <p:extLst>
      <p:ext uri="{BB962C8B-B14F-4D97-AF65-F5344CB8AC3E}">
        <p14:creationId xmlns:p14="http://schemas.microsoft.com/office/powerpoint/2010/main" val="1549195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85A31-F1C9-4EF0-8C19-83324FE971AD}"/>
              </a:ext>
            </a:extLst>
          </p:cNvPr>
          <p:cNvSpPr>
            <a:spLocks noGrp="1"/>
          </p:cNvSpPr>
          <p:nvPr>
            <p:ph type="title"/>
          </p:nvPr>
        </p:nvSpPr>
        <p:spPr>
          <a:xfrm>
            <a:off x="1302895" y="455436"/>
            <a:ext cx="10515600" cy="1325563"/>
          </a:xfrm>
        </p:spPr>
        <p:txBody>
          <a:bodyPr/>
          <a:lstStyle/>
          <a:p>
            <a:r>
              <a:rPr lang="lv-LV" dirty="0">
                <a:solidFill>
                  <a:srgbClr val="002060"/>
                </a:solidFill>
              </a:rPr>
              <a:t>P</a:t>
            </a:r>
            <a:r>
              <a:rPr lang="en-GB" dirty="0" err="1" smtClean="0">
                <a:solidFill>
                  <a:srgbClr val="002060"/>
                </a:solidFill>
              </a:rPr>
              <a:t>ilsētas</a:t>
            </a:r>
            <a:r>
              <a:rPr lang="en-GB" dirty="0" smtClean="0">
                <a:solidFill>
                  <a:srgbClr val="002060"/>
                </a:solidFill>
              </a:rPr>
              <a:t> </a:t>
            </a:r>
            <a:r>
              <a:rPr lang="en-GB" dirty="0" err="1">
                <a:solidFill>
                  <a:srgbClr val="002060"/>
                </a:solidFill>
              </a:rPr>
              <a:t>vīzija</a:t>
            </a:r>
            <a:r>
              <a:rPr lang="en-GB" dirty="0">
                <a:solidFill>
                  <a:srgbClr val="002060"/>
                </a:solidFill>
              </a:rPr>
              <a:t> par </a:t>
            </a:r>
            <a:r>
              <a:rPr lang="en-GB" dirty="0" err="1" smtClean="0">
                <a:solidFill>
                  <a:srgbClr val="002060"/>
                </a:solidFill>
              </a:rPr>
              <a:t>vec</a:t>
            </a:r>
            <a:r>
              <a:rPr lang="lv-LV" dirty="0" err="1" smtClean="0">
                <a:solidFill>
                  <a:srgbClr val="002060"/>
                </a:solidFill>
              </a:rPr>
              <a:t>ās</a:t>
            </a:r>
            <a:r>
              <a:rPr lang="en-GB" dirty="0" smtClean="0">
                <a:solidFill>
                  <a:srgbClr val="002060"/>
                </a:solidFill>
              </a:rPr>
              <a:t> </a:t>
            </a:r>
            <a:r>
              <a:rPr lang="en-GB" dirty="0" err="1" smtClean="0">
                <a:solidFill>
                  <a:srgbClr val="002060"/>
                </a:solidFill>
              </a:rPr>
              <a:t>ost</a:t>
            </a:r>
            <a:r>
              <a:rPr lang="lv-LV" dirty="0" err="1" smtClean="0">
                <a:solidFill>
                  <a:srgbClr val="002060"/>
                </a:solidFill>
              </a:rPr>
              <a:t>as</a:t>
            </a:r>
            <a:r>
              <a:rPr lang="lv-LV" dirty="0" smtClean="0">
                <a:solidFill>
                  <a:srgbClr val="002060"/>
                </a:solidFill>
              </a:rPr>
              <a:t> nākotni . . .</a:t>
            </a:r>
            <a:endParaRPr lang="lv-LV" dirty="0">
              <a:solidFill>
                <a:srgbClr val="002060"/>
              </a:solidFill>
            </a:endParaRPr>
          </a:p>
        </p:txBody>
      </p:sp>
      <p:pic>
        <p:nvPicPr>
          <p:cNvPr id="5" name="Content Placeholder 4">
            <a:extLst>
              <a:ext uri="{FF2B5EF4-FFF2-40B4-BE49-F238E27FC236}">
                <a16:creationId xmlns:a16="http://schemas.microsoft.com/office/drawing/2014/main" xmlns="" id="{F4A5B06E-4847-4951-AE37-77F3B2A40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095" y="1376943"/>
            <a:ext cx="8840946" cy="5304567"/>
          </a:xfrm>
        </p:spPr>
      </p:pic>
    </p:spTree>
    <p:extLst>
      <p:ext uri="{BB962C8B-B14F-4D97-AF65-F5344CB8AC3E}">
        <p14:creationId xmlns:p14="http://schemas.microsoft.com/office/powerpoint/2010/main" val="193098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94212-3821-4804-AA88-2E0BE75A5D56}"/>
              </a:ext>
            </a:extLst>
          </p:cNvPr>
          <p:cNvSpPr>
            <a:spLocks noGrp="1"/>
          </p:cNvSpPr>
          <p:nvPr>
            <p:ph type="title"/>
          </p:nvPr>
        </p:nvSpPr>
        <p:spPr/>
        <p:txBody>
          <a:bodyPr/>
          <a:lstStyle/>
          <a:p>
            <a:r>
              <a:rPr lang="en-GB" dirty="0"/>
              <a:t>Cursor OY (SIA ‘’</a:t>
            </a:r>
            <a:r>
              <a:rPr lang="en-GB" dirty="0" err="1"/>
              <a:t>Kursors</a:t>
            </a:r>
            <a:r>
              <a:rPr lang="en-GB" dirty="0"/>
              <a:t>’’)</a:t>
            </a:r>
            <a:endParaRPr lang="lv-LV" dirty="0"/>
          </a:p>
        </p:txBody>
      </p:sp>
      <p:sp>
        <p:nvSpPr>
          <p:cNvPr id="3" name="Content Placeholder 2">
            <a:extLst>
              <a:ext uri="{FF2B5EF4-FFF2-40B4-BE49-F238E27FC236}">
                <a16:creationId xmlns:a16="http://schemas.microsoft.com/office/drawing/2014/main" xmlns="" id="{B76B175F-9F8D-4BA8-BF41-A1E71D81783E}"/>
              </a:ext>
            </a:extLst>
          </p:cNvPr>
          <p:cNvSpPr>
            <a:spLocks noGrp="1"/>
          </p:cNvSpPr>
          <p:nvPr>
            <p:ph idx="1"/>
          </p:nvPr>
        </p:nvSpPr>
        <p:spPr>
          <a:xfrm>
            <a:off x="838200" y="1409075"/>
            <a:ext cx="10719216" cy="5276538"/>
          </a:xfrm>
        </p:spPr>
        <p:txBody>
          <a:bodyPr/>
          <a:lstStyle/>
          <a:p>
            <a:pPr algn="just"/>
            <a:r>
              <a:rPr lang="lv-LV" dirty="0" smtClean="0">
                <a:solidFill>
                  <a:srgbClr val="002060"/>
                </a:solidFill>
              </a:rPr>
              <a:t>Strādā </a:t>
            </a:r>
            <a:r>
              <a:rPr lang="en-GB" dirty="0" err="1" smtClean="0">
                <a:solidFill>
                  <a:srgbClr val="002060"/>
                </a:solidFill>
              </a:rPr>
              <a:t>kā</a:t>
            </a:r>
            <a:r>
              <a:rPr lang="en-GB" dirty="0" smtClean="0">
                <a:solidFill>
                  <a:srgbClr val="002060"/>
                </a:solidFill>
              </a:rPr>
              <a:t> </a:t>
            </a:r>
            <a:r>
              <a:rPr lang="en-GB" dirty="0" err="1">
                <a:solidFill>
                  <a:srgbClr val="002060"/>
                </a:solidFill>
              </a:rPr>
              <a:t>pašvaldības</a:t>
            </a:r>
            <a:r>
              <a:rPr lang="en-GB" dirty="0">
                <a:solidFill>
                  <a:srgbClr val="002060"/>
                </a:solidFill>
              </a:rPr>
              <a:t> </a:t>
            </a:r>
            <a:r>
              <a:rPr lang="en-GB" dirty="0" err="1">
                <a:solidFill>
                  <a:srgbClr val="002060"/>
                </a:solidFill>
              </a:rPr>
              <a:t>finansēts</a:t>
            </a:r>
            <a:r>
              <a:rPr lang="en-GB" dirty="0">
                <a:solidFill>
                  <a:srgbClr val="002060"/>
                </a:solidFill>
              </a:rPr>
              <a:t> </a:t>
            </a:r>
            <a:r>
              <a:rPr lang="lv-LV" dirty="0" smtClean="0">
                <a:solidFill>
                  <a:srgbClr val="002060"/>
                </a:solidFill>
              </a:rPr>
              <a:t>atbalsts biznesa uzsākšanai un </a:t>
            </a:r>
            <a:r>
              <a:rPr lang="lv-LV" dirty="0" err="1" smtClean="0">
                <a:solidFill>
                  <a:srgbClr val="002060"/>
                </a:solidFill>
              </a:rPr>
              <a:t>attūstībai</a:t>
            </a:r>
            <a:r>
              <a:rPr lang="lv-LV" dirty="0" smtClean="0">
                <a:solidFill>
                  <a:srgbClr val="002060"/>
                </a:solidFill>
              </a:rPr>
              <a:t> reģionā </a:t>
            </a:r>
            <a:r>
              <a:rPr lang="en-GB" dirty="0" smtClean="0">
                <a:solidFill>
                  <a:srgbClr val="002060"/>
                </a:solidFill>
              </a:rPr>
              <a:t>un </a:t>
            </a:r>
            <a:r>
              <a:rPr lang="en-GB" dirty="0" err="1" smtClean="0">
                <a:solidFill>
                  <a:srgbClr val="002060"/>
                </a:solidFill>
              </a:rPr>
              <a:t>konsult</a:t>
            </a:r>
            <a:r>
              <a:rPr lang="lv-LV" dirty="0" err="1" smtClean="0">
                <a:solidFill>
                  <a:srgbClr val="002060"/>
                </a:solidFill>
              </a:rPr>
              <a:t>ants</a:t>
            </a:r>
            <a:r>
              <a:rPr lang="en-GB" dirty="0" smtClean="0">
                <a:solidFill>
                  <a:srgbClr val="002060"/>
                </a:solidFill>
              </a:rPr>
              <a:t>. </a:t>
            </a:r>
            <a:r>
              <a:rPr lang="lv-LV" dirty="0" smtClean="0">
                <a:solidFill>
                  <a:srgbClr val="002060"/>
                </a:solidFill>
              </a:rPr>
              <a:t>Lielāko īpatsvaru sastāda </a:t>
            </a:r>
            <a:r>
              <a:rPr lang="en-GB" dirty="0" err="1" smtClean="0">
                <a:solidFill>
                  <a:srgbClr val="002060"/>
                </a:solidFill>
              </a:rPr>
              <a:t>tūrisma</a:t>
            </a:r>
            <a:r>
              <a:rPr lang="en-GB" dirty="0">
                <a:solidFill>
                  <a:srgbClr val="002060"/>
                </a:solidFill>
              </a:rPr>
              <a:t>, </a:t>
            </a:r>
            <a:r>
              <a:rPr lang="en-GB" dirty="0" err="1">
                <a:solidFill>
                  <a:srgbClr val="002060"/>
                </a:solidFill>
              </a:rPr>
              <a:t>ēdināšanas</a:t>
            </a:r>
            <a:r>
              <a:rPr lang="en-GB" dirty="0">
                <a:solidFill>
                  <a:srgbClr val="002060"/>
                </a:solidFill>
              </a:rPr>
              <a:t>, </a:t>
            </a:r>
            <a:r>
              <a:rPr lang="en-GB" dirty="0" err="1">
                <a:solidFill>
                  <a:srgbClr val="002060"/>
                </a:solidFill>
              </a:rPr>
              <a:t>izklaides</a:t>
            </a:r>
            <a:r>
              <a:rPr lang="en-GB" dirty="0">
                <a:solidFill>
                  <a:srgbClr val="002060"/>
                </a:solidFill>
              </a:rPr>
              <a:t> </a:t>
            </a:r>
            <a:r>
              <a:rPr lang="en-GB" dirty="0" err="1">
                <a:solidFill>
                  <a:srgbClr val="002060"/>
                </a:solidFill>
              </a:rPr>
              <a:t>uzņēmumu</a:t>
            </a:r>
            <a:r>
              <a:rPr lang="en-GB" dirty="0">
                <a:solidFill>
                  <a:srgbClr val="002060"/>
                </a:solidFill>
              </a:rPr>
              <a:t> </a:t>
            </a:r>
            <a:r>
              <a:rPr lang="en-GB" dirty="0" err="1">
                <a:solidFill>
                  <a:srgbClr val="002060"/>
                </a:solidFill>
              </a:rPr>
              <a:t>piesaiste</a:t>
            </a:r>
            <a:r>
              <a:rPr lang="en-GB" dirty="0">
                <a:solidFill>
                  <a:srgbClr val="002060"/>
                </a:solidFill>
              </a:rPr>
              <a:t> un </a:t>
            </a:r>
            <a:r>
              <a:rPr lang="en-GB" dirty="0" err="1">
                <a:solidFill>
                  <a:srgbClr val="002060"/>
                </a:solidFill>
              </a:rPr>
              <a:t>konsultācijas</a:t>
            </a:r>
            <a:r>
              <a:rPr lang="en-GB" dirty="0">
                <a:solidFill>
                  <a:srgbClr val="002060"/>
                </a:solidFill>
              </a:rPr>
              <a:t>, </a:t>
            </a:r>
            <a:r>
              <a:rPr lang="en-GB" dirty="0" err="1" smtClean="0">
                <a:solidFill>
                  <a:srgbClr val="002060"/>
                </a:solidFill>
              </a:rPr>
              <a:t>savstarpējas</a:t>
            </a:r>
            <a:r>
              <a:rPr lang="en-GB" dirty="0" smtClean="0">
                <a:solidFill>
                  <a:srgbClr val="002060"/>
                </a:solidFill>
              </a:rPr>
              <a:t> </a:t>
            </a:r>
            <a:r>
              <a:rPr lang="en-GB" dirty="0" err="1">
                <a:solidFill>
                  <a:srgbClr val="002060"/>
                </a:solidFill>
              </a:rPr>
              <a:t>sadarbības</a:t>
            </a:r>
            <a:r>
              <a:rPr lang="en-GB" dirty="0">
                <a:solidFill>
                  <a:srgbClr val="002060"/>
                </a:solidFill>
              </a:rPr>
              <a:t> </a:t>
            </a:r>
            <a:r>
              <a:rPr lang="en-GB" dirty="0" err="1" smtClean="0">
                <a:solidFill>
                  <a:srgbClr val="002060"/>
                </a:solidFill>
              </a:rPr>
              <a:t>koordinēšan</a:t>
            </a:r>
            <a:r>
              <a:rPr lang="lv-LV" dirty="0" smtClean="0">
                <a:solidFill>
                  <a:srgbClr val="002060"/>
                </a:solidFill>
              </a:rPr>
              <a:t>a</a:t>
            </a:r>
            <a:r>
              <a:rPr lang="en-GB" dirty="0" smtClean="0">
                <a:solidFill>
                  <a:srgbClr val="002060"/>
                </a:solidFill>
              </a:rPr>
              <a:t>.  </a:t>
            </a:r>
            <a:r>
              <a:rPr lang="en-GB" dirty="0" err="1">
                <a:solidFill>
                  <a:srgbClr val="002060"/>
                </a:solidFill>
              </a:rPr>
              <a:t>Uzņēmums</a:t>
            </a:r>
            <a:r>
              <a:rPr lang="en-GB" dirty="0">
                <a:solidFill>
                  <a:srgbClr val="002060"/>
                </a:solidFill>
              </a:rPr>
              <a:t> </a:t>
            </a:r>
            <a:r>
              <a:rPr lang="en-GB" dirty="0" err="1">
                <a:solidFill>
                  <a:srgbClr val="002060"/>
                </a:solidFill>
              </a:rPr>
              <a:t>ar</a:t>
            </a:r>
            <a:r>
              <a:rPr lang="en-GB" dirty="0">
                <a:solidFill>
                  <a:srgbClr val="002060"/>
                </a:solidFill>
              </a:rPr>
              <a:t> </a:t>
            </a:r>
            <a:r>
              <a:rPr lang="en-GB" dirty="0" err="1">
                <a:solidFill>
                  <a:srgbClr val="002060"/>
                </a:solidFill>
              </a:rPr>
              <a:t>lepnumu</a:t>
            </a:r>
            <a:r>
              <a:rPr lang="en-GB" dirty="0">
                <a:solidFill>
                  <a:srgbClr val="002060"/>
                </a:solidFill>
              </a:rPr>
              <a:t> </a:t>
            </a:r>
            <a:r>
              <a:rPr lang="en-GB" dirty="0" err="1">
                <a:solidFill>
                  <a:srgbClr val="002060"/>
                </a:solidFill>
              </a:rPr>
              <a:t>piemin</a:t>
            </a:r>
            <a:r>
              <a:rPr lang="en-GB" dirty="0">
                <a:solidFill>
                  <a:srgbClr val="002060"/>
                </a:solidFill>
              </a:rPr>
              <a:t> </a:t>
            </a:r>
            <a:r>
              <a:rPr lang="en-GB" dirty="0" err="1">
                <a:solidFill>
                  <a:srgbClr val="002060"/>
                </a:solidFill>
              </a:rPr>
              <a:t>kruīza</a:t>
            </a:r>
            <a:r>
              <a:rPr lang="en-GB" dirty="0">
                <a:solidFill>
                  <a:srgbClr val="002060"/>
                </a:solidFill>
              </a:rPr>
              <a:t> </a:t>
            </a:r>
            <a:r>
              <a:rPr lang="en-GB" dirty="0" err="1">
                <a:solidFill>
                  <a:srgbClr val="002060"/>
                </a:solidFill>
              </a:rPr>
              <a:t>kuģu</a:t>
            </a:r>
            <a:r>
              <a:rPr lang="en-GB" dirty="0">
                <a:solidFill>
                  <a:srgbClr val="002060"/>
                </a:solidFill>
              </a:rPr>
              <a:t> </a:t>
            </a:r>
            <a:r>
              <a:rPr lang="en-GB" dirty="0" err="1">
                <a:solidFill>
                  <a:srgbClr val="002060"/>
                </a:solidFill>
              </a:rPr>
              <a:t>pietauvošanās</a:t>
            </a:r>
            <a:r>
              <a:rPr lang="en-GB" dirty="0">
                <a:solidFill>
                  <a:srgbClr val="002060"/>
                </a:solidFill>
              </a:rPr>
              <a:t> </a:t>
            </a:r>
            <a:r>
              <a:rPr lang="en-GB" dirty="0" err="1">
                <a:solidFill>
                  <a:srgbClr val="002060"/>
                </a:solidFill>
              </a:rPr>
              <a:t>iespēju</a:t>
            </a:r>
            <a:r>
              <a:rPr lang="en-GB" dirty="0">
                <a:solidFill>
                  <a:srgbClr val="002060"/>
                </a:solidFill>
              </a:rPr>
              <a:t> un </a:t>
            </a:r>
            <a:r>
              <a:rPr lang="en-GB" dirty="0" err="1">
                <a:solidFill>
                  <a:srgbClr val="002060"/>
                </a:solidFill>
              </a:rPr>
              <a:t>tiesību</a:t>
            </a:r>
            <a:r>
              <a:rPr lang="en-GB" dirty="0">
                <a:solidFill>
                  <a:srgbClr val="002060"/>
                </a:solidFill>
              </a:rPr>
              <a:t> </a:t>
            </a:r>
            <a:r>
              <a:rPr lang="en-GB" dirty="0" err="1">
                <a:solidFill>
                  <a:srgbClr val="002060"/>
                </a:solidFill>
              </a:rPr>
              <a:t>iegūšanu</a:t>
            </a:r>
            <a:r>
              <a:rPr lang="en-GB" dirty="0">
                <a:solidFill>
                  <a:srgbClr val="002060"/>
                </a:solidFill>
              </a:rPr>
              <a:t>. </a:t>
            </a:r>
            <a:r>
              <a:rPr lang="en-GB" dirty="0" err="1">
                <a:solidFill>
                  <a:srgbClr val="002060"/>
                </a:solidFill>
              </a:rPr>
              <a:t>Sakarā</a:t>
            </a:r>
            <a:r>
              <a:rPr lang="en-GB" dirty="0">
                <a:solidFill>
                  <a:srgbClr val="002060"/>
                </a:solidFill>
              </a:rPr>
              <a:t> </a:t>
            </a:r>
            <a:r>
              <a:rPr lang="en-GB" dirty="0" err="1" smtClean="0">
                <a:solidFill>
                  <a:srgbClr val="002060"/>
                </a:solidFill>
              </a:rPr>
              <a:t>ar</a:t>
            </a:r>
            <a:r>
              <a:rPr lang="en-GB" dirty="0" smtClean="0">
                <a:solidFill>
                  <a:srgbClr val="002060"/>
                </a:solidFill>
              </a:rPr>
              <a:t> </a:t>
            </a:r>
            <a:r>
              <a:rPr lang="en-GB" dirty="0" err="1" smtClean="0">
                <a:solidFill>
                  <a:srgbClr val="002060"/>
                </a:solidFill>
              </a:rPr>
              <a:t>šo</a:t>
            </a:r>
            <a:r>
              <a:rPr lang="lv-LV" dirty="0">
                <a:solidFill>
                  <a:srgbClr val="002060"/>
                </a:solidFill>
              </a:rPr>
              <a:t> </a:t>
            </a:r>
            <a:r>
              <a:rPr lang="en-GB" dirty="0" smtClean="0">
                <a:solidFill>
                  <a:srgbClr val="002060"/>
                </a:solidFill>
              </a:rPr>
              <a:t> </a:t>
            </a:r>
            <a:r>
              <a:rPr lang="en-GB" dirty="0" err="1">
                <a:solidFill>
                  <a:srgbClr val="002060"/>
                </a:solidFill>
              </a:rPr>
              <a:t>tūristu</a:t>
            </a:r>
            <a:r>
              <a:rPr lang="en-GB" dirty="0">
                <a:solidFill>
                  <a:srgbClr val="002060"/>
                </a:solidFill>
              </a:rPr>
              <a:t> </a:t>
            </a:r>
            <a:r>
              <a:rPr lang="en-GB" dirty="0" err="1">
                <a:solidFill>
                  <a:srgbClr val="002060"/>
                </a:solidFill>
              </a:rPr>
              <a:t>skaits</a:t>
            </a:r>
            <a:r>
              <a:rPr lang="en-GB" dirty="0">
                <a:solidFill>
                  <a:srgbClr val="002060"/>
                </a:solidFill>
              </a:rPr>
              <a:t>, </a:t>
            </a:r>
            <a:r>
              <a:rPr lang="en-GB" dirty="0" err="1">
                <a:solidFill>
                  <a:srgbClr val="002060"/>
                </a:solidFill>
              </a:rPr>
              <a:t>kuri</a:t>
            </a:r>
            <a:r>
              <a:rPr lang="en-GB" dirty="0">
                <a:solidFill>
                  <a:srgbClr val="002060"/>
                </a:solidFill>
              </a:rPr>
              <a:t> </a:t>
            </a:r>
            <a:r>
              <a:rPr lang="en-GB" dirty="0" err="1">
                <a:solidFill>
                  <a:srgbClr val="002060"/>
                </a:solidFill>
              </a:rPr>
              <a:t>apmeklē</a:t>
            </a:r>
            <a:r>
              <a:rPr lang="en-GB" dirty="0">
                <a:solidFill>
                  <a:srgbClr val="002060"/>
                </a:solidFill>
              </a:rPr>
              <a:t> </a:t>
            </a:r>
            <a:r>
              <a:rPr lang="en-GB" dirty="0" err="1">
                <a:solidFill>
                  <a:srgbClr val="002060"/>
                </a:solidFill>
              </a:rPr>
              <a:t>pilsētu</a:t>
            </a:r>
            <a:r>
              <a:rPr lang="en-GB" dirty="0">
                <a:solidFill>
                  <a:srgbClr val="002060"/>
                </a:solidFill>
              </a:rPr>
              <a:t> </a:t>
            </a:r>
            <a:r>
              <a:rPr lang="en-GB" dirty="0" err="1">
                <a:solidFill>
                  <a:srgbClr val="002060"/>
                </a:solidFill>
              </a:rPr>
              <a:t>tikai</a:t>
            </a:r>
            <a:r>
              <a:rPr lang="en-GB" dirty="0">
                <a:solidFill>
                  <a:srgbClr val="002060"/>
                </a:solidFill>
              </a:rPr>
              <a:t> </a:t>
            </a:r>
            <a:r>
              <a:rPr lang="en-GB" dirty="0" err="1">
                <a:solidFill>
                  <a:srgbClr val="002060"/>
                </a:solidFill>
              </a:rPr>
              <a:t>uz</a:t>
            </a:r>
            <a:r>
              <a:rPr lang="en-GB" dirty="0">
                <a:solidFill>
                  <a:srgbClr val="002060"/>
                </a:solidFill>
              </a:rPr>
              <a:t> </a:t>
            </a:r>
            <a:r>
              <a:rPr lang="en-GB" dirty="0" err="1">
                <a:solidFill>
                  <a:srgbClr val="002060"/>
                </a:solidFill>
              </a:rPr>
              <a:t>vienu</a:t>
            </a:r>
            <a:r>
              <a:rPr lang="en-GB" dirty="0">
                <a:solidFill>
                  <a:srgbClr val="002060"/>
                </a:solidFill>
              </a:rPr>
              <a:t> </a:t>
            </a:r>
            <a:r>
              <a:rPr lang="en-GB" dirty="0" err="1">
                <a:solidFill>
                  <a:srgbClr val="002060"/>
                </a:solidFill>
              </a:rPr>
              <a:t>dienu</a:t>
            </a:r>
            <a:r>
              <a:rPr lang="en-GB" dirty="0">
                <a:solidFill>
                  <a:srgbClr val="002060"/>
                </a:solidFill>
              </a:rPr>
              <a:t>, </a:t>
            </a:r>
            <a:r>
              <a:rPr lang="en-GB" dirty="0" err="1">
                <a:solidFill>
                  <a:srgbClr val="002060"/>
                </a:solidFill>
              </a:rPr>
              <a:t>gadā</a:t>
            </a:r>
            <a:r>
              <a:rPr lang="en-GB" dirty="0">
                <a:solidFill>
                  <a:srgbClr val="002060"/>
                </a:solidFill>
              </a:rPr>
              <a:t> </a:t>
            </a:r>
            <a:r>
              <a:rPr lang="en-GB" dirty="0" err="1">
                <a:solidFill>
                  <a:srgbClr val="002060"/>
                </a:solidFill>
              </a:rPr>
              <a:t>sastāda</a:t>
            </a:r>
            <a:r>
              <a:rPr lang="en-GB" dirty="0">
                <a:solidFill>
                  <a:srgbClr val="002060"/>
                </a:solidFill>
              </a:rPr>
              <a:t> 1.4 </a:t>
            </a:r>
            <a:r>
              <a:rPr lang="en-GB" dirty="0" err="1">
                <a:solidFill>
                  <a:srgbClr val="002060"/>
                </a:solidFill>
              </a:rPr>
              <a:t>miljonus</a:t>
            </a:r>
            <a:r>
              <a:rPr lang="en-GB" dirty="0">
                <a:solidFill>
                  <a:srgbClr val="002060"/>
                </a:solidFill>
              </a:rPr>
              <a:t>.</a:t>
            </a:r>
          </a:p>
          <a:p>
            <a:endParaRPr lang="lv-LV" dirty="0"/>
          </a:p>
        </p:txBody>
      </p:sp>
      <p:pic>
        <p:nvPicPr>
          <p:cNvPr id="5" name="Picture 4">
            <a:extLst>
              <a:ext uri="{FF2B5EF4-FFF2-40B4-BE49-F238E27FC236}">
                <a16:creationId xmlns:a16="http://schemas.microsoft.com/office/drawing/2014/main" xmlns="" id="{CB9680F6-0DBF-4C2D-BEAD-81EF8A3C0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777" y="4182257"/>
            <a:ext cx="6640643" cy="1993692"/>
          </a:xfrm>
          <a:prstGeom prst="rect">
            <a:avLst/>
          </a:prstGeom>
        </p:spPr>
      </p:pic>
    </p:spTree>
    <p:extLst>
      <p:ext uri="{BB962C8B-B14F-4D97-AF65-F5344CB8AC3E}">
        <p14:creationId xmlns:p14="http://schemas.microsoft.com/office/powerpoint/2010/main" val="28048000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06D4C-DB48-4A2A-9D1E-A9F2D567353F}"/>
              </a:ext>
            </a:extLst>
          </p:cNvPr>
          <p:cNvSpPr>
            <a:spLocks noGrp="1"/>
          </p:cNvSpPr>
          <p:nvPr>
            <p:ph type="title"/>
          </p:nvPr>
        </p:nvSpPr>
        <p:spPr>
          <a:xfrm>
            <a:off x="3254022" y="331258"/>
            <a:ext cx="5528734" cy="1325563"/>
          </a:xfrm>
        </p:spPr>
        <p:txBody>
          <a:bodyPr/>
          <a:lstStyle/>
          <a:p>
            <a:r>
              <a:rPr lang="en-GB" b="1" dirty="0">
                <a:solidFill>
                  <a:srgbClr val="002060"/>
                </a:solidFill>
              </a:rPr>
              <a:t>PALDIES / KIITOS</a:t>
            </a:r>
            <a:endParaRPr lang="lv-LV" b="1" dirty="0">
              <a:solidFill>
                <a:srgbClr val="002060"/>
              </a:solidFill>
            </a:endParaRPr>
          </a:p>
        </p:txBody>
      </p:sp>
      <p:pic>
        <p:nvPicPr>
          <p:cNvPr id="5" name="Content Placeholder 4">
            <a:extLst>
              <a:ext uri="{FF2B5EF4-FFF2-40B4-BE49-F238E27FC236}">
                <a16:creationId xmlns:a16="http://schemas.microsoft.com/office/drawing/2014/main" xmlns="" id="{99B3F10C-D774-4988-A34C-64419179E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418" y="1304145"/>
            <a:ext cx="7405141" cy="5553855"/>
          </a:xfrm>
        </p:spPr>
      </p:pic>
    </p:spTree>
    <p:extLst>
      <p:ext uri="{BB962C8B-B14F-4D97-AF65-F5344CB8AC3E}">
        <p14:creationId xmlns:p14="http://schemas.microsoft.com/office/powerpoint/2010/main" val="1326829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1088" y="448381"/>
            <a:ext cx="10710334" cy="1583619"/>
          </a:xfrm>
        </p:spPr>
        <p:txBody>
          <a:bodyPr>
            <a:normAutofit fontScale="85000" lnSpcReduction="10000"/>
          </a:bodyPr>
          <a:lstStyle/>
          <a:p>
            <a:pPr marL="0" indent="0" algn="just">
              <a:buNone/>
            </a:pPr>
            <a:r>
              <a:rPr lang="lv-LV" dirty="0" err="1">
                <a:solidFill>
                  <a:srgbClr val="002060"/>
                </a:solidFill>
              </a:rPr>
              <a:t>Kymenlaakso</a:t>
            </a:r>
            <a:r>
              <a:rPr lang="lv-LV" dirty="0">
                <a:solidFill>
                  <a:srgbClr val="002060"/>
                </a:solidFill>
              </a:rPr>
              <a:t> reģions sastāv no </a:t>
            </a:r>
            <a:r>
              <a:rPr lang="lv-LV" dirty="0" err="1">
                <a:solidFill>
                  <a:srgbClr val="002060"/>
                </a:solidFill>
              </a:rPr>
              <a:t>Kouvola</a:t>
            </a:r>
            <a:r>
              <a:rPr lang="lv-LV" dirty="0">
                <a:solidFill>
                  <a:srgbClr val="002060"/>
                </a:solidFill>
              </a:rPr>
              <a:t> un Kotka-</a:t>
            </a:r>
            <a:r>
              <a:rPr lang="lv-LV" dirty="0" err="1">
                <a:solidFill>
                  <a:srgbClr val="002060"/>
                </a:solidFill>
              </a:rPr>
              <a:t>Hamina</a:t>
            </a:r>
            <a:r>
              <a:rPr lang="lv-LV" dirty="0">
                <a:solidFill>
                  <a:srgbClr val="002060"/>
                </a:solidFill>
              </a:rPr>
              <a:t> </a:t>
            </a:r>
            <a:r>
              <a:rPr lang="lv-LV" dirty="0" err="1">
                <a:solidFill>
                  <a:srgbClr val="002060"/>
                </a:solidFill>
              </a:rPr>
              <a:t>apakšreģioniem</a:t>
            </a:r>
            <a:r>
              <a:rPr lang="lv-LV" dirty="0">
                <a:solidFill>
                  <a:srgbClr val="002060"/>
                </a:solidFill>
              </a:rPr>
              <a:t> un atrodas Somijas dienvidaustrumos</a:t>
            </a:r>
            <a:r>
              <a:rPr lang="lv-LV" dirty="0" smtClean="0">
                <a:solidFill>
                  <a:srgbClr val="002060"/>
                </a:solidFill>
              </a:rPr>
              <a:t>. </a:t>
            </a:r>
            <a:r>
              <a:rPr lang="lv-LV" dirty="0" err="1">
                <a:solidFill>
                  <a:srgbClr val="002060"/>
                </a:solidFill>
              </a:rPr>
              <a:t>Kymenlaakso</a:t>
            </a:r>
            <a:r>
              <a:rPr lang="lv-LV" dirty="0">
                <a:solidFill>
                  <a:srgbClr val="002060"/>
                </a:solidFill>
              </a:rPr>
              <a:t> reģiona starptautiskā sadarbība ir vērsta uz Baltijas jūras reģionu. </a:t>
            </a:r>
            <a:r>
              <a:rPr lang="lv-LV" dirty="0" err="1">
                <a:solidFill>
                  <a:srgbClr val="002060"/>
                </a:solidFill>
              </a:rPr>
              <a:t>Kaimiņreģioni</a:t>
            </a:r>
            <a:r>
              <a:rPr lang="lv-LV" dirty="0">
                <a:solidFill>
                  <a:srgbClr val="002060"/>
                </a:solidFill>
              </a:rPr>
              <a:t>, Sanktpēterburgas </a:t>
            </a:r>
            <a:r>
              <a:rPr lang="lv-LV" dirty="0" smtClean="0">
                <a:solidFill>
                  <a:srgbClr val="002060"/>
                </a:solidFill>
              </a:rPr>
              <a:t>apgabals </a:t>
            </a:r>
            <a:r>
              <a:rPr lang="lv-LV" dirty="0">
                <a:solidFill>
                  <a:srgbClr val="002060"/>
                </a:solidFill>
              </a:rPr>
              <a:t>Krievijā, kā arī Igaunijas ziemeļaustrumu reģioni ir tuvākie </a:t>
            </a:r>
            <a:r>
              <a:rPr lang="lv-LV" dirty="0" err="1">
                <a:solidFill>
                  <a:srgbClr val="002060"/>
                </a:solidFill>
              </a:rPr>
              <a:t>Kymenlaakso</a:t>
            </a:r>
            <a:r>
              <a:rPr lang="lv-LV" dirty="0">
                <a:solidFill>
                  <a:srgbClr val="002060"/>
                </a:solidFill>
              </a:rPr>
              <a:t> partneri. Svarīgi sadarbības instrumenti </a:t>
            </a:r>
            <a:r>
              <a:rPr lang="lv-LV" dirty="0" smtClean="0">
                <a:solidFill>
                  <a:srgbClr val="002060"/>
                </a:solidFill>
              </a:rPr>
              <a:t>attīstībai ir </a:t>
            </a:r>
            <a:r>
              <a:rPr lang="lv-LV" dirty="0">
                <a:solidFill>
                  <a:srgbClr val="002060"/>
                </a:solidFill>
              </a:rPr>
              <a:t>dažādas ES finansēšanas programmas</a:t>
            </a:r>
            <a:r>
              <a:rPr lang="lv-LV" dirty="0"/>
              <a:t>. </a:t>
            </a:r>
          </a:p>
        </p:txBody>
      </p:sp>
      <p:pic>
        <p:nvPicPr>
          <p:cNvPr id="4" name="Picture 3"/>
          <p:cNvPicPr>
            <a:picLocks noChangeAspect="1"/>
          </p:cNvPicPr>
          <p:nvPr/>
        </p:nvPicPr>
        <p:blipFill>
          <a:blip r:embed="rId2"/>
          <a:stretch>
            <a:fillRect/>
          </a:stretch>
        </p:blipFill>
        <p:spPr>
          <a:xfrm>
            <a:off x="1490133" y="2158110"/>
            <a:ext cx="2641600" cy="4016257"/>
          </a:xfrm>
          <a:prstGeom prst="rect">
            <a:avLst/>
          </a:prstGeom>
        </p:spPr>
      </p:pic>
      <p:pic>
        <p:nvPicPr>
          <p:cNvPr id="5" name="Picture 4"/>
          <p:cNvPicPr>
            <a:picLocks noChangeAspect="1"/>
          </p:cNvPicPr>
          <p:nvPr/>
        </p:nvPicPr>
        <p:blipFill>
          <a:blip r:embed="rId3"/>
          <a:stretch>
            <a:fillRect/>
          </a:stretch>
        </p:blipFill>
        <p:spPr>
          <a:xfrm>
            <a:off x="6524979" y="2032000"/>
            <a:ext cx="4504266" cy="4310012"/>
          </a:xfrm>
          <a:prstGeom prst="rect">
            <a:avLst/>
          </a:prstGeom>
        </p:spPr>
      </p:pic>
    </p:spTree>
    <p:extLst>
      <p:ext uri="{BB962C8B-B14F-4D97-AF65-F5344CB8AC3E}">
        <p14:creationId xmlns:p14="http://schemas.microsoft.com/office/powerpoint/2010/main" val="2215917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43" y="111072"/>
            <a:ext cx="8997246" cy="6746928"/>
          </a:xfrm>
          <a:prstGeom prst="rect">
            <a:avLst/>
          </a:prstGeom>
        </p:spPr>
      </p:pic>
    </p:spTree>
    <p:extLst>
      <p:ext uri="{BB962C8B-B14F-4D97-AF65-F5344CB8AC3E}">
        <p14:creationId xmlns:p14="http://schemas.microsoft.com/office/powerpoint/2010/main" val="2977654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99F281E-A243-4135-9D45-4BC49EB6A5E7}"/>
              </a:ext>
            </a:extLst>
          </p:cNvPr>
          <p:cNvSpPr>
            <a:spLocks noGrp="1"/>
          </p:cNvSpPr>
          <p:nvPr>
            <p:ph idx="1"/>
          </p:nvPr>
        </p:nvSpPr>
        <p:spPr>
          <a:xfrm>
            <a:off x="860778" y="685447"/>
            <a:ext cx="10969978" cy="1831975"/>
          </a:xfrm>
        </p:spPr>
        <p:txBody>
          <a:bodyPr/>
          <a:lstStyle/>
          <a:p>
            <a:pPr algn="just"/>
            <a:r>
              <a:rPr lang="en-GB" b="1" dirty="0">
                <a:solidFill>
                  <a:srgbClr val="002060"/>
                </a:solidFill>
              </a:rPr>
              <a:t>Kotka</a:t>
            </a:r>
            <a:r>
              <a:rPr lang="en-GB" dirty="0">
                <a:solidFill>
                  <a:srgbClr val="002060"/>
                </a:solidFill>
              </a:rPr>
              <a:t> </a:t>
            </a:r>
            <a:r>
              <a:rPr lang="lv-LV" dirty="0" smtClean="0">
                <a:solidFill>
                  <a:srgbClr val="002060"/>
                </a:solidFill>
              </a:rPr>
              <a:t>- </a:t>
            </a:r>
            <a:r>
              <a:rPr lang="en-GB" dirty="0" err="1" smtClean="0">
                <a:solidFill>
                  <a:srgbClr val="002060"/>
                </a:solidFill>
              </a:rPr>
              <a:t>Somijas</a:t>
            </a:r>
            <a:r>
              <a:rPr lang="en-GB" dirty="0" smtClean="0">
                <a:solidFill>
                  <a:srgbClr val="002060"/>
                </a:solidFill>
              </a:rPr>
              <a:t> </a:t>
            </a:r>
            <a:r>
              <a:rPr lang="en-GB" dirty="0" err="1">
                <a:solidFill>
                  <a:srgbClr val="002060"/>
                </a:solidFill>
              </a:rPr>
              <a:t>pilsēta</a:t>
            </a:r>
            <a:r>
              <a:rPr lang="en-GB" dirty="0">
                <a:solidFill>
                  <a:srgbClr val="002060"/>
                </a:solidFill>
              </a:rPr>
              <a:t> pie </a:t>
            </a:r>
            <a:r>
              <a:rPr lang="en-GB" dirty="0" err="1">
                <a:solidFill>
                  <a:srgbClr val="002060"/>
                </a:solidFill>
              </a:rPr>
              <a:t>Baltijas</a:t>
            </a:r>
            <a:r>
              <a:rPr lang="en-GB" dirty="0">
                <a:solidFill>
                  <a:srgbClr val="002060"/>
                </a:solidFill>
              </a:rPr>
              <a:t> </a:t>
            </a:r>
            <a:r>
              <a:rPr lang="en-GB" dirty="0" err="1">
                <a:solidFill>
                  <a:srgbClr val="002060"/>
                </a:solidFill>
              </a:rPr>
              <a:t>jūras</a:t>
            </a:r>
            <a:r>
              <a:rPr lang="en-GB" dirty="0">
                <a:solidFill>
                  <a:srgbClr val="002060"/>
                </a:solidFill>
              </a:rPr>
              <a:t> </a:t>
            </a:r>
            <a:r>
              <a:rPr lang="en-GB" dirty="0" err="1">
                <a:solidFill>
                  <a:srgbClr val="002060"/>
                </a:solidFill>
              </a:rPr>
              <a:t>aptuveni</a:t>
            </a:r>
            <a:r>
              <a:rPr lang="en-GB" dirty="0">
                <a:solidFill>
                  <a:srgbClr val="002060"/>
                </a:solidFill>
              </a:rPr>
              <a:t> </a:t>
            </a:r>
            <a:r>
              <a:rPr lang="en-GB" dirty="0" err="1" smtClean="0">
                <a:solidFill>
                  <a:srgbClr val="002060"/>
                </a:solidFill>
              </a:rPr>
              <a:t>stund</a:t>
            </a:r>
            <a:r>
              <a:rPr lang="lv-LV" dirty="0" err="1" smtClean="0">
                <a:solidFill>
                  <a:srgbClr val="002060"/>
                </a:solidFill>
              </a:rPr>
              <a:t>as</a:t>
            </a:r>
            <a:r>
              <a:rPr lang="en-GB" dirty="0" smtClean="0">
                <a:solidFill>
                  <a:srgbClr val="002060"/>
                </a:solidFill>
              </a:rPr>
              <a:t> </a:t>
            </a:r>
            <a:r>
              <a:rPr lang="en-GB" dirty="0" err="1">
                <a:solidFill>
                  <a:srgbClr val="002060"/>
                </a:solidFill>
              </a:rPr>
              <a:t>braucienā</a:t>
            </a:r>
            <a:r>
              <a:rPr lang="en-GB" dirty="0">
                <a:solidFill>
                  <a:srgbClr val="002060"/>
                </a:solidFill>
              </a:rPr>
              <a:t> </a:t>
            </a:r>
            <a:r>
              <a:rPr lang="lv-LV" dirty="0" smtClean="0">
                <a:solidFill>
                  <a:srgbClr val="002060"/>
                </a:solidFill>
              </a:rPr>
              <a:t>uz ziemeļiem </a:t>
            </a:r>
            <a:r>
              <a:rPr lang="en-GB" dirty="0" smtClean="0">
                <a:solidFill>
                  <a:srgbClr val="002060"/>
                </a:solidFill>
              </a:rPr>
              <a:t>no </a:t>
            </a:r>
            <a:r>
              <a:rPr lang="en-GB" dirty="0" err="1" smtClean="0">
                <a:solidFill>
                  <a:srgbClr val="002060"/>
                </a:solidFill>
              </a:rPr>
              <a:t>Helsinkiem</a:t>
            </a:r>
            <a:r>
              <a:rPr lang="lv-LV" dirty="0" smtClean="0">
                <a:solidFill>
                  <a:srgbClr val="002060"/>
                </a:solidFill>
              </a:rPr>
              <a:t>. </a:t>
            </a:r>
            <a:r>
              <a:rPr lang="en-GB" dirty="0" err="1" smtClean="0">
                <a:solidFill>
                  <a:srgbClr val="002060"/>
                </a:solidFill>
              </a:rPr>
              <a:t>Pilsēta</a:t>
            </a:r>
            <a:r>
              <a:rPr lang="en-GB" dirty="0" smtClean="0">
                <a:solidFill>
                  <a:srgbClr val="002060"/>
                </a:solidFill>
              </a:rPr>
              <a:t> </a:t>
            </a:r>
            <a:r>
              <a:rPr lang="lv-LV" dirty="0" smtClean="0">
                <a:solidFill>
                  <a:srgbClr val="002060"/>
                </a:solidFill>
              </a:rPr>
              <a:t>vēsturiski </a:t>
            </a:r>
            <a:r>
              <a:rPr lang="en-GB" dirty="0" err="1" smtClean="0">
                <a:solidFill>
                  <a:srgbClr val="002060"/>
                </a:solidFill>
              </a:rPr>
              <a:t>veidojusies</a:t>
            </a:r>
            <a:r>
              <a:rPr lang="en-GB" dirty="0" smtClean="0">
                <a:solidFill>
                  <a:srgbClr val="002060"/>
                </a:solidFill>
              </a:rPr>
              <a:t> </a:t>
            </a:r>
            <a:r>
              <a:rPr lang="lv-LV" dirty="0" smtClean="0">
                <a:solidFill>
                  <a:srgbClr val="002060"/>
                </a:solidFill>
              </a:rPr>
              <a:t>kā </a:t>
            </a:r>
            <a:r>
              <a:rPr lang="en-GB" dirty="0" err="1" smtClean="0">
                <a:solidFill>
                  <a:srgbClr val="002060"/>
                </a:solidFill>
              </a:rPr>
              <a:t>rūpnieciska</a:t>
            </a:r>
            <a:r>
              <a:rPr lang="en-GB" dirty="0">
                <a:solidFill>
                  <a:srgbClr val="002060"/>
                </a:solidFill>
              </a:rPr>
              <a:t>, </a:t>
            </a:r>
            <a:r>
              <a:rPr lang="en-GB" dirty="0" err="1">
                <a:solidFill>
                  <a:srgbClr val="002060"/>
                </a:solidFill>
              </a:rPr>
              <a:t>ar</a:t>
            </a:r>
            <a:r>
              <a:rPr lang="en-GB" dirty="0">
                <a:solidFill>
                  <a:srgbClr val="002060"/>
                </a:solidFill>
              </a:rPr>
              <a:t> </a:t>
            </a:r>
            <a:r>
              <a:rPr lang="en-GB" dirty="0" err="1">
                <a:solidFill>
                  <a:srgbClr val="002060"/>
                </a:solidFill>
              </a:rPr>
              <a:t>vairākām</a:t>
            </a:r>
            <a:r>
              <a:rPr lang="en-GB" dirty="0">
                <a:solidFill>
                  <a:srgbClr val="002060"/>
                </a:solidFill>
              </a:rPr>
              <a:t> </a:t>
            </a:r>
            <a:r>
              <a:rPr lang="en-GB" dirty="0" err="1">
                <a:solidFill>
                  <a:srgbClr val="002060"/>
                </a:solidFill>
              </a:rPr>
              <a:t>celulozes</a:t>
            </a:r>
            <a:r>
              <a:rPr lang="en-GB" dirty="0">
                <a:solidFill>
                  <a:srgbClr val="002060"/>
                </a:solidFill>
              </a:rPr>
              <a:t> </a:t>
            </a:r>
            <a:r>
              <a:rPr lang="en-GB" dirty="0" err="1">
                <a:solidFill>
                  <a:srgbClr val="002060"/>
                </a:solidFill>
              </a:rPr>
              <a:t>fabrikām</a:t>
            </a:r>
            <a:r>
              <a:rPr lang="en-GB" dirty="0">
                <a:solidFill>
                  <a:srgbClr val="002060"/>
                </a:solidFill>
              </a:rPr>
              <a:t> un </a:t>
            </a:r>
            <a:r>
              <a:rPr lang="en-GB" dirty="0" err="1">
                <a:solidFill>
                  <a:srgbClr val="002060"/>
                </a:solidFill>
              </a:rPr>
              <a:t>degvielas</a:t>
            </a:r>
            <a:r>
              <a:rPr lang="en-GB" dirty="0">
                <a:solidFill>
                  <a:srgbClr val="002060"/>
                </a:solidFill>
              </a:rPr>
              <a:t> </a:t>
            </a:r>
            <a:r>
              <a:rPr lang="en-GB" dirty="0" err="1">
                <a:solidFill>
                  <a:srgbClr val="002060"/>
                </a:solidFill>
              </a:rPr>
              <a:t>pārkraušanas</a:t>
            </a:r>
            <a:r>
              <a:rPr lang="en-GB" dirty="0">
                <a:solidFill>
                  <a:srgbClr val="002060"/>
                </a:solidFill>
              </a:rPr>
              <a:t> </a:t>
            </a:r>
            <a:r>
              <a:rPr lang="en-GB" dirty="0" err="1">
                <a:solidFill>
                  <a:srgbClr val="002060"/>
                </a:solidFill>
              </a:rPr>
              <a:t>termināļiem</a:t>
            </a:r>
            <a:r>
              <a:rPr lang="en-GB" dirty="0">
                <a:solidFill>
                  <a:srgbClr val="002060"/>
                </a:solidFill>
              </a:rPr>
              <a:t>, </a:t>
            </a:r>
            <a:r>
              <a:rPr lang="en-GB" dirty="0" err="1">
                <a:solidFill>
                  <a:srgbClr val="002060"/>
                </a:solidFill>
              </a:rPr>
              <a:t>ar</a:t>
            </a:r>
            <a:r>
              <a:rPr lang="en-GB" dirty="0">
                <a:solidFill>
                  <a:srgbClr val="002060"/>
                </a:solidFill>
              </a:rPr>
              <a:t> </a:t>
            </a:r>
            <a:r>
              <a:rPr lang="lv-LV" dirty="0" smtClean="0">
                <a:solidFill>
                  <a:srgbClr val="002060"/>
                </a:solidFill>
              </a:rPr>
              <a:t>no tā</a:t>
            </a:r>
            <a:r>
              <a:rPr lang="en-GB" dirty="0" smtClean="0">
                <a:solidFill>
                  <a:srgbClr val="002060"/>
                </a:solidFill>
              </a:rPr>
              <a:t> </a:t>
            </a:r>
            <a:r>
              <a:rPr lang="en-GB" dirty="0" err="1">
                <a:solidFill>
                  <a:srgbClr val="002060"/>
                </a:solidFill>
              </a:rPr>
              <a:t>izrietošām</a:t>
            </a:r>
            <a:r>
              <a:rPr lang="en-GB" dirty="0">
                <a:solidFill>
                  <a:srgbClr val="002060"/>
                </a:solidFill>
              </a:rPr>
              <a:t> </a:t>
            </a:r>
            <a:r>
              <a:rPr lang="en-GB" dirty="0" err="1">
                <a:solidFill>
                  <a:srgbClr val="002060"/>
                </a:solidFill>
              </a:rPr>
              <a:t>sekām</a:t>
            </a:r>
            <a:r>
              <a:rPr lang="en-GB" dirty="0">
                <a:solidFill>
                  <a:srgbClr val="002060"/>
                </a:solidFill>
              </a:rPr>
              <a:t>. </a:t>
            </a:r>
            <a:endParaRPr lang="lv-LV" dirty="0">
              <a:solidFill>
                <a:srgbClr val="002060"/>
              </a:solidFill>
            </a:endParaRPr>
          </a:p>
        </p:txBody>
      </p:sp>
      <p:pic>
        <p:nvPicPr>
          <p:cNvPr id="5" name="Picture 4"/>
          <p:cNvPicPr>
            <a:picLocks noChangeAspect="1"/>
          </p:cNvPicPr>
          <p:nvPr/>
        </p:nvPicPr>
        <p:blipFill>
          <a:blip r:embed="rId2"/>
          <a:stretch>
            <a:fillRect/>
          </a:stretch>
        </p:blipFill>
        <p:spPr>
          <a:xfrm>
            <a:off x="3488265" y="2517422"/>
            <a:ext cx="4775202" cy="3911992"/>
          </a:xfrm>
          <a:prstGeom prst="rect">
            <a:avLst/>
          </a:prstGeom>
        </p:spPr>
      </p:pic>
    </p:spTree>
    <p:extLst>
      <p:ext uri="{BB962C8B-B14F-4D97-AF65-F5344CB8AC3E}">
        <p14:creationId xmlns:p14="http://schemas.microsoft.com/office/powerpoint/2010/main" val="139096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9311B-5E81-4A6C-A243-64636AF99C34}"/>
              </a:ext>
            </a:extLst>
          </p:cNvPr>
          <p:cNvSpPr>
            <a:spLocks noGrp="1"/>
          </p:cNvSpPr>
          <p:nvPr>
            <p:ph type="title"/>
          </p:nvPr>
        </p:nvSpPr>
        <p:spPr/>
        <p:txBody>
          <a:bodyPr/>
          <a:lstStyle/>
          <a:p>
            <a:r>
              <a:rPr lang="en-GB" dirty="0" err="1">
                <a:solidFill>
                  <a:srgbClr val="002060"/>
                </a:solidFill>
              </a:rPr>
              <a:t>Kotkas</a:t>
            </a:r>
            <a:r>
              <a:rPr lang="en-GB" dirty="0">
                <a:solidFill>
                  <a:srgbClr val="002060"/>
                </a:solidFill>
              </a:rPr>
              <a:t> </a:t>
            </a:r>
            <a:r>
              <a:rPr lang="en-GB" dirty="0" err="1">
                <a:solidFill>
                  <a:srgbClr val="002060"/>
                </a:solidFill>
              </a:rPr>
              <a:t>celulozes</a:t>
            </a:r>
            <a:r>
              <a:rPr lang="en-GB" dirty="0">
                <a:solidFill>
                  <a:srgbClr val="002060"/>
                </a:solidFill>
              </a:rPr>
              <a:t> </a:t>
            </a:r>
            <a:r>
              <a:rPr lang="en-GB" dirty="0" err="1">
                <a:solidFill>
                  <a:srgbClr val="002060"/>
                </a:solidFill>
              </a:rPr>
              <a:t>rūpnīca</a:t>
            </a:r>
            <a:endParaRPr lang="lv-LV" dirty="0">
              <a:solidFill>
                <a:srgbClr val="002060"/>
              </a:solidFill>
            </a:endParaRPr>
          </a:p>
        </p:txBody>
      </p:sp>
      <p:pic>
        <p:nvPicPr>
          <p:cNvPr id="5" name="Content Placeholder 4">
            <a:extLst>
              <a:ext uri="{FF2B5EF4-FFF2-40B4-BE49-F238E27FC236}">
                <a16:creationId xmlns:a16="http://schemas.microsoft.com/office/drawing/2014/main" xmlns="" id="{9FB9FDFC-6E8D-47DC-B85B-8A3992636C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31" y="1406920"/>
            <a:ext cx="7448537" cy="5085955"/>
          </a:xfrm>
        </p:spPr>
      </p:pic>
    </p:spTree>
    <p:extLst>
      <p:ext uri="{BB962C8B-B14F-4D97-AF65-F5344CB8AC3E}">
        <p14:creationId xmlns:p14="http://schemas.microsoft.com/office/powerpoint/2010/main" val="998802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rgbClr val="002060"/>
                </a:solidFill>
              </a:rPr>
              <a:t>Ostas termināls </a:t>
            </a:r>
            <a:r>
              <a:rPr lang="lv-LV" dirty="0" err="1" smtClean="0">
                <a:solidFill>
                  <a:srgbClr val="002060"/>
                </a:solidFill>
              </a:rPr>
              <a:t>Hamina</a:t>
            </a:r>
            <a:r>
              <a:rPr lang="lv-LV" dirty="0" smtClean="0">
                <a:solidFill>
                  <a:srgbClr val="002060"/>
                </a:solidFill>
              </a:rPr>
              <a:t> Kotka</a:t>
            </a:r>
            <a:endParaRPr lang="lv-LV"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4901" y="1354668"/>
            <a:ext cx="7096125" cy="5322094"/>
          </a:xfrm>
        </p:spPr>
      </p:pic>
    </p:spTree>
    <p:extLst>
      <p:ext uri="{BB962C8B-B14F-4D97-AF65-F5344CB8AC3E}">
        <p14:creationId xmlns:p14="http://schemas.microsoft.com/office/powerpoint/2010/main" val="272244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5180DE-B83F-4E9C-976F-9141AA559C6A}"/>
              </a:ext>
            </a:extLst>
          </p:cNvPr>
          <p:cNvSpPr>
            <a:spLocks noGrp="1"/>
          </p:cNvSpPr>
          <p:nvPr>
            <p:ph type="title"/>
          </p:nvPr>
        </p:nvSpPr>
        <p:spPr>
          <a:xfrm>
            <a:off x="838200" y="365125"/>
            <a:ext cx="10428111" cy="894049"/>
          </a:xfrm>
        </p:spPr>
        <p:txBody>
          <a:bodyPr/>
          <a:lstStyle/>
          <a:p>
            <a:r>
              <a:rPr lang="en-GB" dirty="0" err="1">
                <a:solidFill>
                  <a:srgbClr val="002060"/>
                </a:solidFill>
              </a:rPr>
              <a:t>Kotkas</a:t>
            </a:r>
            <a:r>
              <a:rPr lang="en-GB" dirty="0">
                <a:solidFill>
                  <a:srgbClr val="002060"/>
                </a:solidFill>
              </a:rPr>
              <a:t> </a:t>
            </a:r>
            <a:r>
              <a:rPr lang="en-GB" dirty="0" err="1">
                <a:solidFill>
                  <a:srgbClr val="002060"/>
                </a:solidFill>
              </a:rPr>
              <a:t>urbānie</a:t>
            </a:r>
            <a:r>
              <a:rPr lang="en-GB" dirty="0">
                <a:solidFill>
                  <a:srgbClr val="002060"/>
                </a:solidFill>
              </a:rPr>
              <a:t> </a:t>
            </a:r>
            <a:r>
              <a:rPr lang="en-GB" dirty="0" err="1">
                <a:solidFill>
                  <a:srgbClr val="002060"/>
                </a:solidFill>
              </a:rPr>
              <a:t>parki</a:t>
            </a:r>
            <a:endParaRPr lang="lv-LV" dirty="0">
              <a:solidFill>
                <a:srgbClr val="002060"/>
              </a:solidFill>
            </a:endParaRPr>
          </a:p>
        </p:txBody>
      </p:sp>
      <p:pic>
        <p:nvPicPr>
          <p:cNvPr id="5" name="Content Placeholder 4">
            <a:extLst>
              <a:ext uri="{FF2B5EF4-FFF2-40B4-BE49-F238E27FC236}">
                <a16:creationId xmlns:a16="http://schemas.microsoft.com/office/drawing/2014/main" xmlns="" id="{D52A42B4-8CA7-4CF6-A6E9-F367D9AFB7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8623" y="1259174"/>
            <a:ext cx="7081436" cy="5440351"/>
          </a:xfrm>
        </p:spPr>
      </p:pic>
    </p:spTree>
    <p:extLst>
      <p:ext uri="{BB962C8B-B14F-4D97-AF65-F5344CB8AC3E}">
        <p14:creationId xmlns:p14="http://schemas.microsoft.com/office/powerpoint/2010/main" val="3231644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4003</TotalTime>
  <Words>807</Words>
  <Application>Microsoft Office PowerPoint</Application>
  <PresentationFormat>Widescreen</PresentationFormat>
  <Paragraphs>45</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“Somijas Kymenlaakso reģiona un Kotkas pilsētas pieredze degradēto teritoriju attīstībā” </vt:lpstr>
      <vt:lpstr>PowerPoint Presentation</vt:lpstr>
      <vt:lpstr>KYMENLAAKSO</vt:lpstr>
      <vt:lpstr>PowerPoint Presentation</vt:lpstr>
      <vt:lpstr>PowerPoint Presentation</vt:lpstr>
      <vt:lpstr>PowerPoint Presentation</vt:lpstr>
      <vt:lpstr>Kotkas celulozes rūpnīca</vt:lpstr>
      <vt:lpstr>Ostas termināls Hamina Kotka</vt:lpstr>
      <vt:lpstr>Kotkas urbānie parki</vt:lpstr>
      <vt:lpstr>PowerPoint Presentation</vt:lpstr>
      <vt:lpstr>PowerPoint Presentation</vt:lpstr>
      <vt:lpstr>SAPPOKAS PARKS</vt:lpstr>
      <vt:lpstr>PowerPoint Presentation</vt:lpstr>
      <vt:lpstr>PowerPoint Presentation</vt:lpstr>
      <vt:lpstr>PowerPoint Presentation</vt:lpstr>
      <vt:lpstr>PowerPoint Presentation</vt:lpstr>
      <vt:lpstr>PowerPoint Presentation</vt:lpstr>
      <vt:lpstr>PowerPoint Presentation</vt:lpstr>
      <vt:lpstr>Katarīnas parks</vt:lpstr>
      <vt:lpstr>PowerPoint Presentation</vt:lpstr>
      <vt:lpstr>PowerPoint Presentation</vt:lpstr>
      <vt:lpstr>PowerPoint Presentation</vt:lpstr>
      <vt:lpstr>Atjaunotā naftas termināla teritorija</vt:lpstr>
      <vt:lpstr>PowerPoint Presentation</vt:lpstr>
      <vt:lpstr>PowerPoint Presentation</vt:lpstr>
      <vt:lpstr>PowerPoint Presentation</vt:lpstr>
      <vt:lpstr>PowerPoint Presentation</vt:lpstr>
      <vt:lpstr>PowerPoint Presentation</vt:lpstr>
      <vt:lpstr>Kuģniecības muzejs un piegulošā teritorija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Pilsētas vīzija par vecās ostas nākotni . . .</vt:lpstr>
      <vt:lpstr>Cursor OY (SIA ‘’Kursors’’)</vt:lpstr>
      <vt:lpstr>PALDIES / KIITOS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KYMENLAAKSO</dc:title>
  <dc:creator>Aigars</dc:creator>
  <cp:lastModifiedBy>Taiga Gribuste</cp:lastModifiedBy>
  <cp:revision>55</cp:revision>
  <dcterms:created xsi:type="dcterms:W3CDTF">2020-09-08T13:14:13Z</dcterms:created>
  <dcterms:modified xsi:type="dcterms:W3CDTF">2021-04-29T10:31:07Z</dcterms:modified>
</cp:coreProperties>
</file>