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4" r:id="rId1"/>
  </p:sldMasterIdLst>
  <p:notesMasterIdLst>
    <p:notesMasterId r:id="rId26"/>
  </p:notesMasterIdLst>
  <p:sldIdLst>
    <p:sldId id="298" r:id="rId2"/>
    <p:sldId id="257" r:id="rId3"/>
    <p:sldId id="314" r:id="rId4"/>
    <p:sldId id="299" r:id="rId5"/>
    <p:sldId id="300" r:id="rId6"/>
    <p:sldId id="315" r:id="rId7"/>
    <p:sldId id="316" r:id="rId8"/>
    <p:sldId id="289" r:id="rId9"/>
    <p:sldId id="293" r:id="rId10"/>
    <p:sldId id="294" r:id="rId11"/>
    <p:sldId id="296" r:id="rId12"/>
    <p:sldId id="317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8" r:id="rId22"/>
    <p:sldId id="319" r:id="rId23"/>
    <p:sldId id="312" r:id="rId24"/>
    <p:sldId id="320" r:id="rId25"/>
  </p:sldIdLst>
  <p:sldSz cx="12192000" cy="6858000"/>
  <p:notesSz cx="6805613" cy="99441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78" d="100"/>
          <a:sy n="78" d="100"/>
        </p:scale>
        <p:origin x="64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A6B7D-0162-47C0-AE88-768FEC7CC82F}" type="datetimeFigureOut">
              <a:rPr lang="lv-LV" smtClean="0"/>
              <a:t>29.04.2021</a:t>
            </a:fld>
            <a:endParaRPr lang="lv-LV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953225-A009-4A3E-AABE-61A4703688A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09263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DD152-C931-41A6-AAB1-CAADDB1067DB}" type="datetimeFigureOut">
              <a:rPr lang="lv-LV" smtClean="0"/>
              <a:t>29.04.2021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F9B73A6-5A54-4001-813A-D1AAD20B0F5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25265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DD152-C931-41A6-AAB1-CAADDB1067DB}" type="datetimeFigureOut">
              <a:rPr lang="lv-LV" smtClean="0"/>
              <a:t>29.04.2021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F9B73A6-5A54-4001-813A-D1AAD20B0F5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93012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DD152-C931-41A6-AAB1-CAADDB1067DB}" type="datetimeFigureOut">
              <a:rPr lang="lv-LV" smtClean="0"/>
              <a:t>29.04.2021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F9B73A6-5A54-4001-813A-D1AAD20B0F5A}" type="slidenum">
              <a:rPr lang="lv-LV" smtClean="0"/>
              <a:t>‹#›</a:t>
            </a:fld>
            <a:endParaRPr lang="lv-LV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20133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DD152-C931-41A6-AAB1-CAADDB1067DB}" type="datetimeFigureOut">
              <a:rPr lang="lv-LV" smtClean="0"/>
              <a:t>29.04.2021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F9B73A6-5A54-4001-813A-D1AAD20B0F5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75489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DD152-C931-41A6-AAB1-CAADDB1067DB}" type="datetimeFigureOut">
              <a:rPr lang="lv-LV" smtClean="0"/>
              <a:t>29.04.2021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F9B73A6-5A54-4001-813A-D1AAD20B0F5A}" type="slidenum">
              <a:rPr lang="lv-LV" smtClean="0"/>
              <a:t>‹#›</a:t>
            </a:fld>
            <a:endParaRPr lang="lv-LV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09352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DD152-C931-41A6-AAB1-CAADDB1067DB}" type="datetimeFigureOut">
              <a:rPr lang="lv-LV" smtClean="0"/>
              <a:t>29.04.2021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F9B73A6-5A54-4001-813A-D1AAD20B0F5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03750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DD152-C931-41A6-AAB1-CAADDB1067DB}" type="datetimeFigureOut">
              <a:rPr lang="lv-LV" smtClean="0"/>
              <a:t>29.04.2021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B73A6-5A54-4001-813A-D1AAD20B0F5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65032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DD152-C931-41A6-AAB1-CAADDB1067DB}" type="datetimeFigureOut">
              <a:rPr lang="lv-LV" smtClean="0"/>
              <a:t>29.04.2021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B73A6-5A54-4001-813A-D1AAD20B0F5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02771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DD152-C931-41A6-AAB1-CAADDB1067DB}" type="datetimeFigureOut">
              <a:rPr lang="lv-LV" smtClean="0"/>
              <a:t>29.04.2021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B73A6-5A54-4001-813A-D1AAD20B0F5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25374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DD152-C931-41A6-AAB1-CAADDB1067DB}" type="datetimeFigureOut">
              <a:rPr lang="lv-LV" smtClean="0"/>
              <a:t>29.04.2021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F9B73A6-5A54-4001-813A-D1AAD20B0F5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99650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DD152-C931-41A6-AAB1-CAADDB1067DB}" type="datetimeFigureOut">
              <a:rPr lang="lv-LV" smtClean="0"/>
              <a:t>29.04.2021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F9B73A6-5A54-4001-813A-D1AAD20B0F5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56640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DD152-C931-41A6-AAB1-CAADDB1067DB}" type="datetimeFigureOut">
              <a:rPr lang="lv-LV" smtClean="0"/>
              <a:t>29.04.2021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F9B73A6-5A54-4001-813A-D1AAD20B0F5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29281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DD152-C931-41A6-AAB1-CAADDB1067DB}" type="datetimeFigureOut">
              <a:rPr lang="lv-LV" smtClean="0"/>
              <a:t>29.04.2021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B73A6-5A54-4001-813A-D1AAD20B0F5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5208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DD152-C931-41A6-AAB1-CAADDB1067DB}" type="datetimeFigureOut">
              <a:rPr lang="lv-LV" smtClean="0"/>
              <a:t>29.04.2021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B73A6-5A54-4001-813A-D1AAD20B0F5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11416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DD152-C931-41A6-AAB1-CAADDB1067DB}" type="datetimeFigureOut">
              <a:rPr lang="lv-LV" smtClean="0"/>
              <a:t>29.04.2021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B73A6-5A54-4001-813A-D1AAD20B0F5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2622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DD152-C931-41A6-AAB1-CAADDB1067DB}" type="datetimeFigureOut">
              <a:rPr lang="lv-LV" smtClean="0"/>
              <a:t>29.04.2021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F9B73A6-5A54-4001-813A-D1AAD20B0F5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72924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DD152-C931-41A6-AAB1-CAADDB1067DB}" type="datetimeFigureOut">
              <a:rPr lang="lv-LV" smtClean="0"/>
              <a:t>29.04.2021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F9B73A6-5A54-4001-813A-D1AAD20B0F5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70649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Taiga.gribuste@dobele.lv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0011" y="457201"/>
            <a:ext cx="8933935" cy="4003588"/>
          </a:xfrm>
        </p:spPr>
        <p:txBody>
          <a:bodyPr>
            <a:normAutofit/>
          </a:bodyPr>
          <a:lstStyle/>
          <a:p>
            <a:pPr algn="ctr"/>
            <a:r>
              <a:rPr lang="lv-LV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Publisko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teritoriju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vides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problēmām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atjaunošana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uzturēšana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attīstība</a:t>
            </a:r>
            <a:r>
              <a:rPr lang="lv-LV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lv-LV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lv-LV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LandCLEAN</a:t>
            </a:r>
            <a:r>
              <a:rPr lang="lv-LV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lv-LV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LLI-408 </a:t>
            </a:r>
            <a:r>
              <a:rPr lang="lv-LV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rezultāti</a:t>
            </a:r>
            <a:endParaRPr lang="lv-LV" sz="3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0333" y="4576347"/>
            <a:ext cx="9387945" cy="2001795"/>
          </a:xfrm>
        </p:spPr>
        <p:txBody>
          <a:bodyPr>
            <a:normAutofit fontScale="92500" lnSpcReduction="10000"/>
          </a:bodyPr>
          <a:lstStyle/>
          <a:p>
            <a:endParaRPr lang="lv-LV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lv-LV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Konference «Teritoriju </a:t>
            </a:r>
            <a:r>
              <a:rPr lang="lv-LV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 vides problēmām revitalizācija un attīstības perspektīvas valsts un privātajā </a:t>
            </a:r>
            <a:r>
              <a:rPr lang="lv-LV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sektorā»</a:t>
            </a:r>
            <a:endParaRPr lang="lv-LV" sz="24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v-LV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2020.gada 23.septembris</a:t>
            </a:r>
            <a:endParaRPr lang="lv-LV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v-LV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7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Interreg</a:t>
            </a:r>
            <a:r>
              <a:rPr lang="lv-LV" sz="17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V-A Latvia– </a:t>
            </a:r>
            <a:r>
              <a:rPr lang="lv-LV" sz="17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Lithuania</a:t>
            </a:r>
            <a:r>
              <a:rPr lang="lv-LV" sz="17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7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</a:t>
            </a:r>
            <a:r>
              <a:rPr lang="lv-LV" sz="17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7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Border</a:t>
            </a:r>
            <a:r>
              <a:rPr lang="lv-LV" sz="17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7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Cooperation</a:t>
            </a:r>
            <a:r>
              <a:rPr lang="lv-LV" sz="17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7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Programme 2014–2020 </a:t>
            </a:r>
            <a:endParaRPr lang="lv-LV" sz="17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6721" y="988750"/>
            <a:ext cx="42005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1767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66" y="950955"/>
            <a:ext cx="4737749" cy="35533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757" y="3158067"/>
            <a:ext cx="4933244" cy="369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61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33" y="73910"/>
            <a:ext cx="8966200" cy="672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56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440267"/>
            <a:ext cx="4313864" cy="54709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3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Skatu platforma</a:t>
            </a:r>
            <a:endParaRPr lang="lv-LV" sz="3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00333" y="491067"/>
            <a:ext cx="4604278" cy="54127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3200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Multifunkcionāls</a:t>
            </a:r>
            <a:r>
              <a:rPr lang="lv-LV" sz="3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sols</a:t>
            </a:r>
            <a:endParaRPr lang="lv-LV" sz="3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171" y="1257331"/>
            <a:ext cx="4054191" cy="54990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495" y="1645726"/>
            <a:ext cx="5442717" cy="408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53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438" y="979709"/>
            <a:ext cx="10277173" cy="1513609"/>
          </a:xfrm>
        </p:spPr>
        <p:txBody>
          <a:bodyPr/>
          <a:lstStyle/>
          <a:p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lv-LV" sz="3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Pastaigu laipas                        Laivu piestātne    </a:t>
            </a:r>
            <a:endParaRPr lang="lv-LV" sz="3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13" y="1790585"/>
            <a:ext cx="5642919" cy="42321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695" y="1778001"/>
            <a:ext cx="5644442" cy="423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78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7866" y="1005111"/>
            <a:ext cx="6704013" cy="1280890"/>
          </a:xfrm>
        </p:spPr>
        <p:txBody>
          <a:bodyPr/>
          <a:lstStyle/>
          <a:p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lv-LV" sz="3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Amfiteātris</a:t>
            </a:r>
            <a:endParaRPr lang="lv-LV" sz="3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406" y="3014133"/>
            <a:ext cx="5125156" cy="384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679" y="1778000"/>
            <a:ext cx="5012268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00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2657" y="920443"/>
            <a:ext cx="8911687" cy="1280890"/>
          </a:xfrm>
        </p:spPr>
        <p:txBody>
          <a:bodyPr>
            <a:normAutofit/>
          </a:bodyPr>
          <a:lstStyle/>
          <a:p>
            <a:r>
              <a:rPr lang="lv-LV" sz="3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Strūklaka</a:t>
            </a:r>
            <a:r>
              <a:rPr lang="lv-LV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v-LV" sz="3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333" y="2538512"/>
            <a:ext cx="5615003" cy="4211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1" y="915621"/>
            <a:ext cx="4380241" cy="584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53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4457" y="827310"/>
            <a:ext cx="8911687" cy="1280890"/>
          </a:xfrm>
        </p:spPr>
        <p:txBody>
          <a:bodyPr>
            <a:normAutofit/>
          </a:bodyPr>
          <a:lstStyle/>
          <a:p>
            <a:r>
              <a:rPr lang="lv-LV" sz="3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Pļavas «audzēkņi»</a:t>
            </a:r>
            <a:endParaRPr lang="lv-LV" sz="3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3" y="2849140"/>
            <a:ext cx="5004599" cy="4008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149" y="1214685"/>
            <a:ext cx="5332851" cy="399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59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2147" y="381094"/>
            <a:ext cx="8911687" cy="1280890"/>
          </a:xfrm>
        </p:spPr>
        <p:txBody>
          <a:bodyPr>
            <a:normAutofit/>
          </a:bodyPr>
          <a:lstStyle/>
          <a:p>
            <a:r>
              <a:rPr lang="lv-LV" sz="3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Koncertzāle  «ZINTA»</a:t>
            </a:r>
            <a:endParaRPr lang="lv-LV" sz="3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00" y="1074683"/>
            <a:ext cx="7628466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5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7923" y="127000"/>
            <a:ext cx="11121081" cy="1312333"/>
          </a:xfrm>
        </p:spPr>
        <p:txBody>
          <a:bodyPr>
            <a:normAutofit/>
          </a:bodyPr>
          <a:lstStyle/>
          <a:p>
            <a:r>
              <a:rPr lang="lv-LV" sz="3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 5.6.2. «Dobeles </a:t>
            </a:r>
            <a:r>
              <a:rPr lang="lv-LV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pilsētas degradētās rūpnieciskās apbūves teritorijas revitalizācija (1.posms</a:t>
            </a:r>
            <a:r>
              <a:rPr lang="lv-LV" sz="3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)»</a:t>
            </a:r>
            <a:endParaRPr lang="lv-LV" sz="27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Rectangle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399" y="3368934"/>
            <a:ext cx="5118699" cy="34124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867" y="3372770"/>
            <a:ext cx="5113545" cy="34090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67934" y="1326743"/>
            <a:ext cx="10295466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lv-LV" dirty="0"/>
          </a:p>
          <a:p>
            <a:pPr algn="just"/>
            <a:r>
              <a:rPr lang="lv-LV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Spodrības ielas pārbūve </a:t>
            </a:r>
            <a:r>
              <a:rPr lang="lv-LV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(palielināta </a:t>
            </a:r>
            <a:r>
              <a:rPr lang="lv-LV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ielas </a:t>
            </a:r>
            <a:r>
              <a:rPr lang="lv-LV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nestspēja, veikta seguma </a:t>
            </a:r>
            <a:r>
              <a:rPr lang="lv-LV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pārbūve, transporta </a:t>
            </a:r>
            <a:r>
              <a:rPr lang="lv-LV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stāvjosla</a:t>
            </a:r>
            <a:r>
              <a:rPr lang="lv-LV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apvienotā </a:t>
            </a:r>
            <a:r>
              <a:rPr lang="lv-LV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gājēju un velobraucēju </a:t>
            </a:r>
            <a:r>
              <a:rPr lang="lv-LV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celiņa izbūve. Pārbūvēts </a:t>
            </a:r>
            <a:r>
              <a:rPr lang="lv-LV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ielas </a:t>
            </a:r>
            <a:r>
              <a:rPr lang="lv-LV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apgaismojums, ūdensvads </a:t>
            </a:r>
            <a:r>
              <a:rPr lang="lv-LV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lietus ūdens </a:t>
            </a:r>
            <a:r>
              <a:rPr lang="lv-LV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kanalizācija, ierīkota </a:t>
            </a:r>
            <a:r>
              <a:rPr lang="lv-LV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sadzīves </a:t>
            </a:r>
            <a:r>
              <a:rPr lang="lv-LV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kanalizācija.</a:t>
            </a:r>
          </a:p>
          <a:p>
            <a:pPr algn="just"/>
            <a:r>
              <a:rPr lang="lv-LV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Kopējās izmaksas 1 625 341,09 EUR, t.sk., ERAF finansējums 1 381 539,93 EUR.</a:t>
            </a:r>
          </a:p>
        </p:txBody>
      </p:sp>
    </p:spTree>
    <p:extLst>
      <p:ext uri="{BB962C8B-B14F-4D97-AF65-F5344CB8AC3E}">
        <p14:creationId xmlns:p14="http://schemas.microsoft.com/office/powerpoint/2010/main" val="3014059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2712" y="186266"/>
            <a:ext cx="10488763" cy="1151468"/>
          </a:xfrm>
        </p:spPr>
        <p:txBody>
          <a:bodyPr>
            <a:normAutofit fontScale="90000"/>
          </a:bodyPr>
          <a:lstStyle/>
          <a:p>
            <a:r>
              <a:rPr lang="lv-LV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 3.3.1. «Publiskās </a:t>
            </a:r>
            <a:r>
              <a:rPr lang="lv-LV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infrastruktūras uzlabošana uzņēmējdarbības attīstības veicināšanai Dobeles </a:t>
            </a:r>
            <a:r>
              <a:rPr lang="lv-LV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pilsētā»</a:t>
            </a:r>
            <a:r>
              <a:rPr lang="lv-LV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v-LV" sz="27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51" y="2938241"/>
            <a:ext cx="5885386" cy="39197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36" y="2938241"/>
            <a:ext cx="5879639" cy="39197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1732" y="1515533"/>
            <a:ext cx="104309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Lauku ielas pārbūve </a:t>
            </a:r>
            <a:r>
              <a:rPr lang="lv-LV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Dobeles pilsētā, kas ir funkcionāls savienojums ar teritorijām, kas saistītas ar komercdarbību. Izbūvēta lietus ūdens kanalizācija, ūdensvada un  kanalizācijas tīklu izbūve, elektroenerģijas tīklu </a:t>
            </a:r>
            <a:r>
              <a:rPr lang="lv-LV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izbūve.</a:t>
            </a:r>
          </a:p>
          <a:p>
            <a:r>
              <a:rPr lang="lv-LV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Kopējās izmaksas 1 300 612,06 EUR, t.sk., ERAF finansējums 391 614,64 EUR</a:t>
            </a:r>
            <a:endParaRPr lang="lv-LV" sz="2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381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94467" y="722028"/>
            <a:ext cx="10032999" cy="5868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28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Partneri: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LP_1 - Dobeles novada pašvaldība</a:t>
            </a: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lv-LV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PP_2 - Biržu reģionālā parka direkcija</a:t>
            </a:r>
          </a:p>
          <a:p>
            <a:pPr lvl="0" defTabSz="457200">
              <a:spcBef>
                <a:spcPts val="1000"/>
              </a:spcBef>
              <a:spcAft>
                <a:spcPts val="1200"/>
              </a:spcAft>
              <a:buClr>
                <a:srgbClr val="A53010"/>
              </a:buClr>
            </a:pPr>
            <a:r>
              <a:rPr lang="lv-LV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Projekta mērķis: </a:t>
            </a:r>
            <a:r>
              <a:rPr lang="lv-LV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Atjaunot publiskās teritorijas ar vides problēmām un izveidot rekreācijas zonu iedzīvotājiem</a:t>
            </a:r>
            <a:r>
              <a:rPr lang="lv-LV" sz="3600" dirty="0">
                <a:solidFill>
                  <a:srgbClr val="A53010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3600" dirty="0">
                <a:solidFill>
                  <a:srgbClr val="A53010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lv-LV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Īstenošanas periods:</a:t>
            </a:r>
            <a:r>
              <a:rPr lang="lv-LV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01.04.2018. – 30.09.2020.</a:t>
            </a:r>
          </a:p>
          <a:p>
            <a:pPr>
              <a:lnSpc>
                <a:spcPct val="107000"/>
              </a:lnSpc>
            </a:pPr>
            <a:r>
              <a:rPr lang="lv-LV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Kopējais finansējums: </a:t>
            </a:r>
            <a:r>
              <a:rPr lang="lv-LV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attiec. - 710 036,32 EUR, t.sk.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2800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ERAF - 603 530,87 EUR</a:t>
            </a:r>
            <a:endParaRPr lang="lv-LV" sz="2800" u="sng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Kopējais DNP finansējums: 1 147 361,90 EUR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lv-LV" sz="2800" b="1" u="sng" dirty="0">
              <a:solidFill>
                <a:schemeClr val="accent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2352" y="518189"/>
            <a:ext cx="1096832" cy="1306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16" y="351205"/>
            <a:ext cx="1524000" cy="164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2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7546" y="295418"/>
            <a:ext cx="10614454" cy="729050"/>
          </a:xfrm>
        </p:spPr>
        <p:txBody>
          <a:bodyPr>
            <a:noAutofit/>
          </a:bodyPr>
          <a:lstStyle/>
          <a:p>
            <a:r>
              <a:rPr lang="lv-LV" sz="3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 8.1.2. «Dobeles </a:t>
            </a:r>
            <a:r>
              <a:rPr lang="lv-LV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novada izglītības iestāžu mācību vides </a:t>
            </a:r>
            <a:r>
              <a:rPr lang="lv-LV" sz="3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uzlabošana»</a:t>
            </a:r>
            <a:endParaRPr lang="lv-LV" sz="3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67" y="3996405"/>
            <a:ext cx="3815460" cy="28615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553" y="3022600"/>
            <a:ext cx="4789714" cy="2328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968" y="4207476"/>
            <a:ext cx="3534032" cy="26505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56266" y="1642534"/>
            <a:ext cx="106087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Dienesta viesnīcas izbūve </a:t>
            </a:r>
            <a:r>
              <a:rPr lang="lv-LV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 izglītības iestāžu vajadzībām (64 cilvēku izvietošana, virtuves zona, konferenču zāle</a:t>
            </a:r>
            <a:r>
              <a:rPr lang="lv-LV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).</a:t>
            </a:r>
          </a:p>
          <a:p>
            <a:r>
              <a:rPr lang="lv-LV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Kopējās izmaksas </a:t>
            </a:r>
            <a:r>
              <a:rPr lang="lv-LV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2 886 647,11 EUR, </a:t>
            </a:r>
            <a:r>
              <a:rPr lang="lv-LV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t. sk., </a:t>
            </a:r>
            <a:r>
              <a:rPr lang="lv-LV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ERAF finansējums 1 206 378 EUR</a:t>
            </a:r>
            <a:br>
              <a:rPr lang="lv-LV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lv-LV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197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0192" y="327777"/>
            <a:ext cx="10039341" cy="1280890"/>
          </a:xfrm>
        </p:spPr>
        <p:txBody>
          <a:bodyPr>
            <a:normAutofit fontScale="90000"/>
          </a:bodyPr>
          <a:lstStyle/>
          <a:p>
            <a:r>
              <a:rPr lang="lv-LV" altLang="lv-LV" sz="2800" dirty="0">
                <a:solidFill>
                  <a:srgbClr val="92AA4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Latvijas –Lietuvas sadarbības programma 2013-2017  «Amatniecības pārrobežu sadarbības tīkls kā Latvijas-Lietuvas pierobežas pievilcības </a:t>
            </a:r>
            <a:r>
              <a:rPr lang="lv-LV" altLang="lv-LV" sz="2800" dirty="0" smtClean="0">
                <a:solidFill>
                  <a:srgbClr val="92AA4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veicinātājs»</a:t>
            </a:r>
            <a:r>
              <a:rPr lang="lv-LV" altLang="lv-LV" sz="2800" dirty="0">
                <a:solidFill>
                  <a:srgbClr val="92AA4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altLang="lv-LV" sz="2800" dirty="0">
                <a:solidFill>
                  <a:srgbClr val="92AA4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4999" y="1955801"/>
            <a:ext cx="10176934" cy="4902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Dobeles Amatu māja</a:t>
            </a:r>
          </a:p>
          <a:p>
            <a:pPr marL="0" indent="0">
              <a:buNone/>
            </a:pPr>
            <a:r>
              <a:rPr lang="lv-LV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Kopējās izmaksas </a:t>
            </a:r>
            <a:r>
              <a:rPr lang="lv-LV" altLang="lv-LV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+mj-cs"/>
              </a:rPr>
              <a:t>193 904,00 EUR, t.sk</a:t>
            </a:r>
            <a:r>
              <a:rPr lang="lv-LV" altLang="lv-LV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+mj-cs"/>
              </a:rPr>
              <a:t>., </a:t>
            </a:r>
            <a:r>
              <a:rPr lang="lv-LV" altLang="lv-LV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+mj-cs"/>
              </a:rPr>
              <a:t>ERAF finansējums: 164 818,40 EUR</a:t>
            </a:r>
            <a:endParaRPr lang="lv-LV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799" y="3299313"/>
            <a:ext cx="5988917" cy="34304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221" y="3301999"/>
            <a:ext cx="5146779" cy="342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1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800" y="624110"/>
            <a:ext cx="9421811" cy="916823"/>
          </a:xfrm>
        </p:spPr>
        <p:txBody>
          <a:bodyPr>
            <a:normAutofit/>
          </a:bodyPr>
          <a:lstStyle/>
          <a:p>
            <a:r>
              <a:rPr lang="lv-LV" sz="3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Čakstes iela - privātais sektors</a:t>
            </a:r>
            <a:endParaRPr lang="lv-LV" sz="3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02933" y="1701800"/>
            <a:ext cx="4600143" cy="42094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Maizes ceptuve</a:t>
            </a:r>
            <a:endParaRPr lang="lv-LV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1710267"/>
            <a:ext cx="4484786" cy="41935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 serviss</a:t>
            </a:r>
            <a:endParaRPr lang="lv-LV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082" y="2531533"/>
            <a:ext cx="4777459" cy="3115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112" y="2523067"/>
            <a:ext cx="5113823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18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0740" y="454777"/>
            <a:ext cx="8934406" cy="1280890"/>
          </a:xfrm>
        </p:spPr>
        <p:txBody>
          <a:bodyPr/>
          <a:lstStyle/>
          <a:p>
            <a:r>
              <a:rPr lang="lv-LV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Čakstes iela pēc atjaunošanas</a:t>
            </a:r>
            <a:endParaRPr lang="lv-LV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Mājai un Dārzam&quot; veikals Dobelē - Rekus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667" y="1606131"/>
            <a:ext cx="3633842" cy="2915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83" y="1670955"/>
            <a:ext cx="3879349" cy="2909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467" y="4022290"/>
            <a:ext cx="3780945" cy="283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30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601" y="1684868"/>
            <a:ext cx="8915399" cy="2142066"/>
          </a:xfrm>
        </p:spPr>
        <p:txBody>
          <a:bodyPr/>
          <a:lstStyle/>
          <a:p>
            <a:r>
              <a:rPr lang="lv-LV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Paldies par uzmanību!</a:t>
            </a:r>
            <a:endParaRPr lang="lv-LV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504888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lv-LV" dirty="0" smtClean="0">
                <a:solidFill>
                  <a:schemeClr val="accent1">
                    <a:lumMod val="75000"/>
                  </a:schemeClr>
                </a:solidFill>
              </a:rPr>
              <a:t>Taiga Gribuste</a:t>
            </a:r>
          </a:p>
          <a:p>
            <a:pPr algn="r"/>
            <a:r>
              <a:rPr lang="lv-LV" dirty="0" smtClean="0">
                <a:solidFill>
                  <a:schemeClr val="accent1">
                    <a:lumMod val="75000"/>
                  </a:schemeClr>
                </a:solidFill>
              </a:rPr>
              <a:t>Projektu vadītāja</a:t>
            </a:r>
          </a:p>
          <a:p>
            <a:pPr algn="r"/>
            <a:r>
              <a:rPr lang="lv-LV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t</a:t>
            </a:r>
            <a:r>
              <a:rPr lang="lv-LV" dirty="0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aiga.gribuste@dobele.lv</a:t>
            </a:r>
            <a:endParaRPr lang="lv-LV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r>
              <a:rPr lang="lv-LV" sz="19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t. +371 29187997</a:t>
            </a:r>
            <a:endParaRPr lang="lv-LV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lv-LV" dirty="0" smtClean="0"/>
          </a:p>
          <a:p>
            <a:pPr algn="r"/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827900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8925" y="387043"/>
            <a:ext cx="8911687" cy="637423"/>
          </a:xfrm>
        </p:spPr>
        <p:txBody>
          <a:bodyPr>
            <a:normAutofit/>
          </a:bodyPr>
          <a:lstStyle/>
          <a:p>
            <a:pPr lvl="0" defTabSz="914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lv-LV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Projekta galvenās infrastruktūras </a:t>
            </a:r>
            <a:r>
              <a:rPr lang="lv-LV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aktivitātes</a:t>
            </a:r>
            <a:endParaRPr lang="lv-LV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4467" y="1159933"/>
            <a:ext cx="9736666" cy="5604934"/>
          </a:xfrm>
        </p:spPr>
        <p:txBody>
          <a:bodyPr>
            <a:normAutofit fontScale="92500" lnSpcReduction="10000"/>
          </a:bodyPr>
          <a:lstStyle/>
          <a:p>
            <a:pPr lvl="0" algn="just" defTabSz="914400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lv-LV" sz="2400" u="sng" dirty="0">
                <a:solidFill>
                  <a:srgbClr val="A53010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Dobeles novada pašvaldība atjaunoja un labiekārtoja pilsētas vēsturisko centru Pļavas ielā 3:</a:t>
            </a:r>
          </a:p>
          <a:p>
            <a:pPr marL="627063" lvl="0" algn="just" defTabSz="914400">
              <a:spcBef>
                <a:spcPts val="0"/>
              </a:spcBef>
              <a:buClrTx/>
              <a:buFontTx/>
              <a:buChar char="-"/>
            </a:pPr>
            <a:r>
              <a:rPr lang="lv-LV" sz="2400" dirty="0">
                <a:solidFill>
                  <a:srgbClr val="A53010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atjaunots augsnes slānis, attīrot no būvgružiem;</a:t>
            </a:r>
          </a:p>
          <a:p>
            <a:pPr marL="627063" lvl="0" algn="just" defTabSz="914400">
              <a:spcBef>
                <a:spcPts val="0"/>
              </a:spcBef>
              <a:buClrTx/>
              <a:buFontTx/>
              <a:buChar char="-"/>
            </a:pPr>
            <a:r>
              <a:rPr lang="lv-LV" sz="2400" dirty="0" smtClean="0">
                <a:solidFill>
                  <a:srgbClr val="A53010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sakārtota </a:t>
            </a:r>
            <a:r>
              <a:rPr lang="lv-LV" sz="2400" dirty="0">
                <a:solidFill>
                  <a:srgbClr val="A53010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ūdens novadīšanas sistēma;</a:t>
            </a:r>
          </a:p>
          <a:p>
            <a:pPr marL="627063" lvl="0" algn="just" defTabSz="914400">
              <a:spcBef>
                <a:spcPts val="0"/>
              </a:spcBef>
              <a:buClrTx/>
              <a:buFontTx/>
              <a:buChar char="-"/>
            </a:pPr>
            <a:r>
              <a:rPr lang="lv-LV" sz="2400" dirty="0" smtClean="0">
                <a:solidFill>
                  <a:srgbClr val="A53010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izbūvēti </a:t>
            </a:r>
            <a:r>
              <a:rPr lang="lv-LV" sz="2400" dirty="0">
                <a:solidFill>
                  <a:srgbClr val="A53010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bruģēti celiņi un koka laipas</a:t>
            </a:r>
            <a:r>
              <a:rPr lang="en-US" sz="2400" dirty="0" smtClean="0">
                <a:solidFill>
                  <a:srgbClr val="A5301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lv-LV" sz="2400" dirty="0" smtClean="0">
                <a:solidFill>
                  <a:srgbClr val="A5301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uzstādīti</a:t>
            </a:r>
            <a:r>
              <a:rPr lang="en-US" sz="2400" dirty="0" smtClean="0">
                <a:solidFill>
                  <a:srgbClr val="A5301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400" dirty="0">
                <a:solidFill>
                  <a:srgbClr val="A5301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dažāda veida soliņi un atkritumu </a:t>
            </a:r>
            <a:r>
              <a:rPr lang="lv-LV" sz="2400" dirty="0" smtClean="0">
                <a:solidFill>
                  <a:srgbClr val="A5301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tvertnes, </a:t>
            </a:r>
            <a:r>
              <a:rPr lang="lv-LV" sz="2400" dirty="0">
                <a:solidFill>
                  <a:srgbClr val="A5301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veikta apzaļumošana</a:t>
            </a:r>
            <a:r>
              <a:rPr lang="lv-LV" sz="2400" dirty="0" smtClean="0">
                <a:solidFill>
                  <a:srgbClr val="A5301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lv-LV" sz="2400" dirty="0">
              <a:solidFill>
                <a:srgbClr val="A53010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7063" lvl="0" algn="just" defTabSz="914400">
              <a:spcBef>
                <a:spcPts val="0"/>
              </a:spcBef>
              <a:buClrTx/>
              <a:buFontTx/>
              <a:buChar char="-"/>
            </a:pPr>
            <a:r>
              <a:rPr lang="lv-LV" sz="2400" dirty="0" smtClean="0">
                <a:solidFill>
                  <a:srgbClr val="A5301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izbūvēts apgaismojums;</a:t>
            </a:r>
            <a:endParaRPr lang="lv-LV" sz="2400" dirty="0">
              <a:solidFill>
                <a:srgbClr val="A53010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7063" lvl="0" algn="just" defTabSz="914400">
              <a:spcBef>
                <a:spcPts val="0"/>
              </a:spcBef>
              <a:buClrTx/>
              <a:buFontTx/>
              <a:buChar char="-"/>
            </a:pPr>
            <a:r>
              <a:rPr lang="lv-LV" sz="2400" dirty="0" smtClean="0">
                <a:solidFill>
                  <a:srgbClr val="A5301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izbūvēta </a:t>
            </a:r>
            <a:r>
              <a:rPr lang="lv-LV" sz="2400" dirty="0">
                <a:solidFill>
                  <a:srgbClr val="A5301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laivu piestātne un skatu laukums ar skatu pāri Bērzes upei </a:t>
            </a:r>
            <a:r>
              <a:rPr lang="lv-LV" sz="2400" dirty="0" smtClean="0">
                <a:solidFill>
                  <a:srgbClr val="A5301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 </a:t>
            </a:r>
            <a:r>
              <a:rPr lang="lv-LV" sz="2400" dirty="0">
                <a:solidFill>
                  <a:srgbClr val="A5301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Livonijas ordeņa pili; </a:t>
            </a:r>
          </a:p>
          <a:p>
            <a:pPr marL="627063" lvl="0" algn="just" defTabSz="914400">
              <a:spcBef>
                <a:spcPts val="0"/>
              </a:spcBef>
              <a:buClrTx/>
              <a:buFontTx/>
              <a:buChar char="-"/>
            </a:pPr>
            <a:r>
              <a:rPr lang="lv-LV" sz="2400" dirty="0">
                <a:solidFill>
                  <a:srgbClr val="A5301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iztīrīts dīķis un uzstādīta strūklaka, izbūvēta bruģēta skatuve un amfiteātris.  Kopā atjaunotā teritorija </a:t>
            </a:r>
            <a:r>
              <a:rPr lang="lv-LV" sz="2400" dirty="0" smtClean="0">
                <a:solidFill>
                  <a:srgbClr val="A5301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- 3,46 ha. </a:t>
            </a:r>
            <a:endParaRPr lang="lv-LV" sz="2400" dirty="0">
              <a:solidFill>
                <a:srgbClr val="A53010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defTabSz="914400">
              <a:spcBef>
                <a:spcPts val="0"/>
              </a:spcBef>
              <a:buClrTx/>
              <a:buNone/>
            </a:pPr>
            <a:endParaRPr lang="lv-LV" sz="2400" dirty="0">
              <a:solidFill>
                <a:srgbClr val="A53010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lv-LV" sz="2400" u="sng" dirty="0">
                <a:solidFill>
                  <a:srgbClr val="A5301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Biržu reģionālais parka direkcija sakārtoja 2 teritorijas:</a:t>
            </a:r>
          </a:p>
          <a:p>
            <a:pPr marL="627063" lvl="0" algn="just" defTabSz="914400">
              <a:spcBef>
                <a:spcPts val="0"/>
              </a:spcBef>
              <a:buClrTx/>
              <a:buFontTx/>
              <a:buChar char="-"/>
            </a:pPr>
            <a:r>
              <a:rPr lang="lv-LV" sz="2400" dirty="0">
                <a:solidFill>
                  <a:srgbClr val="A5301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piepilsētas teritoriju 1,38 ha pie ezera attīrīja no sagruvušu ēku pamatiem, apzaļumoja, uzstādīja atpūtas soliņus, uzstādīja informatīvu stendu, uzbēra baltās pludmales smiltis, labiekārtoja piebraucamo ceļu.</a:t>
            </a:r>
          </a:p>
          <a:p>
            <a:pPr marL="627063" lvl="0" algn="just" defTabSz="914400">
              <a:spcBef>
                <a:spcPts val="0"/>
              </a:spcBef>
              <a:buClrTx/>
              <a:buFontTx/>
              <a:buChar char="-"/>
            </a:pPr>
            <a:r>
              <a:rPr lang="lv-LV" sz="2400" dirty="0">
                <a:solidFill>
                  <a:srgbClr val="A5301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Biržu reģionālā parka tuvumā nojauca pussagruvušas garāžas un izbūvēja izstāžu zāles paplašinājumu. </a:t>
            </a:r>
          </a:p>
          <a:p>
            <a:pPr lvl="0" algn="just" defTabSz="914400">
              <a:spcBef>
                <a:spcPts val="0"/>
              </a:spcBef>
              <a:buClrTx/>
              <a:buFontTx/>
              <a:buChar char="-"/>
            </a:pPr>
            <a:endParaRPr lang="en-US" sz="2000" dirty="0">
              <a:solidFill>
                <a:srgbClr val="A5301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445395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1826" y="1004102"/>
            <a:ext cx="104339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lv-LV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Partneru pieredzes apmaiņas brauciens uz Somiju (Kotka)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lv-LV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pārrobežu sadarbības </a:t>
            </a:r>
            <a:r>
              <a:rPr lang="lv-LV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konferences - Dobelē un Biržos</a:t>
            </a:r>
            <a:endParaRPr lang="lv-LV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lv-LV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lv-LV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mākslas plenēri partneru mākslas skolu audzēkņiem jaunajos infrastruktūras objektos un sekojošu izstādi.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765415" y="352168"/>
            <a:ext cx="9527531" cy="553765"/>
          </a:xfrm>
        </p:spPr>
        <p:txBody>
          <a:bodyPr>
            <a:noAutofit/>
          </a:bodyPr>
          <a:lstStyle/>
          <a:p>
            <a:r>
              <a:rPr lang="lv-LV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Sadarbības aktivitātes: </a:t>
            </a:r>
            <a:endParaRPr lang="lv-LV" sz="32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25" y="3867664"/>
            <a:ext cx="3987114" cy="2990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35262" y="3835400"/>
            <a:ext cx="3454400" cy="2590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800" y="4133850"/>
            <a:ext cx="3632200" cy="2724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89198" y="2895601"/>
            <a:ext cx="5647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lv-LV" sz="3200" dirty="0">
                <a:solidFill>
                  <a:srgbClr val="92AA4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Mākslas plenērs </a:t>
            </a:r>
            <a:r>
              <a:rPr lang="lv-LV" sz="3200" dirty="0" smtClean="0">
                <a:solidFill>
                  <a:srgbClr val="92AA4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Dobelē:</a:t>
            </a:r>
            <a:endParaRPr lang="lv-LV" sz="3200" dirty="0">
              <a:solidFill>
                <a:srgbClr val="92AA4C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537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658" y="412444"/>
            <a:ext cx="8911687" cy="1280890"/>
          </a:xfrm>
        </p:spPr>
        <p:txBody>
          <a:bodyPr>
            <a:normAutofit/>
          </a:bodyPr>
          <a:lstStyle/>
          <a:p>
            <a:r>
              <a:rPr lang="lv-LV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Mākslas plenērs Biržos:</a:t>
            </a:r>
            <a:endParaRPr lang="lv-LV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667" y="2537942"/>
            <a:ext cx="4978399" cy="373379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564" y="2539314"/>
            <a:ext cx="4976570" cy="373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57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5282" y="695752"/>
            <a:ext cx="8911687" cy="1280890"/>
          </a:xfrm>
        </p:spPr>
        <p:txBody>
          <a:bodyPr>
            <a:normAutofit/>
          </a:bodyPr>
          <a:lstStyle/>
          <a:p>
            <a:r>
              <a:rPr lang="lv-LV" sz="3200" dirty="0">
                <a:solidFill>
                  <a:srgbClr val="92AA4C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Vēsturiskais </a:t>
            </a:r>
            <a:r>
              <a:rPr lang="lv-LV" sz="3200" dirty="0" smtClean="0">
                <a:solidFill>
                  <a:srgbClr val="92AA4C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konteksts</a:t>
            </a:r>
            <a:endParaRPr lang="lv-LV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3746" y="1888065"/>
            <a:ext cx="8915400" cy="3777622"/>
          </a:xfrm>
        </p:spPr>
        <p:txBody>
          <a:bodyPr/>
          <a:lstStyle/>
          <a:p>
            <a:pPr marL="0" indent="0">
              <a:buNone/>
            </a:pPr>
            <a:r>
              <a:rPr lang="lv-LV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«Urban Green» - LAT-LIT </a:t>
            </a:r>
            <a:r>
              <a:rPr lang="lv-LV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iepriekšējā plānošanas perioda projektā sakārtots labais Bērzes upes krasts gar </a:t>
            </a:r>
            <a:r>
              <a:rPr lang="lv-LV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pilsdrupām, </a:t>
            </a:r>
            <a:r>
              <a:rPr lang="lv-LV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izstrādāts  būvprojekts kreisā krasta labiekārtošanai (3 kārtas)</a:t>
            </a:r>
            <a:br>
              <a:rPr lang="lv-LV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lv-LV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933" y="4144200"/>
            <a:ext cx="3616446" cy="2713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332" y="4142723"/>
            <a:ext cx="3622213" cy="2715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267" y="4135601"/>
            <a:ext cx="3623733" cy="272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71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3200" dirty="0">
                <a:solidFill>
                  <a:srgbClr val="E3EAC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Turpinājums projektā «</a:t>
            </a:r>
            <a:r>
              <a:rPr lang="lv-LV" sz="3200" dirty="0" err="1">
                <a:solidFill>
                  <a:srgbClr val="E3EAC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LandCLEAN</a:t>
            </a:r>
            <a:r>
              <a:rPr lang="lv-LV" sz="3200" dirty="0">
                <a:solidFill>
                  <a:srgbClr val="E3EAC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lv-LV" sz="3200" dirty="0" smtClean="0">
                <a:solidFill>
                  <a:srgbClr val="E3EAC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LLI-408</a:t>
            </a:r>
            <a:endParaRPr lang="lv-LV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013200"/>
          </a:xfrm>
        </p:spPr>
        <p:txBody>
          <a:bodyPr/>
          <a:lstStyle/>
          <a:p>
            <a:pPr marL="0" indent="0">
              <a:buNone/>
            </a:pPr>
            <a:r>
              <a:rPr lang="lv-LV" sz="3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Kāpēc mums to vajadzēja?</a:t>
            </a:r>
          </a:p>
          <a:p>
            <a:pPr lvl="0" algn="just">
              <a:buClr>
                <a:srgbClr val="A53010"/>
              </a:buClr>
              <a:buFontTx/>
              <a:buChar char="-"/>
            </a:pPr>
            <a:r>
              <a:rPr lang="lv-LV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Degradēts Dobeles pilsētas vēsturiskais centrs - 3,46 ha teritorijā nenotika nekāda ekonomiskā darbība - pamesta, purvaina, aizaugusi, piesārņota ar būvgružiem, kas tika šeit nekontrolēti izgāzti Padomju laikā un pirmajos Latvijas neatkarības gados.</a:t>
            </a:r>
          </a:p>
          <a:p>
            <a:pPr lvl="0">
              <a:buClr>
                <a:srgbClr val="A53010"/>
              </a:buClr>
              <a:buFontTx/>
              <a:buChar char="-"/>
            </a:pPr>
            <a:r>
              <a:rPr lang="lv-LV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Pavasarī teritorija daļēji applūda, noblietējās augsnes augšējais slānis, pļavas biotopu daudzveidība samazinājās; pļavai piegulošās mājas regulāri noplūda.</a:t>
            </a:r>
          </a:p>
          <a:p>
            <a:pPr marL="0" indent="0">
              <a:buNone/>
            </a:pPr>
            <a:endParaRPr lang="lv-LV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691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475" y="1514389"/>
            <a:ext cx="3540211" cy="47202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219" y="741176"/>
            <a:ext cx="4306329" cy="28708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353" y="3775904"/>
            <a:ext cx="4343399" cy="289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99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835399"/>
            <a:ext cx="4030133" cy="30226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287" y="324765"/>
            <a:ext cx="4629666" cy="34722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838575"/>
            <a:ext cx="5367866" cy="3019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267" y="314469"/>
            <a:ext cx="4625772" cy="346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36005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3349</TotalTime>
  <Words>599</Words>
  <Application>Microsoft Office PowerPoint</Application>
  <PresentationFormat>Widescreen</PresentationFormat>
  <Paragraphs>66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Century Gothic</vt:lpstr>
      <vt:lpstr>Times New Roman</vt:lpstr>
      <vt:lpstr>Wingdings 3</vt:lpstr>
      <vt:lpstr>Wisp</vt:lpstr>
      <vt:lpstr>«Publisko teritoriju ar vides problēmām atjaunošana, uzturēšana un attīstība» «LandCLEAN» LLI-408 rezultāti</vt:lpstr>
      <vt:lpstr>PowerPoint Presentation</vt:lpstr>
      <vt:lpstr>Projekta galvenās infrastruktūras aktivitātes</vt:lpstr>
      <vt:lpstr>Sadarbības aktivitātes: </vt:lpstr>
      <vt:lpstr>Mākslas plenērs Biržos:</vt:lpstr>
      <vt:lpstr>Vēsturiskais konteksts</vt:lpstr>
      <vt:lpstr>Turpinājums projektā «LandCLEAN» LLI-408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Pastaigu laipas                        Laivu piestātne    </vt:lpstr>
      <vt:lpstr>     Amfiteātris</vt:lpstr>
      <vt:lpstr>Strūklaka </vt:lpstr>
      <vt:lpstr>Pļavas «audzēkņi»</vt:lpstr>
      <vt:lpstr>Koncertzāle  «ZINTA»</vt:lpstr>
      <vt:lpstr>SAM 5.6.2. «Dobeles pilsētas degradētās rūpnieciskās apbūves teritorijas revitalizācija (1.posms)»</vt:lpstr>
      <vt:lpstr>SAM 3.3.1. «Publiskās infrastruktūras uzlabošana uzņēmējdarbības attīstības veicināšanai Dobeles pilsētā» </vt:lpstr>
      <vt:lpstr>SAM 8.1.2. «Dobeles novada izglītības iestāžu mācību vides uzlabošana»</vt:lpstr>
      <vt:lpstr>Latvijas –Lietuvas sadarbības programma 2013-2017  «Amatniecības pārrobežu sadarbības tīkls kā Latvijas-Lietuvas pierobežas pievilcības veicinātājs» </vt:lpstr>
      <vt:lpstr>Čakstes iela - privātais sektors</vt:lpstr>
      <vt:lpstr>Čakstes iela pēc atjaunošanas</vt:lpstr>
      <vt:lpstr>Paldies par uzmanību!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Improvement of Quality and Accessibility of Social Services in Mid-Baltic Region/SocQuality, No. LLI-317</dc:title>
  <dc:creator>ieva zeiferte</dc:creator>
  <cp:lastModifiedBy>Taiga Gribuste</cp:lastModifiedBy>
  <cp:revision>222</cp:revision>
  <cp:lastPrinted>2018-05-22T08:41:02Z</cp:lastPrinted>
  <dcterms:created xsi:type="dcterms:W3CDTF">2018-04-27T08:49:34Z</dcterms:created>
  <dcterms:modified xsi:type="dcterms:W3CDTF">2021-04-29T10:29:44Z</dcterms:modified>
</cp:coreProperties>
</file>