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3"/>
  </p:notesMasterIdLst>
  <p:sldIdLst>
    <p:sldId id="256" r:id="rId2"/>
    <p:sldId id="258" r:id="rId3"/>
    <p:sldId id="259" r:id="rId4"/>
    <p:sldId id="273" r:id="rId5"/>
    <p:sldId id="274" r:id="rId6"/>
    <p:sldId id="262" r:id="rId7"/>
    <p:sldId id="280" r:id="rId8"/>
    <p:sldId id="281" r:id="rId9"/>
    <p:sldId id="282" r:id="rId10"/>
    <p:sldId id="277" r:id="rId11"/>
    <p:sldId id="283" r:id="rId12"/>
    <p:sldId id="275" r:id="rId13"/>
    <p:sldId id="284" r:id="rId14"/>
    <p:sldId id="285" r:id="rId15"/>
    <p:sldId id="278" r:id="rId16"/>
    <p:sldId id="288" r:id="rId17"/>
    <p:sldId id="286" r:id="rId18"/>
    <p:sldId id="289" r:id="rId19"/>
    <p:sldId id="290" r:id="rId20"/>
    <p:sldId id="291" r:id="rId21"/>
    <p:sldId id="303" r:id="rId22"/>
    <p:sldId id="293" r:id="rId23"/>
    <p:sldId id="295" r:id="rId24"/>
    <p:sldId id="296" r:id="rId25"/>
    <p:sldId id="297" r:id="rId26"/>
    <p:sldId id="298" r:id="rId27"/>
    <p:sldId id="299" r:id="rId28"/>
    <p:sldId id="300" r:id="rId29"/>
    <p:sldId id="301" r:id="rId30"/>
    <p:sldId id="302" r:id="rId31"/>
    <p:sldId id="304" r:id="rId32"/>
    <p:sldId id="305" r:id="rId33"/>
    <p:sldId id="306" r:id="rId34"/>
    <p:sldId id="314" r:id="rId35"/>
    <p:sldId id="307" r:id="rId36"/>
    <p:sldId id="308" r:id="rId37"/>
    <p:sldId id="309" r:id="rId38"/>
    <p:sldId id="310" r:id="rId39"/>
    <p:sldId id="313" r:id="rId40"/>
    <p:sldId id="311" r:id="rId41"/>
    <p:sldId id="312"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22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400"/>
              <a:t>Pašvaldības sociālās palīdzības pabalsti 2022.gadā</a:t>
            </a:r>
            <a:r>
              <a:rPr lang="en-US" sz="1400" baseline="0"/>
              <a:t> </a:t>
            </a:r>
            <a:r>
              <a:rPr lang="en-US" sz="1400"/>
              <a:t> </a:t>
            </a:r>
            <a:endParaRPr lang="lv-LV" sz="1400"/>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lv-LV"/>
        </a:p>
      </c:tx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3333333333333333E-2"/>
          <c:y val="0.25013850415512467"/>
          <c:w val="0.93888888888888888"/>
          <c:h val="0.43571844031961376"/>
        </c:manualLayout>
      </c:layout>
      <c:bar3DChart>
        <c:barDir val="col"/>
        <c:grouping val="clustered"/>
        <c:varyColors val="0"/>
        <c:ser>
          <c:idx val="0"/>
          <c:order val="0"/>
          <c:tx>
            <c:strRef>
              <c:f>Sheet1!$C$51</c:f>
              <c:strCache>
                <c:ptCount val="1"/>
                <c:pt idx="0">
                  <c:v>713 836 EUR</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Sheet1!$B$52:$B$55</c:f>
              <c:strCache>
                <c:ptCount val="4"/>
                <c:pt idx="0">
                  <c:v>GMI pabalsts</c:v>
                </c:pt>
                <c:pt idx="1">
                  <c:v>Mājokļa pabalsts</c:v>
                </c:pt>
                <c:pt idx="2">
                  <c:v>SN noteiktie papildus pabalsti</c:v>
                </c:pt>
                <c:pt idx="3">
                  <c:v>pabalsts krīzes situācijā </c:v>
                </c:pt>
              </c:strCache>
            </c:strRef>
          </c:cat>
          <c:val>
            <c:numRef>
              <c:f>Sheet1!$C$52:$C$55</c:f>
              <c:numCache>
                <c:formatCode>General</c:formatCode>
                <c:ptCount val="4"/>
                <c:pt idx="0" formatCode="0.00">
                  <c:v>261728</c:v>
                </c:pt>
                <c:pt idx="1">
                  <c:v>310910</c:v>
                </c:pt>
                <c:pt idx="2">
                  <c:v>42569</c:v>
                </c:pt>
                <c:pt idx="3">
                  <c:v>98629</c:v>
                </c:pt>
              </c:numCache>
            </c:numRef>
          </c:val>
          <c:extLst>
            <c:ext xmlns:c16="http://schemas.microsoft.com/office/drawing/2014/chart" uri="{C3380CC4-5D6E-409C-BE32-E72D297353CC}">
              <c16:uniqueId val="{00000000-39C8-463D-A12F-CD0D94A32A39}"/>
            </c:ext>
          </c:extLst>
        </c:ser>
        <c:ser>
          <c:idx val="1"/>
          <c:order val="1"/>
          <c:tx>
            <c:strRef>
              <c:f>Sheet1!$D$51</c:f>
              <c:strCache>
                <c:ptCount val="1"/>
                <c:pt idx="0">
                  <c:v>1006 mājsaimniecības </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Sheet1!$B$52:$B$55</c:f>
              <c:strCache>
                <c:ptCount val="4"/>
                <c:pt idx="0">
                  <c:v>GMI pabalsts</c:v>
                </c:pt>
                <c:pt idx="1">
                  <c:v>Mājokļa pabalsts</c:v>
                </c:pt>
                <c:pt idx="2">
                  <c:v>SN noteiktie papildus pabalsti</c:v>
                </c:pt>
                <c:pt idx="3">
                  <c:v>pabalsts krīzes situācijā </c:v>
                </c:pt>
              </c:strCache>
            </c:strRef>
          </c:cat>
          <c:val>
            <c:numRef>
              <c:f>Sheet1!$D$52:$D$55</c:f>
              <c:numCache>
                <c:formatCode>General</c:formatCode>
                <c:ptCount val="4"/>
                <c:pt idx="0">
                  <c:v>375</c:v>
                </c:pt>
                <c:pt idx="1">
                  <c:v>719</c:v>
                </c:pt>
                <c:pt idx="2">
                  <c:v>450</c:v>
                </c:pt>
                <c:pt idx="3">
                  <c:v>165</c:v>
                </c:pt>
              </c:numCache>
            </c:numRef>
          </c:val>
          <c:extLst>
            <c:ext xmlns:c16="http://schemas.microsoft.com/office/drawing/2014/chart" uri="{C3380CC4-5D6E-409C-BE32-E72D297353CC}">
              <c16:uniqueId val="{00000001-39C8-463D-A12F-CD0D94A32A39}"/>
            </c:ext>
          </c:extLst>
        </c:ser>
        <c:dLbls>
          <c:showLegendKey val="0"/>
          <c:showVal val="1"/>
          <c:showCatName val="0"/>
          <c:showSerName val="0"/>
          <c:showPercent val="0"/>
          <c:showBubbleSize val="0"/>
        </c:dLbls>
        <c:gapWidth val="65"/>
        <c:shape val="box"/>
        <c:axId val="409718984"/>
        <c:axId val="410433088"/>
        <c:axId val="0"/>
      </c:bar3DChart>
      <c:catAx>
        <c:axId val="40971898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lv-LV"/>
          </a:p>
        </c:txPr>
        <c:crossAx val="410433088"/>
        <c:crosses val="autoZero"/>
        <c:auto val="1"/>
        <c:lblAlgn val="ctr"/>
        <c:lblOffset val="100"/>
        <c:noMultiLvlLbl val="0"/>
      </c:catAx>
      <c:valAx>
        <c:axId val="410433088"/>
        <c:scaling>
          <c:orientation val="minMax"/>
        </c:scaling>
        <c:delete val="1"/>
        <c:axPos val="l"/>
        <c:majorGridlines>
          <c:spPr>
            <a:ln w="9525" cap="flat" cmpd="sng" algn="ctr">
              <a:solidFill>
                <a:schemeClr val="dk1">
                  <a:lumMod val="15000"/>
                  <a:lumOff val="85000"/>
                </a:schemeClr>
              </a:solidFill>
              <a:round/>
            </a:ln>
            <a:effectLst/>
          </c:spPr>
        </c:majorGridlines>
        <c:numFmt formatCode="0.00" sourceLinked="1"/>
        <c:majorTickMark val="none"/>
        <c:minorTickMark val="none"/>
        <c:tickLblPos val="nextTo"/>
        <c:crossAx val="40971898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v-LV"/>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09369B-5501-408E-BCFC-AED7AF4CBD06}"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lv-LV"/>
        </a:p>
      </dgm:t>
    </dgm:pt>
    <dgm:pt modelId="{EFBFF1FC-3ADB-43AC-BBF6-317C352AE527}">
      <dgm:prSet phldrT="[Text]" custT="1"/>
      <dgm:spPr>
        <a:xfrm>
          <a:off x="756875" y="459"/>
          <a:ext cx="1294875" cy="647437"/>
        </a:xfr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lv-LV" sz="1200" dirty="0">
              <a:solidFill>
                <a:sysClr val="window" lastClr="FFFFFF"/>
              </a:solidFill>
              <a:latin typeface="Times New Roman" panose="02020603050405020304" pitchFamily="18" charset="0"/>
              <a:ea typeface="+mn-ea"/>
              <a:cs typeface="Times New Roman" panose="02020603050405020304" pitchFamily="18" charset="0"/>
            </a:rPr>
            <a:t>PAMATA</a:t>
          </a:r>
        </a:p>
        <a:p>
          <a:r>
            <a:rPr lang="lv-LV" sz="1200" dirty="0">
              <a:solidFill>
                <a:sysClr val="window" lastClr="FFFFFF"/>
              </a:solidFill>
              <a:latin typeface="Times New Roman" panose="02020603050405020304" pitchFamily="18" charset="0"/>
              <a:ea typeface="+mn-ea"/>
              <a:cs typeface="Times New Roman" panose="02020603050405020304" pitchFamily="18" charset="0"/>
            </a:rPr>
            <a:t> sociālās palīdzības pabalsti</a:t>
          </a:r>
        </a:p>
      </dgm:t>
    </dgm:pt>
    <dgm:pt modelId="{C7739B4D-6146-4388-90D7-EF06AD4BC7D5}" type="parTrans" cxnId="{07D250DF-2F68-4A30-BF02-E89B93BC342C}">
      <dgm:prSet/>
      <dgm:spPr/>
      <dgm:t>
        <a:bodyPr/>
        <a:lstStyle/>
        <a:p>
          <a:endParaRPr lang="lv-LV"/>
        </a:p>
      </dgm:t>
    </dgm:pt>
    <dgm:pt modelId="{4CAF3B69-DF4B-4309-BBD4-B8B29F05356D}" type="sibTrans" cxnId="{07D250DF-2F68-4A30-BF02-E89B93BC342C}">
      <dgm:prSet/>
      <dgm:spPr/>
      <dgm:t>
        <a:bodyPr/>
        <a:lstStyle/>
        <a:p>
          <a:endParaRPr lang="lv-LV"/>
        </a:p>
      </dgm:t>
    </dgm:pt>
    <dgm:pt modelId="{D6BE232C-2EA7-45FE-9CFD-A1D06505EC10}">
      <dgm:prSet phldrT="[Text]" custT="1"/>
      <dgm:spPr>
        <a:xfrm>
          <a:off x="1015850" y="809756"/>
          <a:ext cx="1035900" cy="647437"/>
        </a:xfr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gm:spPr>
      <dgm:t>
        <a:bodyPr/>
        <a:lstStyle/>
        <a:p>
          <a:r>
            <a:rPr lang="lv-LV"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GMI pabalsts</a:t>
          </a:r>
        </a:p>
      </dgm:t>
    </dgm:pt>
    <dgm:pt modelId="{416C5F13-A1AC-4401-847D-23B8B6102C48}" type="parTrans" cxnId="{E7141068-7D16-4349-A64E-DDAF9808B8AE}">
      <dgm:prSet/>
      <dgm:spPr>
        <a:xfrm>
          <a:off x="886362" y="647896"/>
          <a:ext cx="129487" cy="485578"/>
        </a:xfrm>
        <a:noFill/>
        <a:ln w="12700" cap="flat" cmpd="sng" algn="ctr">
          <a:solidFill>
            <a:srgbClr val="5B9BD5">
              <a:shade val="60000"/>
              <a:hueOff val="0"/>
              <a:satOff val="0"/>
              <a:lumOff val="0"/>
              <a:alphaOff val="0"/>
            </a:srgbClr>
          </a:solidFill>
          <a:prstDash val="solid"/>
          <a:miter lim="800000"/>
        </a:ln>
        <a:effectLst/>
      </dgm:spPr>
      <dgm:t>
        <a:bodyPr/>
        <a:lstStyle/>
        <a:p>
          <a:endParaRPr lang="lv-LV"/>
        </a:p>
      </dgm:t>
    </dgm:pt>
    <dgm:pt modelId="{0868F6FA-D11A-4752-8B8E-10F961263EFF}" type="sibTrans" cxnId="{E7141068-7D16-4349-A64E-DDAF9808B8AE}">
      <dgm:prSet/>
      <dgm:spPr/>
      <dgm:t>
        <a:bodyPr/>
        <a:lstStyle/>
        <a:p>
          <a:endParaRPr lang="lv-LV"/>
        </a:p>
      </dgm:t>
    </dgm:pt>
    <dgm:pt modelId="{EEC3DC5F-314E-4DA0-A82F-D2FFE4CE4B14}">
      <dgm:prSet phldrT="[Text]" custT="1"/>
      <dgm:spPr>
        <a:xfrm>
          <a:off x="1015850" y="1619053"/>
          <a:ext cx="1035900" cy="647437"/>
        </a:xfr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gm:spPr>
      <dgm:t>
        <a:bodyPr/>
        <a:lstStyle/>
        <a:p>
          <a:r>
            <a:rPr lang="lv-LV"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Mājokļa pabalsts</a:t>
          </a:r>
        </a:p>
      </dgm:t>
    </dgm:pt>
    <dgm:pt modelId="{A5BD8CC5-9D78-44BC-9908-F8E79F3EF1F4}" type="parTrans" cxnId="{CB96B765-93CD-449A-B0D2-F377D3820B75}">
      <dgm:prSet/>
      <dgm:spPr>
        <a:xfrm>
          <a:off x="886362" y="647896"/>
          <a:ext cx="129487" cy="1294875"/>
        </a:xfrm>
        <a:noFill/>
        <a:ln w="12700" cap="flat" cmpd="sng" algn="ctr">
          <a:solidFill>
            <a:srgbClr val="5B9BD5">
              <a:shade val="60000"/>
              <a:hueOff val="0"/>
              <a:satOff val="0"/>
              <a:lumOff val="0"/>
              <a:alphaOff val="0"/>
            </a:srgbClr>
          </a:solidFill>
          <a:prstDash val="solid"/>
          <a:miter lim="800000"/>
        </a:ln>
        <a:effectLst/>
      </dgm:spPr>
      <dgm:t>
        <a:bodyPr/>
        <a:lstStyle/>
        <a:p>
          <a:endParaRPr lang="lv-LV"/>
        </a:p>
      </dgm:t>
    </dgm:pt>
    <dgm:pt modelId="{B416AF0A-73C8-4326-A7AD-32B420A9F709}" type="sibTrans" cxnId="{CB96B765-93CD-449A-B0D2-F377D3820B75}">
      <dgm:prSet/>
      <dgm:spPr/>
      <dgm:t>
        <a:bodyPr/>
        <a:lstStyle/>
        <a:p>
          <a:endParaRPr lang="lv-LV"/>
        </a:p>
      </dgm:t>
    </dgm:pt>
    <dgm:pt modelId="{037810A7-4DFE-45BA-B80B-E3B85110593D}">
      <dgm:prSet phldrT="[Text]" custT="1"/>
      <dgm:spPr>
        <a:xfrm>
          <a:off x="2393468" y="58967"/>
          <a:ext cx="1294875" cy="647437"/>
        </a:xfr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lv-LV" sz="1200">
              <a:solidFill>
                <a:sysClr val="window" lastClr="FFFFFF"/>
              </a:solidFill>
              <a:latin typeface="Times New Roman" panose="02020603050405020304" pitchFamily="18" charset="0"/>
              <a:ea typeface="+mn-ea"/>
              <a:cs typeface="Times New Roman" panose="02020603050405020304" pitchFamily="18" charset="0"/>
            </a:rPr>
            <a:t>PAPILDU</a:t>
          </a:r>
        </a:p>
        <a:p>
          <a:r>
            <a:rPr lang="lv-LV" sz="1200">
              <a:solidFill>
                <a:sysClr val="window" lastClr="FFFFFF"/>
              </a:solidFill>
              <a:latin typeface="Times New Roman" panose="02020603050405020304" pitchFamily="18" charset="0"/>
              <a:ea typeface="+mn-ea"/>
              <a:cs typeface="Times New Roman" panose="02020603050405020304" pitchFamily="18" charset="0"/>
            </a:rPr>
            <a:t>sociālās palīdzības pabalsti</a:t>
          </a:r>
        </a:p>
      </dgm:t>
    </dgm:pt>
    <dgm:pt modelId="{2F57CEA1-57C2-46E8-BB9C-D4FC4E40D627}" type="parTrans" cxnId="{36B0E4FF-0819-48CB-96C5-C63FCA8F9D09}">
      <dgm:prSet/>
      <dgm:spPr/>
      <dgm:t>
        <a:bodyPr/>
        <a:lstStyle/>
        <a:p>
          <a:endParaRPr lang="lv-LV"/>
        </a:p>
      </dgm:t>
    </dgm:pt>
    <dgm:pt modelId="{8B911CAC-A4F5-4028-B7A1-E9A2E4494650}" type="sibTrans" cxnId="{36B0E4FF-0819-48CB-96C5-C63FCA8F9D09}">
      <dgm:prSet/>
      <dgm:spPr/>
      <dgm:t>
        <a:bodyPr/>
        <a:lstStyle/>
        <a:p>
          <a:endParaRPr lang="lv-LV"/>
        </a:p>
      </dgm:t>
    </dgm:pt>
    <dgm:pt modelId="{A17BB298-AB6E-4598-99E0-F5AF9C1488B1}">
      <dgm:prSet phldrT="[Text]" custT="1"/>
      <dgm:spPr>
        <a:xfrm>
          <a:off x="2634444" y="809756"/>
          <a:ext cx="1035900" cy="647437"/>
        </a:xfr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gm:spPr>
      <dgm:t>
        <a:bodyPr/>
        <a:lstStyle/>
        <a:p>
          <a:r>
            <a:rPr lang="lv-LV"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Pabalsts atsevišķu izdevumu apmaksai</a:t>
          </a:r>
        </a:p>
      </dgm:t>
    </dgm:pt>
    <dgm:pt modelId="{11A3AB8A-F079-429D-843D-1D37080D132F}" type="parTrans" cxnId="{83845D12-A3EC-4523-BB51-97CFBEA3231C}">
      <dgm:prSet/>
      <dgm:spPr>
        <a:xfrm>
          <a:off x="2522955" y="706405"/>
          <a:ext cx="111488" cy="427069"/>
        </a:xfrm>
        <a:noFill/>
        <a:ln w="12700" cap="flat" cmpd="sng" algn="ctr">
          <a:solidFill>
            <a:srgbClr val="5B9BD5">
              <a:shade val="60000"/>
              <a:hueOff val="0"/>
              <a:satOff val="0"/>
              <a:lumOff val="0"/>
              <a:alphaOff val="0"/>
            </a:srgbClr>
          </a:solidFill>
          <a:prstDash val="solid"/>
          <a:miter lim="800000"/>
        </a:ln>
        <a:effectLst/>
      </dgm:spPr>
      <dgm:t>
        <a:bodyPr/>
        <a:lstStyle/>
        <a:p>
          <a:endParaRPr lang="lv-LV"/>
        </a:p>
      </dgm:t>
    </dgm:pt>
    <dgm:pt modelId="{2A620392-10BB-4E19-969D-75294346F3D0}" type="sibTrans" cxnId="{83845D12-A3EC-4523-BB51-97CFBEA3231C}">
      <dgm:prSet/>
      <dgm:spPr/>
      <dgm:t>
        <a:bodyPr/>
        <a:lstStyle/>
        <a:p>
          <a:endParaRPr lang="lv-LV"/>
        </a:p>
      </dgm:t>
    </dgm:pt>
    <dgm:pt modelId="{16E6A12D-2CC3-4FF7-A112-568C24349843}">
      <dgm:prSet phldrT="[Text]" custT="1"/>
      <dgm:spPr>
        <a:xfrm>
          <a:off x="2634444" y="1619053"/>
          <a:ext cx="1035900" cy="647437"/>
        </a:xfr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gm:spPr>
      <dgm:t>
        <a:bodyPr/>
        <a:lstStyle/>
        <a:p>
          <a:r>
            <a:rPr lang="lv-LV"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Pabalsts krīzes situācijā</a:t>
          </a:r>
        </a:p>
      </dgm:t>
    </dgm:pt>
    <dgm:pt modelId="{B8E543CF-8C49-4FE8-9848-44BE54B7E199}" type="parTrans" cxnId="{C67AFF91-FD5F-4A0C-9D21-A9CFCC49E5E2}">
      <dgm:prSet/>
      <dgm:spPr>
        <a:xfrm>
          <a:off x="2522955" y="706405"/>
          <a:ext cx="111488" cy="1236366"/>
        </a:xfrm>
        <a:noFill/>
        <a:ln w="12700" cap="flat" cmpd="sng" algn="ctr">
          <a:solidFill>
            <a:srgbClr val="5B9BD5">
              <a:shade val="60000"/>
              <a:hueOff val="0"/>
              <a:satOff val="0"/>
              <a:lumOff val="0"/>
              <a:alphaOff val="0"/>
            </a:srgbClr>
          </a:solidFill>
          <a:prstDash val="solid"/>
          <a:miter lim="800000"/>
        </a:ln>
        <a:effectLst/>
      </dgm:spPr>
      <dgm:t>
        <a:bodyPr/>
        <a:lstStyle/>
        <a:p>
          <a:endParaRPr lang="lv-LV"/>
        </a:p>
      </dgm:t>
    </dgm:pt>
    <dgm:pt modelId="{07F4D5E3-E242-418E-A38D-AEFF7C08FF79}" type="sibTrans" cxnId="{C67AFF91-FD5F-4A0C-9D21-A9CFCC49E5E2}">
      <dgm:prSet/>
      <dgm:spPr/>
      <dgm:t>
        <a:bodyPr/>
        <a:lstStyle/>
        <a:p>
          <a:endParaRPr lang="lv-LV"/>
        </a:p>
      </dgm:t>
    </dgm:pt>
    <dgm:pt modelId="{468A3086-BFCA-4596-BB7F-0CFC00FB6F31}" type="pres">
      <dgm:prSet presAssocID="{2309369B-5501-408E-BCFC-AED7AF4CBD06}" presName="diagram" presStyleCnt="0">
        <dgm:presLayoutVars>
          <dgm:chPref val="1"/>
          <dgm:dir/>
          <dgm:animOne val="branch"/>
          <dgm:animLvl val="lvl"/>
          <dgm:resizeHandles/>
        </dgm:presLayoutVars>
      </dgm:prSet>
      <dgm:spPr/>
    </dgm:pt>
    <dgm:pt modelId="{186FFA00-FE0A-48BB-B920-5EBEB388494C}" type="pres">
      <dgm:prSet presAssocID="{EFBFF1FC-3ADB-43AC-BBF6-317C352AE527}" presName="root" presStyleCnt="0"/>
      <dgm:spPr/>
    </dgm:pt>
    <dgm:pt modelId="{59851896-607E-4F9C-84E4-3AD7E533758D}" type="pres">
      <dgm:prSet presAssocID="{EFBFF1FC-3ADB-43AC-BBF6-317C352AE527}" presName="rootComposite" presStyleCnt="0"/>
      <dgm:spPr/>
    </dgm:pt>
    <dgm:pt modelId="{4226C1BE-46D3-4429-B15B-24169F5E9B44}" type="pres">
      <dgm:prSet presAssocID="{EFBFF1FC-3ADB-43AC-BBF6-317C352AE527}" presName="rootText" presStyleLbl="node1" presStyleIdx="0" presStyleCnt="2" custLinFactNeighborX="-4636" custLinFactNeighborY="9246"/>
      <dgm:spPr>
        <a:prstGeom prst="roundRect">
          <a:avLst>
            <a:gd name="adj" fmla="val 10000"/>
          </a:avLst>
        </a:prstGeom>
      </dgm:spPr>
    </dgm:pt>
    <dgm:pt modelId="{783D1D40-6E98-422D-9C74-3F0C54DD5305}" type="pres">
      <dgm:prSet presAssocID="{EFBFF1FC-3ADB-43AC-BBF6-317C352AE527}" presName="rootConnector" presStyleLbl="node1" presStyleIdx="0" presStyleCnt="2"/>
      <dgm:spPr/>
    </dgm:pt>
    <dgm:pt modelId="{1C2083A0-2E61-449F-8922-A438BE4FD00A}" type="pres">
      <dgm:prSet presAssocID="{EFBFF1FC-3ADB-43AC-BBF6-317C352AE527}" presName="childShape" presStyleCnt="0"/>
      <dgm:spPr/>
    </dgm:pt>
    <dgm:pt modelId="{029A6809-8FCC-4825-AE53-1547B8A4BEC1}" type="pres">
      <dgm:prSet presAssocID="{416C5F13-A1AC-4401-847D-23B8B6102C48}" presName="Name13" presStyleLbl="parChTrans1D2" presStyleIdx="0" presStyleCnt="4"/>
      <dgm:spPr>
        <a:custGeom>
          <a:avLst/>
          <a:gdLst/>
          <a:ahLst/>
          <a:cxnLst/>
          <a:rect l="0" t="0" r="0" b="0"/>
          <a:pathLst>
            <a:path>
              <a:moveTo>
                <a:pt x="0" y="0"/>
              </a:moveTo>
              <a:lnTo>
                <a:pt x="0" y="485578"/>
              </a:lnTo>
              <a:lnTo>
                <a:pt x="129487" y="485578"/>
              </a:lnTo>
            </a:path>
          </a:pathLst>
        </a:custGeom>
      </dgm:spPr>
    </dgm:pt>
    <dgm:pt modelId="{DAA8AA8A-2FC2-45D3-8829-530F551A35C4}" type="pres">
      <dgm:prSet presAssocID="{D6BE232C-2EA7-45FE-9CFD-A1D06505EC10}" presName="childText" presStyleLbl="bgAcc1" presStyleIdx="0" presStyleCnt="4">
        <dgm:presLayoutVars>
          <dgm:bulletEnabled val="1"/>
        </dgm:presLayoutVars>
      </dgm:prSet>
      <dgm:spPr>
        <a:prstGeom prst="roundRect">
          <a:avLst>
            <a:gd name="adj" fmla="val 10000"/>
          </a:avLst>
        </a:prstGeom>
      </dgm:spPr>
    </dgm:pt>
    <dgm:pt modelId="{2C6CF41E-6BF6-4052-AD08-3E6D99BD9B84}" type="pres">
      <dgm:prSet presAssocID="{A5BD8CC5-9D78-44BC-9908-F8E79F3EF1F4}" presName="Name13" presStyleLbl="parChTrans1D2" presStyleIdx="1" presStyleCnt="4"/>
      <dgm:spPr>
        <a:custGeom>
          <a:avLst/>
          <a:gdLst/>
          <a:ahLst/>
          <a:cxnLst/>
          <a:rect l="0" t="0" r="0" b="0"/>
          <a:pathLst>
            <a:path>
              <a:moveTo>
                <a:pt x="0" y="0"/>
              </a:moveTo>
              <a:lnTo>
                <a:pt x="0" y="1294875"/>
              </a:lnTo>
              <a:lnTo>
                <a:pt x="129487" y="1294875"/>
              </a:lnTo>
            </a:path>
          </a:pathLst>
        </a:custGeom>
      </dgm:spPr>
    </dgm:pt>
    <dgm:pt modelId="{7FFA7D10-1089-4A7F-88AD-AC87BD2ABED7}" type="pres">
      <dgm:prSet presAssocID="{EEC3DC5F-314E-4DA0-A82F-D2FFE4CE4B14}" presName="childText" presStyleLbl="bgAcc1" presStyleIdx="1" presStyleCnt="4">
        <dgm:presLayoutVars>
          <dgm:bulletEnabled val="1"/>
        </dgm:presLayoutVars>
      </dgm:prSet>
      <dgm:spPr>
        <a:prstGeom prst="roundRect">
          <a:avLst>
            <a:gd name="adj" fmla="val 10000"/>
          </a:avLst>
        </a:prstGeom>
      </dgm:spPr>
    </dgm:pt>
    <dgm:pt modelId="{9BB84E98-9157-47B6-B318-2CDC95C2C546}" type="pres">
      <dgm:prSet presAssocID="{037810A7-4DFE-45BA-B80B-E3B85110593D}" presName="root" presStyleCnt="0"/>
      <dgm:spPr/>
    </dgm:pt>
    <dgm:pt modelId="{436F941F-18F3-4F48-98E2-37A1EB75F509}" type="pres">
      <dgm:prSet presAssocID="{037810A7-4DFE-45BA-B80B-E3B85110593D}" presName="rootComposite" presStyleCnt="0"/>
      <dgm:spPr/>
    </dgm:pt>
    <dgm:pt modelId="{40C8B9F3-DA64-486C-BF1B-F097AA532B59}" type="pres">
      <dgm:prSet presAssocID="{037810A7-4DFE-45BA-B80B-E3B85110593D}" presName="rootText" presStyleLbl="node1" presStyleIdx="1" presStyleCnt="2" custLinFactNeighborX="1390" custLinFactNeighborY="9037"/>
      <dgm:spPr>
        <a:prstGeom prst="roundRect">
          <a:avLst>
            <a:gd name="adj" fmla="val 10000"/>
          </a:avLst>
        </a:prstGeom>
      </dgm:spPr>
    </dgm:pt>
    <dgm:pt modelId="{C1C4BEAE-D400-4BAB-B49D-FAA309CA7774}" type="pres">
      <dgm:prSet presAssocID="{037810A7-4DFE-45BA-B80B-E3B85110593D}" presName="rootConnector" presStyleLbl="node1" presStyleIdx="1" presStyleCnt="2"/>
      <dgm:spPr/>
    </dgm:pt>
    <dgm:pt modelId="{93FB64D3-08F3-4663-89B5-ABD34B0687AA}" type="pres">
      <dgm:prSet presAssocID="{037810A7-4DFE-45BA-B80B-E3B85110593D}" presName="childShape" presStyleCnt="0"/>
      <dgm:spPr/>
    </dgm:pt>
    <dgm:pt modelId="{E1E2C5AF-7D9D-4424-A636-0B068DB9931A}" type="pres">
      <dgm:prSet presAssocID="{11A3AB8A-F079-429D-843D-1D37080D132F}" presName="Name13" presStyleLbl="parChTrans1D2" presStyleIdx="2" presStyleCnt="4"/>
      <dgm:spPr>
        <a:custGeom>
          <a:avLst/>
          <a:gdLst/>
          <a:ahLst/>
          <a:cxnLst/>
          <a:rect l="0" t="0" r="0" b="0"/>
          <a:pathLst>
            <a:path>
              <a:moveTo>
                <a:pt x="0" y="0"/>
              </a:moveTo>
              <a:lnTo>
                <a:pt x="0" y="427069"/>
              </a:lnTo>
              <a:lnTo>
                <a:pt x="111488" y="427069"/>
              </a:lnTo>
            </a:path>
          </a:pathLst>
        </a:custGeom>
      </dgm:spPr>
    </dgm:pt>
    <dgm:pt modelId="{669F1F4E-120D-449F-875C-428ED46CE548}" type="pres">
      <dgm:prSet presAssocID="{A17BB298-AB6E-4598-99E0-F5AF9C1488B1}" presName="childText" presStyleLbl="bgAcc1" presStyleIdx="2" presStyleCnt="4">
        <dgm:presLayoutVars>
          <dgm:bulletEnabled val="1"/>
        </dgm:presLayoutVars>
      </dgm:prSet>
      <dgm:spPr>
        <a:prstGeom prst="roundRect">
          <a:avLst>
            <a:gd name="adj" fmla="val 10000"/>
          </a:avLst>
        </a:prstGeom>
      </dgm:spPr>
    </dgm:pt>
    <dgm:pt modelId="{D52BD250-E033-4410-850E-E126B64D6872}" type="pres">
      <dgm:prSet presAssocID="{B8E543CF-8C49-4FE8-9848-44BE54B7E199}" presName="Name13" presStyleLbl="parChTrans1D2" presStyleIdx="3" presStyleCnt="4"/>
      <dgm:spPr>
        <a:custGeom>
          <a:avLst/>
          <a:gdLst/>
          <a:ahLst/>
          <a:cxnLst/>
          <a:rect l="0" t="0" r="0" b="0"/>
          <a:pathLst>
            <a:path>
              <a:moveTo>
                <a:pt x="0" y="0"/>
              </a:moveTo>
              <a:lnTo>
                <a:pt x="0" y="1236366"/>
              </a:lnTo>
              <a:lnTo>
                <a:pt x="111488" y="1236366"/>
              </a:lnTo>
            </a:path>
          </a:pathLst>
        </a:custGeom>
      </dgm:spPr>
    </dgm:pt>
    <dgm:pt modelId="{6E7FB5C4-8F68-4CDC-9F5B-E557F09EC2F4}" type="pres">
      <dgm:prSet presAssocID="{16E6A12D-2CC3-4FF7-A112-568C24349843}" presName="childText" presStyleLbl="bgAcc1" presStyleIdx="3" presStyleCnt="4">
        <dgm:presLayoutVars>
          <dgm:bulletEnabled val="1"/>
        </dgm:presLayoutVars>
      </dgm:prSet>
      <dgm:spPr>
        <a:prstGeom prst="roundRect">
          <a:avLst>
            <a:gd name="adj" fmla="val 10000"/>
          </a:avLst>
        </a:prstGeom>
      </dgm:spPr>
    </dgm:pt>
  </dgm:ptLst>
  <dgm:cxnLst>
    <dgm:cxn modelId="{85D4BB06-DF15-4BA2-8ADB-54F77860272B}" type="presOf" srcId="{B8E543CF-8C49-4FE8-9848-44BE54B7E199}" destId="{D52BD250-E033-4410-850E-E126B64D6872}" srcOrd="0" destOrd="0" presId="urn:microsoft.com/office/officeart/2005/8/layout/hierarchy3"/>
    <dgm:cxn modelId="{36FC5307-A9A2-45CA-88DE-2482CA1BC0C3}" type="presOf" srcId="{D6BE232C-2EA7-45FE-9CFD-A1D06505EC10}" destId="{DAA8AA8A-2FC2-45D3-8829-530F551A35C4}" srcOrd="0" destOrd="0" presId="urn:microsoft.com/office/officeart/2005/8/layout/hierarchy3"/>
    <dgm:cxn modelId="{83845D12-A3EC-4523-BB51-97CFBEA3231C}" srcId="{037810A7-4DFE-45BA-B80B-E3B85110593D}" destId="{A17BB298-AB6E-4598-99E0-F5AF9C1488B1}" srcOrd="0" destOrd="0" parTransId="{11A3AB8A-F079-429D-843D-1D37080D132F}" sibTransId="{2A620392-10BB-4E19-969D-75294346F3D0}"/>
    <dgm:cxn modelId="{B82E2D33-3408-4290-A127-15E5AB0B99FD}" type="presOf" srcId="{16E6A12D-2CC3-4FF7-A112-568C24349843}" destId="{6E7FB5C4-8F68-4CDC-9F5B-E557F09EC2F4}" srcOrd="0" destOrd="0" presId="urn:microsoft.com/office/officeart/2005/8/layout/hierarchy3"/>
    <dgm:cxn modelId="{CB96B765-93CD-449A-B0D2-F377D3820B75}" srcId="{EFBFF1FC-3ADB-43AC-BBF6-317C352AE527}" destId="{EEC3DC5F-314E-4DA0-A82F-D2FFE4CE4B14}" srcOrd="1" destOrd="0" parTransId="{A5BD8CC5-9D78-44BC-9908-F8E79F3EF1F4}" sibTransId="{B416AF0A-73C8-4326-A7AD-32B420A9F709}"/>
    <dgm:cxn modelId="{E7141068-7D16-4349-A64E-DDAF9808B8AE}" srcId="{EFBFF1FC-3ADB-43AC-BBF6-317C352AE527}" destId="{D6BE232C-2EA7-45FE-9CFD-A1D06505EC10}" srcOrd="0" destOrd="0" parTransId="{416C5F13-A1AC-4401-847D-23B8B6102C48}" sibTransId="{0868F6FA-D11A-4752-8B8E-10F961263EFF}"/>
    <dgm:cxn modelId="{4B088273-E894-4B47-9173-BB5C8A76E533}" type="presOf" srcId="{416C5F13-A1AC-4401-847D-23B8B6102C48}" destId="{029A6809-8FCC-4825-AE53-1547B8A4BEC1}" srcOrd="0" destOrd="0" presId="urn:microsoft.com/office/officeart/2005/8/layout/hierarchy3"/>
    <dgm:cxn modelId="{A1D6FE7E-F355-4410-AD9B-7BDD6C1ABDC4}" type="presOf" srcId="{A17BB298-AB6E-4598-99E0-F5AF9C1488B1}" destId="{669F1F4E-120D-449F-875C-428ED46CE548}" srcOrd="0" destOrd="0" presId="urn:microsoft.com/office/officeart/2005/8/layout/hierarchy3"/>
    <dgm:cxn modelId="{C67AFF91-FD5F-4A0C-9D21-A9CFCC49E5E2}" srcId="{037810A7-4DFE-45BA-B80B-E3B85110593D}" destId="{16E6A12D-2CC3-4FF7-A112-568C24349843}" srcOrd="1" destOrd="0" parTransId="{B8E543CF-8C49-4FE8-9848-44BE54B7E199}" sibTransId="{07F4D5E3-E242-418E-A38D-AEFF7C08FF79}"/>
    <dgm:cxn modelId="{0520EF93-23E5-41BE-9AE3-9E857877A2B3}" type="presOf" srcId="{037810A7-4DFE-45BA-B80B-E3B85110593D}" destId="{40C8B9F3-DA64-486C-BF1B-F097AA532B59}" srcOrd="0" destOrd="0" presId="urn:microsoft.com/office/officeart/2005/8/layout/hierarchy3"/>
    <dgm:cxn modelId="{B66CBBA4-3556-40D6-9D6C-1EC42CA33545}" type="presOf" srcId="{037810A7-4DFE-45BA-B80B-E3B85110593D}" destId="{C1C4BEAE-D400-4BAB-B49D-FAA309CA7774}" srcOrd="1" destOrd="0" presId="urn:microsoft.com/office/officeart/2005/8/layout/hierarchy3"/>
    <dgm:cxn modelId="{FECB03C2-3F47-4A79-89EA-5AA11DCA1505}" type="presOf" srcId="{EFBFF1FC-3ADB-43AC-BBF6-317C352AE527}" destId="{4226C1BE-46D3-4429-B15B-24169F5E9B44}" srcOrd="0" destOrd="0" presId="urn:microsoft.com/office/officeart/2005/8/layout/hierarchy3"/>
    <dgm:cxn modelId="{D05792D3-E88F-4665-AF10-4A6BD4B47876}" type="presOf" srcId="{A5BD8CC5-9D78-44BC-9908-F8E79F3EF1F4}" destId="{2C6CF41E-6BF6-4052-AD08-3E6D99BD9B84}" srcOrd="0" destOrd="0" presId="urn:microsoft.com/office/officeart/2005/8/layout/hierarchy3"/>
    <dgm:cxn modelId="{07D250DF-2F68-4A30-BF02-E89B93BC342C}" srcId="{2309369B-5501-408E-BCFC-AED7AF4CBD06}" destId="{EFBFF1FC-3ADB-43AC-BBF6-317C352AE527}" srcOrd="0" destOrd="0" parTransId="{C7739B4D-6146-4388-90D7-EF06AD4BC7D5}" sibTransId="{4CAF3B69-DF4B-4309-BBD4-B8B29F05356D}"/>
    <dgm:cxn modelId="{1F736AE2-5FD5-446D-8223-438CAE06D4AB}" type="presOf" srcId="{2309369B-5501-408E-BCFC-AED7AF4CBD06}" destId="{468A3086-BFCA-4596-BB7F-0CFC00FB6F31}" srcOrd="0" destOrd="0" presId="urn:microsoft.com/office/officeart/2005/8/layout/hierarchy3"/>
    <dgm:cxn modelId="{0DC103EF-7893-46B5-8169-2C8149F6828F}" type="presOf" srcId="{EEC3DC5F-314E-4DA0-A82F-D2FFE4CE4B14}" destId="{7FFA7D10-1089-4A7F-88AD-AC87BD2ABED7}" srcOrd="0" destOrd="0" presId="urn:microsoft.com/office/officeart/2005/8/layout/hierarchy3"/>
    <dgm:cxn modelId="{6C4ADBF3-36CF-4628-80FA-81F0C068AA85}" type="presOf" srcId="{EFBFF1FC-3ADB-43AC-BBF6-317C352AE527}" destId="{783D1D40-6E98-422D-9C74-3F0C54DD5305}" srcOrd="1" destOrd="0" presId="urn:microsoft.com/office/officeart/2005/8/layout/hierarchy3"/>
    <dgm:cxn modelId="{785562FA-C95F-4AE8-BE2A-49F1FF10A049}" type="presOf" srcId="{11A3AB8A-F079-429D-843D-1D37080D132F}" destId="{E1E2C5AF-7D9D-4424-A636-0B068DB9931A}" srcOrd="0" destOrd="0" presId="urn:microsoft.com/office/officeart/2005/8/layout/hierarchy3"/>
    <dgm:cxn modelId="{36B0E4FF-0819-48CB-96C5-C63FCA8F9D09}" srcId="{2309369B-5501-408E-BCFC-AED7AF4CBD06}" destId="{037810A7-4DFE-45BA-B80B-E3B85110593D}" srcOrd="1" destOrd="0" parTransId="{2F57CEA1-57C2-46E8-BB9C-D4FC4E40D627}" sibTransId="{8B911CAC-A4F5-4028-B7A1-E9A2E4494650}"/>
    <dgm:cxn modelId="{42C4BCED-67E2-4020-86FB-56E2437901D0}" type="presParOf" srcId="{468A3086-BFCA-4596-BB7F-0CFC00FB6F31}" destId="{186FFA00-FE0A-48BB-B920-5EBEB388494C}" srcOrd="0" destOrd="0" presId="urn:microsoft.com/office/officeart/2005/8/layout/hierarchy3"/>
    <dgm:cxn modelId="{2B4615D4-97BF-4D76-8941-50B1465755A9}" type="presParOf" srcId="{186FFA00-FE0A-48BB-B920-5EBEB388494C}" destId="{59851896-607E-4F9C-84E4-3AD7E533758D}" srcOrd="0" destOrd="0" presId="urn:microsoft.com/office/officeart/2005/8/layout/hierarchy3"/>
    <dgm:cxn modelId="{AC1F6CF0-7015-4B09-AB85-C7960417FF98}" type="presParOf" srcId="{59851896-607E-4F9C-84E4-3AD7E533758D}" destId="{4226C1BE-46D3-4429-B15B-24169F5E9B44}" srcOrd="0" destOrd="0" presId="urn:microsoft.com/office/officeart/2005/8/layout/hierarchy3"/>
    <dgm:cxn modelId="{30F5D107-F055-407B-A04B-5849F37A66D9}" type="presParOf" srcId="{59851896-607E-4F9C-84E4-3AD7E533758D}" destId="{783D1D40-6E98-422D-9C74-3F0C54DD5305}" srcOrd="1" destOrd="0" presId="urn:microsoft.com/office/officeart/2005/8/layout/hierarchy3"/>
    <dgm:cxn modelId="{02B056C4-77D5-48D1-AB60-B4F8EE966DE2}" type="presParOf" srcId="{186FFA00-FE0A-48BB-B920-5EBEB388494C}" destId="{1C2083A0-2E61-449F-8922-A438BE4FD00A}" srcOrd="1" destOrd="0" presId="urn:microsoft.com/office/officeart/2005/8/layout/hierarchy3"/>
    <dgm:cxn modelId="{08660095-1BDA-469A-B0B2-AFD7978E3A51}" type="presParOf" srcId="{1C2083A0-2E61-449F-8922-A438BE4FD00A}" destId="{029A6809-8FCC-4825-AE53-1547B8A4BEC1}" srcOrd="0" destOrd="0" presId="urn:microsoft.com/office/officeart/2005/8/layout/hierarchy3"/>
    <dgm:cxn modelId="{26DD4B10-349D-41D0-BC49-C1C80508B062}" type="presParOf" srcId="{1C2083A0-2E61-449F-8922-A438BE4FD00A}" destId="{DAA8AA8A-2FC2-45D3-8829-530F551A35C4}" srcOrd="1" destOrd="0" presId="urn:microsoft.com/office/officeart/2005/8/layout/hierarchy3"/>
    <dgm:cxn modelId="{E038462B-2701-4831-86BE-E7529A56EAAF}" type="presParOf" srcId="{1C2083A0-2E61-449F-8922-A438BE4FD00A}" destId="{2C6CF41E-6BF6-4052-AD08-3E6D99BD9B84}" srcOrd="2" destOrd="0" presId="urn:microsoft.com/office/officeart/2005/8/layout/hierarchy3"/>
    <dgm:cxn modelId="{7DD415D8-DA57-44E8-BE8B-4517CC1A8E77}" type="presParOf" srcId="{1C2083A0-2E61-449F-8922-A438BE4FD00A}" destId="{7FFA7D10-1089-4A7F-88AD-AC87BD2ABED7}" srcOrd="3" destOrd="0" presId="urn:microsoft.com/office/officeart/2005/8/layout/hierarchy3"/>
    <dgm:cxn modelId="{29F1CC05-1473-4724-AA6A-EDCD589382EC}" type="presParOf" srcId="{468A3086-BFCA-4596-BB7F-0CFC00FB6F31}" destId="{9BB84E98-9157-47B6-B318-2CDC95C2C546}" srcOrd="1" destOrd="0" presId="urn:microsoft.com/office/officeart/2005/8/layout/hierarchy3"/>
    <dgm:cxn modelId="{34D3C0B0-65FD-475E-AFD6-BDFAA8A5645F}" type="presParOf" srcId="{9BB84E98-9157-47B6-B318-2CDC95C2C546}" destId="{436F941F-18F3-4F48-98E2-37A1EB75F509}" srcOrd="0" destOrd="0" presId="urn:microsoft.com/office/officeart/2005/8/layout/hierarchy3"/>
    <dgm:cxn modelId="{634713D7-772D-4193-9ADC-64B1E5B977AB}" type="presParOf" srcId="{436F941F-18F3-4F48-98E2-37A1EB75F509}" destId="{40C8B9F3-DA64-486C-BF1B-F097AA532B59}" srcOrd="0" destOrd="0" presId="urn:microsoft.com/office/officeart/2005/8/layout/hierarchy3"/>
    <dgm:cxn modelId="{AA6DE9FF-66D7-42AA-8C88-9CD2A98C2CD8}" type="presParOf" srcId="{436F941F-18F3-4F48-98E2-37A1EB75F509}" destId="{C1C4BEAE-D400-4BAB-B49D-FAA309CA7774}" srcOrd="1" destOrd="0" presId="urn:microsoft.com/office/officeart/2005/8/layout/hierarchy3"/>
    <dgm:cxn modelId="{F4BEA8A2-BAA7-43FC-B60D-6DB25ABB94D1}" type="presParOf" srcId="{9BB84E98-9157-47B6-B318-2CDC95C2C546}" destId="{93FB64D3-08F3-4663-89B5-ABD34B0687AA}" srcOrd="1" destOrd="0" presId="urn:microsoft.com/office/officeart/2005/8/layout/hierarchy3"/>
    <dgm:cxn modelId="{1D23918E-701B-4ED5-8CAB-C7CE6184573C}" type="presParOf" srcId="{93FB64D3-08F3-4663-89B5-ABD34B0687AA}" destId="{E1E2C5AF-7D9D-4424-A636-0B068DB9931A}" srcOrd="0" destOrd="0" presId="urn:microsoft.com/office/officeart/2005/8/layout/hierarchy3"/>
    <dgm:cxn modelId="{E4535477-4E9E-4B78-8C01-3B2DDCF9656B}" type="presParOf" srcId="{93FB64D3-08F3-4663-89B5-ABD34B0687AA}" destId="{669F1F4E-120D-449F-875C-428ED46CE548}" srcOrd="1" destOrd="0" presId="urn:microsoft.com/office/officeart/2005/8/layout/hierarchy3"/>
    <dgm:cxn modelId="{0EF2F04F-830F-470D-A5E4-F60AA3FF1F6B}" type="presParOf" srcId="{93FB64D3-08F3-4663-89B5-ABD34B0687AA}" destId="{D52BD250-E033-4410-850E-E126B64D6872}" srcOrd="2" destOrd="0" presId="urn:microsoft.com/office/officeart/2005/8/layout/hierarchy3"/>
    <dgm:cxn modelId="{C1738E28-A264-4B93-BAB2-50512803CB5B}" type="presParOf" srcId="{93FB64D3-08F3-4663-89B5-ABD34B0687AA}" destId="{6E7FB5C4-8F68-4CDC-9F5B-E557F09EC2F4}"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26C1BE-46D3-4429-B15B-24169F5E9B44}">
      <dsp:nvSpPr>
        <dsp:cNvPr id="0" name=""/>
        <dsp:cNvSpPr/>
      </dsp:nvSpPr>
      <dsp:spPr>
        <a:xfrm>
          <a:off x="457194" y="75324"/>
          <a:ext cx="1626318" cy="813159"/>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lv-LV" sz="1200" kern="1200" dirty="0">
              <a:solidFill>
                <a:sysClr val="window" lastClr="FFFFFF"/>
              </a:solidFill>
              <a:latin typeface="Times New Roman" panose="02020603050405020304" pitchFamily="18" charset="0"/>
              <a:ea typeface="+mn-ea"/>
              <a:cs typeface="Times New Roman" panose="02020603050405020304" pitchFamily="18" charset="0"/>
            </a:rPr>
            <a:t>PAMATA</a:t>
          </a:r>
        </a:p>
        <a:p>
          <a:pPr marL="0" lvl="0" indent="0" algn="ctr" defTabSz="533400">
            <a:lnSpc>
              <a:spcPct val="90000"/>
            </a:lnSpc>
            <a:spcBef>
              <a:spcPct val="0"/>
            </a:spcBef>
            <a:spcAft>
              <a:spcPct val="35000"/>
            </a:spcAft>
            <a:buNone/>
          </a:pPr>
          <a:r>
            <a:rPr lang="lv-LV" sz="1200" kern="1200" dirty="0">
              <a:solidFill>
                <a:sysClr val="window" lastClr="FFFFFF"/>
              </a:solidFill>
              <a:latin typeface="Times New Roman" panose="02020603050405020304" pitchFamily="18" charset="0"/>
              <a:ea typeface="+mn-ea"/>
              <a:cs typeface="Times New Roman" panose="02020603050405020304" pitchFamily="18" charset="0"/>
            </a:rPr>
            <a:t> sociālās palīdzības pabalsti</a:t>
          </a:r>
        </a:p>
      </dsp:txBody>
      <dsp:txXfrm>
        <a:off x="481011" y="99141"/>
        <a:ext cx="1578684" cy="765525"/>
      </dsp:txXfrm>
    </dsp:sp>
    <dsp:sp modelId="{029A6809-8FCC-4825-AE53-1547B8A4BEC1}">
      <dsp:nvSpPr>
        <dsp:cNvPr id="0" name=""/>
        <dsp:cNvSpPr/>
      </dsp:nvSpPr>
      <dsp:spPr>
        <a:xfrm>
          <a:off x="619826" y="888483"/>
          <a:ext cx="238027" cy="534684"/>
        </a:xfrm>
        <a:custGeom>
          <a:avLst/>
          <a:gdLst/>
          <a:ahLst/>
          <a:cxnLst/>
          <a:rect l="0" t="0" r="0" b="0"/>
          <a:pathLst>
            <a:path>
              <a:moveTo>
                <a:pt x="0" y="0"/>
              </a:moveTo>
              <a:lnTo>
                <a:pt x="0" y="485578"/>
              </a:lnTo>
              <a:lnTo>
                <a:pt x="129487" y="485578"/>
              </a:lnTo>
            </a:path>
          </a:pathLst>
        </a:custGeom>
        <a:noFill/>
        <a:ln w="12700" cap="flat" cmpd="sng" algn="ctr">
          <a:solidFill>
            <a:srgbClr val="5B9BD5">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DAA8AA8A-2FC2-45D3-8829-530F551A35C4}">
      <dsp:nvSpPr>
        <dsp:cNvPr id="0" name=""/>
        <dsp:cNvSpPr/>
      </dsp:nvSpPr>
      <dsp:spPr>
        <a:xfrm>
          <a:off x="857854" y="1016588"/>
          <a:ext cx="1301054" cy="813159"/>
        </a:xfrm>
        <a:prstGeom prst="roundRect">
          <a:avLst>
            <a:gd name="adj" fmla="val 10000"/>
          </a:avLst>
        </a:prstGeo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lv-LV"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GMI pabalsts</a:t>
          </a:r>
        </a:p>
      </dsp:txBody>
      <dsp:txXfrm>
        <a:off x="881671" y="1040405"/>
        <a:ext cx="1253420" cy="765525"/>
      </dsp:txXfrm>
    </dsp:sp>
    <dsp:sp modelId="{2C6CF41E-6BF6-4052-AD08-3E6D99BD9B84}">
      <dsp:nvSpPr>
        <dsp:cNvPr id="0" name=""/>
        <dsp:cNvSpPr/>
      </dsp:nvSpPr>
      <dsp:spPr>
        <a:xfrm>
          <a:off x="619826" y="888483"/>
          <a:ext cx="238027" cy="1551133"/>
        </a:xfrm>
        <a:custGeom>
          <a:avLst/>
          <a:gdLst/>
          <a:ahLst/>
          <a:cxnLst/>
          <a:rect l="0" t="0" r="0" b="0"/>
          <a:pathLst>
            <a:path>
              <a:moveTo>
                <a:pt x="0" y="0"/>
              </a:moveTo>
              <a:lnTo>
                <a:pt x="0" y="1294875"/>
              </a:lnTo>
              <a:lnTo>
                <a:pt x="129487" y="1294875"/>
              </a:lnTo>
            </a:path>
          </a:pathLst>
        </a:custGeom>
        <a:noFill/>
        <a:ln w="12700" cap="flat" cmpd="sng" algn="ctr">
          <a:solidFill>
            <a:srgbClr val="5B9BD5">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FFA7D10-1089-4A7F-88AD-AC87BD2ABED7}">
      <dsp:nvSpPr>
        <dsp:cNvPr id="0" name=""/>
        <dsp:cNvSpPr/>
      </dsp:nvSpPr>
      <dsp:spPr>
        <a:xfrm>
          <a:off x="857854" y="2033037"/>
          <a:ext cx="1301054" cy="813159"/>
        </a:xfrm>
        <a:prstGeom prst="roundRect">
          <a:avLst>
            <a:gd name="adj" fmla="val 10000"/>
          </a:avLst>
        </a:prstGeo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lv-LV"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Mājokļa pabalsts</a:t>
          </a:r>
        </a:p>
      </dsp:txBody>
      <dsp:txXfrm>
        <a:off x="881671" y="2056854"/>
        <a:ext cx="1253420" cy="765525"/>
      </dsp:txXfrm>
    </dsp:sp>
    <dsp:sp modelId="{40C8B9F3-DA64-486C-BF1B-F097AA532B59}">
      <dsp:nvSpPr>
        <dsp:cNvPr id="0" name=""/>
        <dsp:cNvSpPr/>
      </dsp:nvSpPr>
      <dsp:spPr>
        <a:xfrm>
          <a:off x="2588094" y="73625"/>
          <a:ext cx="1626318" cy="813159"/>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lv-LV" sz="1200" kern="1200">
              <a:solidFill>
                <a:sysClr val="window" lastClr="FFFFFF"/>
              </a:solidFill>
              <a:latin typeface="Times New Roman" panose="02020603050405020304" pitchFamily="18" charset="0"/>
              <a:ea typeface="+mn-ea"/>
              <a:cs typeface="Times New Roman" panose="02020603050405020304" pitchFamily="18" charset="0"/>
            </a:rPr>
            <a:t>PAPILDU</a:t>
          </a:r>
        </a:p>
        <a:p>
          <a:pPr marL="0" lvl="0" indent="0" algn="ctr" defTabSz="533400">
            <a:lnSpc>
              <a:spcPct val="90000"/>
            </a:lnSpc>
            <a:spcBef>
              <a:spcPct val="0"/>
            </a:spcBef>
            <a:spcAft>
              <a:spcPct val="35000"/>
            </a:spcAft>
            <a:buNone/>
          </a:pPr>
          <a:r>
            <a:rPr lang="lv-LV" sz="1200" kern="1200">
              <a:solidFill>
                <a:sysClr val="window" lastClr="FFFFFF"/>
              </a:solidFill>
              <a:latin typeface="Times New Roman" panose="02020603050405020304" pitchFamily="18" charset="0"/>
              <a:ea typeface="+mn-ea"/>
              <a:cs typeface="Times New Roman" panose="02020603050405020304" pitchFamily="18" charset="0"/>
            </a:rPr>
            <a:t>sociālās palīdzības pabalsti</a:t>
          </a:r>
        </a:p>
      </dsp:txBody>
      <dsp:txXfrm>
        <a:off x="2611911" y="97442"/>
        <a:ext cx="1578684" cy="765525"/>
      </dsp:txXfrm>
    </dsp:sp>
    <dsp:sp modelId="{E1E2C5AF-7D9D-4424-A636-0B068DB9931A}">
      <dsp:nvSpPr>
        <dsp:cNvPr id="0" name=""/>
        <dsp:cNvSpPr/>
      </dsp:nvSpPr>
      <dsp:spPr>
        <a:xfrm>
          <a:off x="2750725" y="886784"/>
          <a:ext cx="140026" cy="536384"/>
        </a:xfrm>
        <a:custGeom>
          <a:avLst/>
          <a:gdLst/>
          <a:ahLst/>
          <a:cxnLst/>
          <a:rect l="0" t="0" r="0" b="0"/>
          <a:pathLst>
            <a:path>
              <a:moveTo>
                <a:pt x="0" y="0"/>
              </a:moveTo>
              <a:lnTo>
                <a:pt x="0" y="427069"/>
              </a:lnTo>
              <a:lnTo>
                <a:pt x="111488" y="427069"/>
              </a:lnTo>
            </a:path>
          </a:pathLst>
        </a:custGeom>
        <a:noFill/>
        <a:ln w="12700" cap="flat" cmpd="sng" algn="ctr">
          <a:solidFill>
            <a:srgbClr val="5B9BD5">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669F1F4E-120D-449F-875C-428ED46CE548}">
      <dsp:nvSpPr>
        <dsp:cNvPr id="0" name=""/>
        <dsp:cNvSpPr/>
      </dsp:nvSpPr>
      <dsp:spPr>
        <a:xfrm>
          <a:off x="2890751" y="1016588"/>
          <a:ext cx="1301054" cy="813159"/>
        </a:xfrm>
        <a:prstGeom prst="roundRect">
          <a:avLst>
            <a:gd name="adj" fmla="val 10000"/>
          </a:avLst>
        </a:prstGeo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lv-LV"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Pabalsts atsevišķu izdevumu apmaksai</a:t>
          </a:r>
        </a:p>
      </dsp:txBody>
      <dsp:txXfrm>
        <a:off x="2914568" y="1040405"/>
        <a:ext cx="1253420" cy="765525"/>
      </dsp:txXfrm>
    </dsp:sp>
    <dsp:sp modelId="{D52BD250-E033-4410-850E-E126B64D6872}">
      <dsp:nvSpPr>
        <dsp:cNvPr id="0" name=""/>
        <dsp:cNvSpPr/>
      </dsp:nvSpPr>
      <dsp:spPr>
        <a:xfrm>
          <a:off x="2750725" y="886784"/>
          <a:ext cx="140026" cy="1552833"/>
        </a:xfrm>
        <a:custGeom>
          <a:avLst/>
          <a:gdLst/>
          <a:ahLst/>
          <a:cxnLst/>
          <a:rect l="0" t="0" r="0" b="0"/>
          <a:pathLst>
            <a:path>
              <a:moveTo>
                <a:pt x="0" y="0"/>
              </a:moveTo>
              <a:lnTo>
                <a:pt x="0" y="1236366"/>
              </a:lnTo>
              <a:lnTo>
                <a:pt x="111488" y="1236366"/>
              </a:lnTo>
            </a:path>
          </a:pathLst>
        </a:custGeom>
        <a:noFill/>
        <a:ln w="12700" cap="flat" cmpd="sng" algn="ctr">
          <a:solidFill>
            <a:srgbClr val="5B9BD5">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6E7FB5C4-8F68-4CDC-9F5B-E557F09EC2F4}">
      <dsp:nvSpPr>
        <dsp:cNvPr id="0" name=""/>
        <dsp:cNvSpPr/>
      </dsp:nvSpPr>
      <dsp:spPr>
        <a:xfrm>
          <a:off x="2890751" y="2033037"/>
          <a:ext cx="1301054" cy="813159"/>
        </a:xfrm>
        <a:prstGeom prst="roundRect">
          <a:avLst>
            <a:gd name="adj" fmla="val 10000"/>
          </a:avLst>
        </a:prstGeom>
        <a:solidFill>
          <a:sysClr val="window" lastClr="FFFFFF">
            <a:alpha val="90000"/>
            <a:hueOff val="0"/>
            <a:satOff val="0"/>
            <a:lumOff val="0"/>
            <a:alphaOff val="0"/>
          </a:sysClr>
        </a:solidFill>
        <a:ln w="12700" cap="flat" cmpd="sng" algn="ctr">
          <a:solidFill>
            <a:srgbClr val="5B9BD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lv-LV"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Pabalsts krīzes situācijā</a:t>
          </a:r>
        </a:p>
      </dsp:txBody>
      <dsp:txXfrm>
        <a:off x="2914568" y="2056854"/>
        <a:ext cx="1253420" cy="76552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483D2E-A67D-4032-8228-DA32E3BBA957}" type="datetimeFigureOut">
              <a:rPr lang="lv-LV" smtClean="0"/>
              <a:t>28.02.2023</a:t>
            </a:fld>
            <a:endParaRPr lang="lv-LV"/>
          </a:p>
        </p:txBody>
      </p:sp>
      <p:sp>
        <p:nvSpPr>
          <p:cNvPr id="4" name="Slaida attēla vietturi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3B810A-1202-44A0-BD55-3D401B2F0826}" type="slidenum">
              <a:rPr lang="lv-LV" smtClean="0"/>
              <a:t>‹#›</a:t>
            </a:fld>
            <a:endParaRPr lang="lv-LV"/>
          </a:p>
        </p:txBody>
      </p:sp>
    </p:spTree>
    <p:extLst>
      <p:ext uri="{BB962C8B-B14F-4D97-AF65-F5344CB8AC3E}">
        <p14:creationId xmlns:p14="http://schemas.microsoft.com/office/powerpoint/2010/main" val="819505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C3B810A-1202-44A0-BD55-3D401B2F0826}" type="slidenum">
              <a:rPr lang="lv-LV" smtClean="0"/>
              <a:t>26</a:t>
            </a:fld>
            <a:endParaRPr lang="lv-LV"/>
          </a:p>
        </p:txBody>
      </p:sp>
    </p:spTree>
    <p:extLst>
      <p:ext uri="{BB962C8B-B14F-4D97-AF65-F5344CB8AC3E}">
        <p14:creationId xmlns:p14="http://schemas.microsoft.com/office/powerpoint/2010/main" val="1252607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C3B810A-1202-44A0-BD55-3D401B2F0826}" type="slidenum">
              <a:rPr lang="lv-LV" smtClean="0"/>
              <a:t>38</a:t>
            </a:fld>
            <a:endParaRPr lang="lv-LV"/>
          </a:p>
        </p:txBody>
      </p:sp>
    </p:spTree>
    <p:extLst>
      <p:ext uri="{BB962C8B-B14F-4D97-AF65-F5344CB8AC3E}">
        <p14:creationId xmlns:p14="http://schemas.microsoft.com/office/powerpoint/2010/main" val="2621121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2/28/2023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2/28/2023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a:t>Dobeles novada Sociālais dienests</a:t>
            </a:r>
            <a:endParaRPr lang="en-GB" dirty="0"/>
          </a:p>
        </p:txBody>
      </p:sp>
      <p:sp>
        <p:nvSpPr>
          <p:cNvPr id="3" name="Subtitle 2"/>
          <p:cNvSpPr>
            <a:spLocks noGrp="1"/>
          </p:cNvSpPr>
          <p:nvPr>
            <p:ph type="subTitle" idx="1"/>
          </p:nvPr>
        </p:nvSpPr>
        <p:spPr>
          <a:xfrm>
            <a:off x="1371600" y="4038600"/>
            <a:ext cx="6400800" cy="1045698"/>
          </a:xfrm>
        </p:spPr>
        <p:txBody>
          <a:bodyPr/>
          <a:lstStyle/>
          <a:p>
            <a:r>
              <a:rPr lang="lv-LV" dirty="0"/>
              <a:t>2022.gada darba apkopojums</a:t>
            </a:r>
            <a:endParaRPr lang="en-GB" dirty="0"/>
          </a:p>
        </p:txBody>
      </p:sp>
    </p:spTree>
    <p:extLst>
      <p:ext uri="{BB962C8B-B14F-4D97-AF65-F5344CB8AC3E}">
        <p14:creationId xmlns:p14="http://schemas.microsoft.com/office/powerpoint/2010/main" val="3583039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57200" y="304800"/>
            <a:ext cx="6477000" cy="8005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lv-LV" b="1" u="sng" dirty="0"/>
              <a:t>Sociālā darba ar pilngadīgām personām daļa</a:t>
            </a:r>
          </a:p>
          <a:p>
            <a:r>
              <a:rPr lang="lv-LV" b="1" dirty="0"/>
              <a:t>Daļas vadītāja: </a:t>
            </a:r>
            <a:r>
              <a:rPr lang="lv-LV" b="1" dirty="0">
                <a:solidFill>
                  <a:srgbClr val="800000"/>
                </a:solidFill>
              </a:rPr>
              <a:t>Inese Goldberga</a:t>
            </a:r>
            <a:endParaRPr lang="en-GB" b="1" dirty="0">
              <a:solidFill>
                <a:srgbClr val="800000"/>
              </a:solidFill>
            </a:endParaRPr>
          </a:p>
        </p:txBody>
      </p:sp>
      <p:sp>
        <p:nvSpPr>
          <p:cNvPr id="21" name="Rectangle 20"/>
          <p:cNvSpPr/>
          <p:nvPr/>
        </p:nvSpPr>
        <p:spPr>
          <a:xfrm>
            <a:off x="465149" y="1181538"/>
            <a:ext cx="2531533" cy="198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lv-LV" sz="1600" dirty="0"/>
              <a:t>Vecākais sociālais darbinieks  </a:t>
            </a:r>
          </a:p>
          <a:p>
            <a:pPr marL="285750" indent="-285750">
              <a:buFont typeface="Arial" panose="020B0604020202020204" pitchFamily="34" charset="0"/>
              <a:buChar char="•"/>
            </a:pPr>
            <a:r>
              <a:rPr lang="lv-LV" sz="1600" dirty="0"/>
              <a:t>Sociālie darbinieki  6</a:t>
            </a:r>
          </a:p>
          <a:p>
            <a:pPr marL="285750" indent="-285750">
              <a:buFont typeface="Arial" panose="020B0604020202020204" pitchFamily="34" charset="0"/>
              <a:buChar char="•"/>
            </a:pPr>
            <a:r>
              <a:rPr lang="lv-LV" sz="1600" dirty="0"/>
              <a:t>Sociālais </a:t>
            </a:r>
            <a:r>
              <a:rPr lang="lv-LV" sz="1600" dirty="0" err="1"/>
              <a:t>mentors</a:t>
            </a:r>
            <a:endParaRPr lang="lv-LV" sz="1600" dirty="0"/>
          </a:p>
        </p:txBody>
      </p:sp>
      <p:cxnSp>
        <p:nvCxnSpPr>
          <p:cNvPr id="4" name="Taisns savienotājs 3">
            <a:extLst>
              <a:ext uri="{FF2B5EF4-FFF2-40B4-BE49-F238E27FC236}">
                <a16:creationId xmlns:a16="http://schemas.microsoft.com/office/drawing/2014/main" id="{6811BC0C-DB55-4583-BF41-09ACE85D0B77}"/>
              </a:ext>
            </a:extLst>
          </p:cNvPr>
          <p:cNvCxnSpPr/>
          <p:nvPr/>
        </p:nvCxnSpPr>
        <p:spPr>
          <a:xfrm>
            <a:off x="4329400" y="1181538"/>
            <a:ext cx="0" cy="38100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C103E1B-3029-82B0-CCE4-1F7A84175557}"/>
              </a:ext>
            </a:extLst>
          </p:cNvPr>
          <p:cNvSpPr txBox="1"/>
          <p:nvPr/>
        </p:nvSpPr>
        <p:spPr>
          <a:xfrm>
            <a:off x="609600" y="3661051"/>
            <a:ext cx="8297847" cy="2073581"/>
          </a:xfrm>
          <a:prstGeom prst="rect">
            <a:avLst/>
          </a:prstGeom>
          <a:noFill/>
        </p:spPr>
        <p:txBody>
          <a:bodyPr wrap="square">
            <a:spAutoFit/>
          </a:bodyPr>
          <a:lstStyle/>
          <a:p>
            <a:pPr algn="just">
              <a:lnSpc>
                <a:spcPct val="107000"/>
              </a:lnSpc>
              <a:spcAft>
                <a:spcPts val="800"/>
              </a:spcAft>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Sociāla darba ar pilngadīgām personām daļas galvenie uzdevumi:</a:t>
            </a:r>
          </a:p>
          <a:p>
            <a:pPr marL="285750" indent="-285750" algn="just">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 sniegt sociālā darba pakalpojumu pilngadīgām personām</a:t>
            </a:r>
          </a:p>
          <a:p>
            <a:pPr marL="285750" indent="-285750" algn="just">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 izvērtēt personu nepieciešamību pēc sociālajiem pakalpojumiem</a:t>
            </a:r>
          </a:p>
          <a:p>
            <a:pPr marL="285750" indent="-285750" algn="just">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 pieņemt lēmumus par sociālo pakalpojumu piešķiršanu</a:t>
            </a:r>
          </a:p>
          <a:p>
            <a:pPr marL="285750" indent="-285750" algn="just">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 administrēt valsts finansēto asistenta pakalpojumu </a:t>
            </a:r>
            <a:r>
              <a:rPr lang="lv-LV" sz="1600" dirty="0">
                <a:latin typeface="Book Antiqua" panose="02040602050305030304" pitchFamily="18" charset="0"/>
                <a:ea typeface="Calibri" panose="020F0502020204030204" pitchFamily="34" charset="0"/>
                <a:cs typeface="Times New Roman" panose="02020603050405020304" pitchFamily="18" charset="0"/>
              </a:rPr>
              <a:t>un</a:t>
            </a:r>
            <a:r>
              <a:rPr lang="lv-LV" sz="1600" dirty="0">
                <a:effectLst/>
                <a:latin typeface="Book Antiqua" panose="02040602050305030304" pitchFamily="18" charset="0"/>
                <a:ea typeface="Calibri" panose="020F0502020204030204" pitchFamily="34" charset="0"/>
                <a:cs typeface="Times New Roman" panose="02020603050405020304" pitchFamily="18" charset="0"/>
              </a:rPr>
              <a:t> Eiropas Sociālā fonda projektu “Atver sirdi Zemgalē”.</a:t>
            </a:r>
          </a:p>
        </p:txBody>
      </p:sp>
    </p:spTree>
    <p:extLst>
      <p:ext uri="{BB962C8B-B14F-4D97-AF65-F5344CB8AC3E}">
        <p14:creationId xmlns:p14="http://schemas.microsoft.com/office/powerpoint/2010/main" val="3204603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41955257-6772-3A2C-7B4D-FA2910AF95F0}"/>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defTabSz="0">
              <a:lnSpc>
                <a:spcPct val="150000"/>
              </a:lnSpc>
            </a:pPr>
            <a:endParaRPr lang="lv-LV" sz="1600" dirty="0"/>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graphicFrame>
        <p:nvGraphicFramePr>
          <p:cNvPr id="2" name="Tabula 1">
            <a:extLst>
              <a:ext uri="{FF2B5EF4-FFF2-40B4-BE49-F238E27FC236}">
                <a16:creationId xmlns:a16="http://schemas.microsoft.com/office/drawing/2014/main" id="{F18D0B71-2E1D-1B35-75C5-EE8DED91859B}"/>
              </a:ext>
            </a:extLst>
          </p:cNvPr>
          <p:cNvGraphicFramePr>
            <a:graphicFrameLocks noGrp="1"/>
          </p:cNvGraphicFramePr>
          <p:nvPr>
            <p:extLst>
              <p:ext uri="{D42A27DB-BD31-4B8C-83A1-F6EECF244321}">
                <p14:modId xmlns:p14="http://schemas.microsoft.com/office/powerpoint/2010/main" val="3824914870"/>
              </p:ext>
            </p:extLst>
          </p:nvPr>
        </p:nvGraphicFramePr>
        <p:xfrm>
          <a:off x="800100" y="3152325"/>
          <a:ext cx="7391400" cy="3096075"/>
        </p:xfrm>
        <a:graphic>
          <a:graphicData uri="http://schemas.openxmlformats.org/drawingml/2006/table">
            <a:tbl>
              <a:tblPr firstRow="1" firstCol="1" bandRow="1">
                <a:tableStyleId>{5C22544A-7EE6-4342-B048-85BDC9FD1C3A}</a:tableStyleId>
              </a:tblPr>
              <a:tblGrid>
                <a:gridCol w="5454415">
                  <a:extLst>
                    <a:ext uri="{9D8B030D-6E8A-4147-A177-3AD203B41FA5}">
                      <a16:colId xmlns:a16="http://schemas.microsoft.com/office/drawing/2014/main" val="2953436166"/>
                    </a:ext>
                  </a:extLst>
                </a:gridCol>
                <a:gridCol w="1936985">
                  <a:extLst>
                    <a:ext uri="{9D8B030D-6E8A-4147-A177-3AD203B41FA5}">
                      <a16:colId xmlns:a16="http://schemas.microsoft.com/office/drawing/2014/main" val="1601217512"/>
                    </a:ext>
                  </a:extLst>
                </a:gridCol>
              </a:tblGrid>
              <a:tr h="0">
                <a:tc>
                  <a:txBody>
                    <a:bodyPr/>
                    <a:lstStyle/>
                    <a:p>
                      <a:pPr algn="just">
                        <a:lnSpc>
                          <a:spcPct val="107000"/>
                        </a:lnSpc>
                        <a:spcAft>
                          <a:spcPts val="800"/>
                        </a:spcAft>
                      </a:pPr>
                      <a:r>
                        <a:rPr lang="lv-LV" sz="1400" dirty="0">
                          <a:effectLst/>
                        </a:rPr>
                        <a:t>Sociālais pakalpojums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Pieņemto lēmumu skaits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0757246"/>
                  </a:ext>
                </a:extLst>
              </a:tr>
              <a:tr h="0">
                <a:tc>
                  <a:txBody>
                    <a:bodyPr/>
                    <a:lstStyle/>
                    <a:p>
                      <a:pPr algn="just">
                        <a:lnSpc>
                          <a:spcPct val="107000"/>
                        </a:lnSpc>
                        <a:spcAft>
                          <a:spcPts val="800"/>
                        </a:spcAft>
                      </a:pPr>
                      <a:r>
                        <a:rPr lang="lv-LV" sz="1400">
                          <a:effectLst/>
                        </a:rPr>
                        <a:t>Aprūpes mājās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57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8023545"/>
                  </a:ext>
                </a:extLst>
              </a:tr>
              <a:tr h="0">
                <a:tc>
                  <a:txBody>
                    <a:bodyPr/>
                    <a:lstStyle/>
                    <a:p>
                      <a:pPr algn="just">
                        <a:lnSpc>
                          <a:spcPct val="107000"/>
                        </a:lnSpc>
                        <a:spcAft>
                          <a:spcPts val="800"/>
                        </a:spcAft>
                      </a:pPr>
                      <a:r>
                        <a:rPr lang="lv-LV" sz="1400">
                          <a:effectLst/>
                        </a:rPr>
                        <a:t>Pansijas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12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0315287"/>
                  </a:ext>
                </a:extLst>
              </a:tr>
              <a:tr h="0">
                <a:tc>
                  <a:txBody>
                    <a:bodyPr/>
                    <a:lstStyle/>
                    <a:p>
                      <a:pPr algn="just">
                        <a:lnSpc>
                          <a:spcPct val="107000"/>
                        </a:lnSpc>
                        <a:spcAft>
                          <a:spcPts val="800"/>
                        </a:spcAft>
                      </a:pPr>
                      <a:r>
                        <a:rPr lang="lv-LV" sz="1400">
                          <a:effectLst/>
                        </a:rPr>
                        <a:t>Ilgstošas sociālās aprūpes un sociālās rehabilitācijas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42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8162051"/>
                  </a:ext>
                </a:extLst>
              </a:tr>
              <a:tr h="0">
                <a:tc>
                  <a:txBody>
                    <a:bodyPr/>
                    <a:lstStyle/>
                    <a:p>
                      <a:pPr algn="just">
                        <a:lnSpc>
                          <a:spcPct val="107000"/>
                        </a:lnSpc>
                        <a:spcAft>
                          <a:spcPts val="800"/>
                        </a:spcAft>
                      </a:pPr>
                      <a:r>
                        <a:rPr lang="lv-LV" sz="1400">
                          <a:effectLst/>
                        </a:rPr>
                        <a:t>Ilgstošas sociālās aprūpes un sociālās rehabilitācijas pakalpojums personām garīga rakstura traucējumiem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1003064"/>
                  </a:ext>
                </a:extLst>
              </a:tr>
              <a:tr h="0">
                <a:tc>
                  <a:txBody>
                    <a:bodyPr/>
                    <a:lstStyle/>
                    <a:p>
                      <a:pPr algn="just">
                        <a:lnSpc>
                          <a:spcPct val="107000"/>
                        </a:lnSpc>
                        <a:spcAft>
                          <a:spcPts val="800"/>
                        </a:spcAft>
                      </a:pPr>
                      <a:r>
                        <a:rPr lang="lv-LV" sz="1400">
                          <a:effectLst/>
                        </a:rPr>
                        <a:t>Grupu dzīvokļa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2043018"/>
                  </a:ext>
                </a:extLst>
              </a:tr>
              <a:tr h="0">
                <a:tc>
                  <a:txBody>
                    <a:bodyPr/>
                    <a:lstStyle/>
                    <a:p>
                      <a:pPr algn="just">
                        <a:lnSpc>
                          <a:spcPct val="107000"/>
                        </a:lnSpc>
                        <a:spcAft>
                          <a:spcPts val="800"/>
                        </a:spcAft>
                      </a:pPr>
                      <a:r>
                        <a:rPr lang="lv-LV" sz="1400">
                          <a:effectLst/>
                        </a:rPr>
                        <a:t>Īslaicīga sociāla aprūpe</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5452211"/>
                  </a:ext>
                </a:extLst>
              </a:tr>
              <a:tr h="0">
                <a:tc>
                  <a:txBody>
                    <a:bodyPr/>
                    <a:lstStyle/>
                    <a:p>
                      <a:pPr algn="just">
                        <a:lnSpc>
                          <a:spcPct val="107000"/>
                        </a:lnSpc>
                        <a:spcAft>
                          <a:spcPts val="800"/>
                        </a:spcAft>
                      </a:pPr>
                      <a:r>
                        <a:rPr lang="lv-LV" sz="1400" dirty="0">
                          <a:effectLst/>
                        </a:rPr>
                        <a:t>Patversmes pakalpojums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5721478"/>
                  </a:ext>
                </a:extLst>
              </a:tr>
              <a:tr h="0">
                <a:tc>
                  <a:txBody>
                    <a:bodyPr/>
                    <a:lstStyle/>
                    <a:p>
                      <a:pPr algn="just">
                        <a:lnSpc>
                          <a:spcPct val="107000"/>
                        </a:lnSpc>
                        <a:spcAft>
                          <a:spcPts val="800"/>
                        </a:spcAft>
                      </a:pPr>
                      <a:r>
                        <a:rPr lang="lv-LV" sz="1400">
                          <a:effectLst/>
                        </a:rPr>
                        <a:t>Asistenta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179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8850597"/>
                  </a:ext>
                </a:extLst>
              </a:tr>
              <a:tr h="0">
                <a:tc>
                  <a:txBody>
                    <a:bodyPr/>
                    <a:lstStyle/>
                    <a:p>
                      <a:pPr algn="just">
                        <a:lnSpc>
                          <a:spcPct val="107000"/>
                        </a:lnSpc>
                        <a:spcAft>
                          <a:spcPts val="800"/>
                        </a:spcAft>
                      </a:pPr>
                      <a:r>
                        <a:rPr lang="lv-LV" sz="1400">
                          <a:effectLst/>
                        </a:rPr>
                        <a:t>Sabiedrībā balstīti pakalpojumi</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39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704120"/>
                  </a:ext>
                </a:extLst>
              </a:tr>
              <a:tr h="0">
                <a:tc>
                  <a:txBody>
                    <a:bodyPr/>
                    <a:lstStyle/>
                    <a:p>
                      <a:pPr algn="just">
                        <a:lnSpc>
                          <a:spcPct val="107000"/>
                        </a:lnSpc>
                        <a:spcAft>
                          <a:spcPts val="800"/>
                        </a:spcAft>
                      </a:pPr>
                      <a:r>
                        <a:rPr lang="lv-LV" sz="1400" dirty="0">
                          <a:effectLst/>
                        </a:rPr>
                        <a:t>Sociālās rehabilitācijas pakalpojumi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dirty="0">
                          <a:effectLst/>
                        </a:rPr>
                        <a:t>153</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5881796"/>
                  </a:ext>
                </a:extLst>
              </a:tr>
            </a:tbl>
          </a:graphicData>
        </a:graphic>
      </p:graphicFrame>
      <p:graphicFrame>
        <p:nvGraphicFramePr>
          <p:cNvPr id="3" name="Tabula 2">
            <a:extLst>
              <a:ext uri="{FF2B5EF4-FFF2-40B4-BE49-F238E27FC236}">
                <a16:creationId xmlns:a16="http://schemas.microsoft.com/office/drawing/2014/main" id="{538D2B76-03A7-D6D4-5A9A-D75CD43D7741}"/>
              </a:ext>
            </a:extLst>
          </p:cNvPr>
          <p:cNvGraphicFramePr>
            <a:graphicFrameLocks noGrp="1"/>
          </p:cNvGraphicFramePr>
          <p:nvPr>
            <p:extLst>
              <p:ext uri="{D42A27DB-BD31-4B8C-83A1-F6EECF244321}">
                <p14:modId xmlns:p14="http://schemas.microsoft.com/office/powerpoint/2010/main" val="4285221503"/>
              </p:ext>
            </p:extLst>
          </p:nvPr>
        </p:nvGraphicFramePr>
        <p:xfrm>
          <a:off x="914400" y="983930"/>
          <a:ext cx="7162800" cy="1762636"/>
        </p:xfrm>
        <a:graphic>
          <a:graphicData uri="http://schemas.openxmlformats.org/drawingml/2006/table">
            <a:tbl>
              <a:tblPr firstRow="1" firstCol="1" bandRow="1">
                <a:tableStyleId>{5C22544A-7EE6-4342-B048-85BDC9FD1C3A}</a:tableStyleId>
              </a:tblPr>
              <a:tblGrid>
                <a:gridCol w="6050505">
                  <a:extLst>
                    <a:ext uri="{9D8B030D-6E8A-4147-A177-3AD203B41FA5}">
                      <a16:colId xmlns:a16="http://schemas.microsoft.com/office/drawing/2014/main" val="2637875330"/>
                    </a:ext>
                  </a:extLst>
                </a:gridCol>
                <a:gridCol w="1112295">
                  <a:extLst>
                    <a:ext uri="{9D8B030D-6E8A-4147-A177-3AD203B41FA5}">
                      <a16:colId xmlns:a16="http://schemas.microsoft.com/office/drawing/2014/main" val="1840940969"/>
                    </a:ext>
                  </a:extLst>
                </a:gridCol>
              </a:tblGrid>
              <a:tr h="0">
                <a:tc>
                  <a:txBody>
                    <a:bodyPr/>
                    <a:lstStyle/>
                    <a:p>
                      <a:pPr algn="just">
                        <a:lnSpc>
                          <a:spcPct val="107000"/>
                        </a:lnSpc>
                        <a:spcAft>
                          <a:spcPts val="800"/>
                        </a:spcAft>
                      </a:pPr>
                      <a:r>
                        <a:rPr lang="lv-LV" sz="1400">
                          <a:effectLst/>
                        </a:rPr>
                        <a:t>Veiktais darbs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3824116"/>
                  </a:ext>
                </a:extLst>
              </a:tr>
              <a:tr h="0">
                <a:tc>
                  <a:txBody>
                    <a:bodyPr/>
                    <a:lstStyle/>
                    <a:p>
                      <a:pPr algn="just">
                        <a:lnSpc>
                          <a:spcPct val="107000"/>
                        </a:lnSpc>
                        <a:spcAft>
                          <a:spcPts val="800"/>
                        </a:spcAft>
                      </a:pPr>
                      <a:r>
                        <a:rPr lang="lv-LV" sz="1400" dirty="0">
                          <a:effectLst/>
                        </a:rPr>
                        <a:t>Sociālā darba konsultācijas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2076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1684601"/>
                  </a:ext>
                </a:extLst>
              </a:tr>
              <a:tr h="0">
                <a:tc>
                  <a:txBody>
                    <a:bodyPr/>
                    <a:lstStyle/>
                    <a:p>
                      <a:pPr algn="just">
                        <a:lnSpc>
                          <a:spcPct val="107000"/>
                        </a:lnSpc>
                        <a:spcAft>
                          <a:spcPts val="800"/>
                        </a:spcAft>
                      </a:pPr>
                      <a:r>
                        <a:rPr lang="lv-LV" sz="1400">
                          <a:effectLst/>
                        </a:rPr>
                        <a:t>Sociālais darbs pilngadīgām personām (klientu lietas)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40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5116981"/>
                  </a:ext>
                </a:extLst>
              </a:tr>
              <a:tr h="0">
                <a:tc>
                  <a:txBody>
                    <a:bodyPr/>
                    <a:lstStyle/>
                    <a:p>
                      <a:pPr algn="just">
                        <a:lnSpc>
                          <a:spcPct val="107000"/>
                        </a:lnSpc>
                        <a:spcAft>
                          <a:spcPts val="800"/>
                        </a:spcAft>
                      </a:pPr>
                      <a:r>
                        <a:rPr lang="lv-LV" sz="1400">
                          <a:effectLst/>
                        </a:rPr>
                        <a:t>Sociālais darbs ar pilngadīgiem  bāreņiem (klientu lietas)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13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1845008"/>
                  </a:ext>
                </a:extLst>
              </a:tr>
              <a:tr h="0">
                <a:tc>
                  <a:txBody>
                    <a:bodyPr/>
                    <a:lstStyle/>
                    <a:p>
                      <a:pPr algn="just">
                        <a:lnSpc>
                          <a:spcPct val="107000"/>
                        </a:lnSpc>
                        <a:spcAft>
                          <a:spcPts val="800"/>
                        </a:spcAft>
                      </a:pPr>
                      <a:r>
                        <a:rPr lang="lv-LV" sz="1400">
                          <a:effectLst/>
                        </a:rPr>
                        <a:t>Klientu apsekošana dzīvesvietā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456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0746754"/>
                  </a:ext>
                </a:extLst>
              </a:tr>
              <a:tr h="0">
                <a:tc>
                  <a:txBody>
                    <a:bodyPr/>
                    <a:lstStyle/>
                    <a:p>
                      <a:pPr algn="just">
                        <a:lnSpc>
                          <a:spcPct val="107000"/>
                        </a:lnSpc>
                        <a:spcAft>
                          <a:spcPts val="800"/>
                        </a:spcAft>
                      </a:pPr>
                      <a:r>
                        <a:rPr lang="lv-LV" sz="1400">
                          <a:effectLst/>
                        </a:rPr>
                        <a:t>Ikdienā veicamo darbību un vides novērtējums Veselības darbspēju ekspertīzes ārstu valsts komisijai</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a:effectLst/>
                        </a:rPr>
                        <a:t>154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7957912"/>
                  </a:ext>
                </a:extLst>
              </a:tr>
              <a:tr h="0">
                <a:tc>
                  <a:txBody>
                    <a:bodyPr/>
                    <a:lstStyle/>
                    <a:p>
                      <a:pPr algn="just">
                        <a:lnSpc>
                          <a:spcPct val="107000"/>
                        </a:lnSpc>
                        <a:spcAft>
                          <a:spcPts val="800"/>
                        </a:spcAft>
                      </a:pPr>
                      <a:r>
                        <a:rPr lang="lv-LV" sz="1400">
                          <a:effectLst/>
                        </a:rPr>
                        <a:t>Pašaprūpes novērtējums Sociālās integrācijas valsts aģentūrai</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400" dirty="0">
                          <a:effectLst/>
                        </a:rPr>
                        <a:t>40</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682418"/>
                  </a:ext>
                </a:extLst>
              </a:tr>
            </a:tbl>
          </a:graphicData>
        </a:graphic>
      </p:graphicFrame>
    </p:spTree>
    <p:extLst>
      <p:ext uri="{BB962C8B-B14F-4D97-AF65-F5344CB8AC3E}">
        <p14:creationId xmlns:p14="http://schemas.microsoft.com/office/powerpoint/2010/main" val="1576882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s 3">
            <a:extLst>
              <a:ext uri="{FF2B5EF4-FFF2-40B4-BE49-F238E27FC236}">
                <a16:creationId xmlns:a16="http://schemas.microsoft.com/office/drawing/2014/main" id="{57197E3B-779E-D036-23EB-997EB7843613}"/>
              </a:ext>
            </a:extLst>
          </p:cNvPr>
          <p:cNvGraphicFramePr>
            <a:graphicFrameLocks noChangeAspect="1"/>
          </p:cNvGraphicFramePr>
          <p:nvPr>
            <p:extLst>
              <p:ext uri="{D42A27DB-BD31-4B8C-83A1-F6EECF244321}">
                <p14:modId xmlns:p14="http://schemas.microsoft.com/office/powerpoint/2010/main" val="1631890594"/>
              </p:ext>
            </p:extLst>
          </p:nvPr>
        </p:nvGraphicFramePr>
        <p:xfrm>
          <a:off x="200025" y="1036638"/>
          <a:ext cx="8901113" cy="4510087"/>
        </p:xfrm>
        <a:graphic>
          <a:graphicData uri="http://schemas.openxmlformats.org/presentationml/2006/ole">
            <mc:AlternateContent xmlns:mc="http://schemas.openxmlformats.org/markup-compatibility/2006">
              <mc:Choice xmlns:v="urn:schemas-microsoft-com:vml" Requires="v">
                <p:oleObj name="Document" r:id="rId2" imgW="9178788" imgH="4657091" progId="Word.Document.12">
                  <p:embed/>
                </p:oleObj>
              </mc:Choice>
              <mc:Fallback>
                <p:oleObj name="Document" r:id="rId2" imgW="9178788" imgH="4657091" progId="Word.Document.12">
                  <p:embed/>
                  <p:pic>
                    <p:nvPicPr>
                      <p:cNvPr id="0" name=""/>
                      <p:cNvPicPr/>
                      <p:nvPr/>
                    </p:nvPicPr>
                    <p:blipFill>
                      <a:blip r:embed="rId3"/>
                      <a:stretch>
                        <a:fillRect/>
                      </a:stretch>
                    </p:blipFill>
                    <p:spPr>
                      <a:xfrm>
                        <a:off x="200025" y="1036638"/>
                        <a:ext cx="8901113" cy="4510087"/>
                      </a:xfrm>
                      <a:prstGeom prst="rect">
                        <a:avLst/>
                      </a:prstGeom>
                    </p:spPr>
                  </p:pic>
                </p:oleObj>
              </mc:Fallback>
            </mc:AlternateContent>
          </a:graphicData>
        </a:graphic>
      </p:graphicFrame>
    </p:spTree>
    <p:extLst>
      <p:ext uri="{BB962C8B-B14F-4D97-AF65-F5344CB8AC3E}">
        <p14:creationId xmlns:p14="http://schemas.microsoft.com/office/powerpoint/2010/main" val="2386087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ula 5">
            <a:extLst>
              <a:ext uri="{FF2B5EF4-FFF2-40B4-BE49-F238E27FC236}">
                <a16:creationId xmlns:a16="http://schemas.microsoft.com/office/drawing/2014/main" id="{6349D074-3A01-54C7-9380-481E1C319BD2}"/>
              </a:ext>
            </a:extLst>
          </p:cNvPr>
          <p:cNvGraphicFramePr>
            <a:graphicFrameLocks noGrp="1"/>
          </p:cNvGraphicFramePr>
          <p:nvPr>
            <p:extLst>
              <p:ext uri="{D42A27DB-BD31-4B8C-83A1-F6EECF244321}">
                <p14:modId xmlns:p14="http://schemas.microsoft.com/office/powerpoint/2010/main" val="3167854286"/>
              </p:ext>
            </p:extLst>
          </p:nvPr>
        </p:nvGraphicFramePr>
        <p:xfrm>
          <a:off x="342900" y="55911"/>
          <a:ext cx="8458200" cy="6630417"/>
        </p:xfrm>
        <a:graphic>
          <a:graphicData uri="http://schemas.openxmlformats.org/drawingml/2006/table">
            <a:tbl>
              <a:tblPr firstRow="1" firstCol="1" bandRow="1">
                <a:tableStyleId>{5C22544A-7EE6-4342-B048-85BDC9FD1C3A}</a:tableStyleId>
              </a:tblPr>
              <a:tblGrid>
                <a:gridCol w="2317646">
                  <a:extLst>
                    <a:ext uri="{9D8B030D-6E8A-4147-A177-3AD203B41FA5}">
                      <a16:colId xmlns:a16="http://schemas.microsoft.com/office/drawing/2014/main" val="4213316031"/>
                    </a:ext>
                  </a:extLst>
                </a:gridCol>
                <a:gridCol w="2089046">
                  <a:extLst>
                    <a:ext uri="{9D8B030D-6E8A-4147-A177-3AD203B41FA5}">
                      <a16:colId xmlns:a16="http://schemas.microsoft.com/office/drawing/2014/main" val="3039110355"/>
                    </a:ext>
                  </a:extLst>
                </a:gridCol>
                <a:gridCol w="2298908">
                  <a:extLst>
                    <a:ext uri="{9D8B030D-6E8A-4147-A177-3AD203B41FA5}">
                      <a16:colId xmlns:a16="http://schemas.microsoft.com/office/drawing/2014/main" val="3092689221"/>
                    </a:ext>
                  </a:extLst>
                </a:gridCol>
                <a:gridCol w="1752600">
                  <a:extLst>
                    <a:ext uri="{9D8B030D-6E8A-4147-A177-3AD203B41FA5}">
                      <a16:colId xmlns:a16="http://schemas.microsoft.com/office/drawing/2014/main" val="525909755"/>
                    </a:ext>
                  </a:extLst>
                </a:gridCol>
              </a:tblGrid>
              <a:tr h="533400">
                <a:tc>
                  <a:txBody>
                    <a:bodyPr/>
                    <a:lstStyle/>
                    <a:p>
                      <a:pPr>
                        <a:lnSpc>
                          <a:spcPct val="107000"/>
                        </a:lnSpc>
                        <a:spcAft>
                          <a:spcPts val="800"/>
                        </a:spcAft>
                      </a:pPr>
                      <a:r>
                        <a:rPr lang="lv-LV" sz="1200" dirty="0">
                          <a:effectLst/>
                        </a:rPr>
                        <a:t>Saņemtie sociālās rehabilitācijas vai sabiedrībā balstīti pakalpojumi</a:t>
                      </a:r>
                    </a:p>
                    <a:p>
                      <a:pPr>
                        <a:lnSpc>
                          <a:spcPct val="106000"/>
                        </a:lnSpc>
                        <a:spcAft>
                          <a:spcPts val="800"/>
                        </a:spcAft>
                      </a:pPr>
                      <a:r>
                        <a:rPr lang="lv-LV" sz="1200" dirty="0">
                          <a:effectLst/>
                        </a:rPr>
                        <a: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gn="just">
                        <a:lnSpc>
                          <a:spcPct val="107000"/>
                        </a:lnSpc>
                        <a:spcAft>
                          <a:spcPts val="800"/>
                        </a:spcAft>
                      </a:pPr>
                      <a:r>
                        <a:rPr lang="lv-LV" sz="1200" dirty="0">
                          <a:effectLst/>
                        </a:rPr>
                        <a:t>Pilngadīgas personas ar GRT (garīgās attīstības traucējumiem)</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gn="just">
                        <a:lnSpc>
                          <a:spcPct val="107000"/>
                        </a:lnSpc>
                        <a:spcAft>
                          <a:spcPts val="800"/>
                        </a:spcAft>
                      </a:pPr>
                      <a:r>
                        <a:rPr lang="lv-LV" sz="1200" dirty="0">
                          <a:effectLst/>
                        </a:rPr>
                        <a:t>Bērni ar FT</a:t>
                      </a:r>
                    </a:p>
                    <a:p>
                      <a:pPr algn="just">
                        <a:lnSpc>
                          <a:spcPct val="106000"/>
                        </a:lnSpc>
                        <a:spcAft>
                          <a:spcPts val="800"/>
                        </a:spcAft>
                      </a:pPr>
                      <a:r>
                        <a:rPr lang="lv-LV" sz="1200" dirty="0">
                          <a:effectLst/>
                        </a:rPr>
                        <a:t>(</a:t>
                      </a:r>
                      <a:r>
                        <a:rPr lang="lv-LV" sz="1200" dirty="0" err="1">
                          <a:effectLst/>
                        </a:rPr>
                        <a:t>funkcionāliemtraucējumiem</a:t>
                      </a:r>
                      <a:r>
                        <a:rPr lang="lv-LV" sz="1200" dirty="0">
                          <a:effectLst/>
                        </a:rPr>
                        <a:t>)</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gn="just">
                        <a:lnSpc>
                          <a:spcPct val="107000"/>
                        </a:lnSpc>
                        <a:spcAft>
                          <a:spcPts val="800"/>
                        </a:spcAft>
                      </a:pPr>
                      <a:r>
                        <a:rPr lang="lv-LV" sz="1200" dirty="0">
                          <a:effectLst/>
                        </a:rPr>
                        <a:t>Bērnu ar FT </a:t>
                      </a:r>
                    </a:p>
                    <a:p>
                      <a:pPr algn="just">
                        <a:lnSpc>
                          <a:spcPct val="107000"/>
                        </a:lnSpc>
                        <a:spcAft>
                          <a:spcPts val="800"/>
                        </a:spcAft>
                      </a:pPr>
                      <a:r>
                        <a:rPr lang="lv-LV" sz="1200" dirty="0">
                          <a:effectLst/>
                        </a:rPr>
                        <a:t>likumiskie pārstāvji</a:t>
                      </a:r>
                    </a:p>
                    <a:p>
                      <a:pPr algn="just">
                        <a:lnSpc>
                          <a:spcPct val="107000"/>
                        </a:lnSpc>
                        <a:spcAft>
                          <a:spcPts val="800"/>
                        </a:spcAft>
                      </a:pPr>
                      <a:r>
                        <a:rPr lang="lv-LV" sz="1200" dirty="0">
                          <a:effectLst/>
                        </a:rPr>
                        <a: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954654803"/>
                  </a:ext>
                </a:extLst>
              </a:tr>
              <a:tr h="248412">
                <a:tc>
                  <a:txBody>
                    <a:bodyPr/>
                    <a:lstStyle/>
                    <a:p>
                      <a:pPr>
                        <a:lnSpc>
                          <a:spcPct val="106000"/>
                        </a:lnSpc>
                        <a:spcAft>
                          <a:spcPts val="800"/>
                        </a:spcAft>
                      </a:pPr>
                      <a:r>
                        <a:rPr lang="lv-LV" sz="1200" dirty="0">
                          <a:effectLst/>
                        </a:rPr>
                        <a:t>Dienas aprūpes centrs personām ar GRT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7</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778119927"/>
                  </a:ext>
                </a:extLst>
              </a:tr>
              <a:tr h="228600">
                <a:tc>
                  <a:txBody>
                    <a:bodyPr/>
                    <a:lstStyle/>
                    <a:p>
                      <a:pPr>
                        <a:lnSpc>
                          <a:spcPct val="106000"/>
                        </a:lnSpc>
                        <a:spcAft>
                          <a:spcPts val="800"/>
                        </a:spcAft>
                      </a:pPr>
                      <a:r>
                        <a:rPr lang="lv-LV" sz="1200">
                          <a:effectLst/>
                        </a:rPr>
                        <a:t>Grupu dzīvokļu pakalpojums personām ar GRT</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1</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2664495108"/>
                  </a:ext>
                </a:extLst>
              </a:tr>
              <a:tr h="244598">
                <a:tc>
                  <a:txBody>
                    <a:bodyPr/>
                    <a:lstStyle/>
                    <a:p>
                      <a:pPr>
                        <a:lnSpc>
                          <a:spcPct val="106000"/>
                        </a:lnSpc>
                        <a:spcAft>
                          <a:spcPts val="800"/>
                        </a:spcAft>
                      </a:pPr>
                      <a:r>
                        <a:rPr lang="lv-LV" sz="1200">
                          <a:effectLst/>
                        </a:rPr>
                        <a:t>Specializētās darbnīcas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16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602267170"/>
                  </a:ext>
                </a:extLst>
              </a:tr>
              <a:tr h="119660">
                <a:tc>
                  <a:txBody>
                    <a:bodyPr/>
                    <a:lstStyle/>
                    <a:p>
                      <a:pPr>
                        <a:lnSpc>
                          <a:spcPct val="106000"/>
                        </a:lnSpc>
                        <a:spcAft>
                          <a:spcPts val="800"/>
                        </a:spcAft>
                      </a:pPr>
                      <a:r>
                        <a:rPr lang="lv-LV" sz="1200">
                          <a:effectLst/>
                        </a:rPr>
                        <a:t>Grupu nodarbības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14</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1121031482"/>
                  </a:ext>
                </a:extLst>
              </a:tr>
              <a:tr h="119660">
                <a:tc>
                  <a:txBody>
                    <a:bodyPr/>
                    <a:lstStyle/>
                    <a:p>
                      <a:pPr>
                        <a:lnSpc>
                          <a:spcPct val="106000"/>
                        </a:lnSpc>
                        <a:spcAft>
                          <a:spcPts val="800"/>
                        </a:spcAft>
                      </a:pPr>
                      <a:r>
                        <a:rPr lang="lv-LV" sz="1200">
                          <a:effectLst/>
                        </a:rPr>
                        <a:t>Mākslas 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8</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1518679912"/>
                  </a:ext>
                </a:extLst>
              </a:tr>
              <a:tr h="119660">
                <a:tc>
                  <a:txBody>
                    <a:bodyPr/>
                    <a:lstStyle/>
                    <a:p>
                      <a:pPr>
                        <a:lnSpc>
                          <a:spcPct val="106000"/>
                        </a:lnSpc>
                        <a:spcAft>
                          <a:spcPts val="800"/>
                        </a:spcAft>
                      </a:pPr>
                      <a:r>
                        <a:rPr lang="lv-LV" sz="1200">
                          <a:effectLst/>
                        </a:rPr>
                        <a:t>Fizioterapija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11</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3754764201"/>
                  </a:ext>
                </a:extLst>
              </a:tr>
              <a:tr h="119660">
                <a:tc>
                  <a:txBody>
                    <a:bodyPr/>
                    <a:lstStyle/>
                    <a:p>
                      <a:pPr>
                        <a:lnSpc>
                          <a:spcPct val="106000"/>
                        </a:lnSpc>
                        <a:spcAft>
                          <a:spcPts val="800"/>
                        </a:spcAft>
                      </a:pPr>
                      <a:r>
                        <a:rPr lang="lv-LV" sz="1200">
                          <a:effectLst/>
                        </a:rPr>
                        <a:t>Audiologopēds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17</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2755233928"/>
                  </a:ext>
                </a:extLst>
              </a:tr>
              <a:tr h="119660">
                <a:tc>
                  <a:txBody>
                    <a:bodyPr/>
                    <a:lstStyle/>
                    <a:p>
                      <a:pPr>
                        <a:lnSpc>
                          <a:spcPct val="106000"/>
                        </a:lnSpc>
                        <a:spcAft>
                          <a:spcPts val="800"/>
                        </a:spcAft>
                      </a:pPr>
                      <a:r>
                        <a:rPr lang="lv-LV" sz="1200">
                          <a:effectLst/>
                        </a:rPr>
                        <a:t>Reitterapija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1</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4129716463"/>
                  </a:ext>
                </a:extLst>
              </a:tr>
              <a:tr h="244598">
                <a:tc>
                  <a:txBody>
                    <a:bodyPr/>
                    <a:lstStyle/>
                    <a:p>
                      <a:pPr>
                        <a:lnSpc>
                          <a:spcPct val="106000"/>
                        </a:lnSpc>
                        <a:spcAft>
                          <a:spcPts val="800"/>
                        </a:spcAft>
                      </a:pPr>
                      <a:r>
                        <a:rPr lang="lv-LV" sz="1200">
                          <a:effectLst/>
                        </a:rPr>
                        <a:t>Psihologa konsultācijas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2094024470"/>
                  </a:ext>
                </a:extLst>
              </a:tr>
              <a:tr h="360304">
                <a:tc>
                  <a:txBody>
                    <a:bodyPr/>
                    <a:lstStyle/>
                    <a:p>
                      <a:pPr>
                        <a:lnSpc>
                          <a:spcPct val="106000"/>
                        </a:lnSpc>
                        <a:spcAft>
                          <a:spcPts val="800"/>
                        </a:spcAft>
                      </a:pPr>
                      <a:r>
                        <a:rPr lang="lv-LV" sz="1200">
                          <a:effectLst/>
                        </a:rPr>
                        <a:t>Atelpas brīža pakalpojums( no 3 g, vecuma- bērniem ar īpašas kopšanas indikācijām un pilngadīgas personas ar GRT)</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4</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7</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2270102132"/>
                  </a:ext>
                </a:extLst>
              </a:tr>
              <a:tr h="304800">
                <a:tc>
                  <a:txBody>
                    <a:bodyPr/>
                    <a:lstStyle/>
                    <a:p>
                      <a:pPr>
                        <a:lnSpc>
                          <a:spcPct val="106000"/>
                        </a:lnSpc>
                        <a:spcAft>
                          <a:spcPts val="800"/>
                        </a:spcAft>
                      </a:pPr>
                      <a:r>
                        <a:rPr lang="lv-LV" sz="1200">
                          <a:effectLst/>
                        </a:rPr>
                        <a:t>Aprūpes pakalpojums- no dzimšanas  līdz 18 gadu vecumam (dzīvesvietā)</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26</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958408402"/>
                  </a:ext>
                </a:extLst>
              </a:tr>
              <a:tr h="245781">
                <a:tc>
                  <a:txBody>
                    <a:bodyPr/>
                    <a:lstStyle/>
                    <a:p>
                      <a:pPr>
                        <a:lnSpc>
                          <a:spcPct val="100000"/>
                        </a:lnSpc>
                        <a:spcAft>
                          <a:spcPts val="0"/>
                        </a:spcAft>
                      </a:pPr>
                      <a:r>
                        <a:rPr lang="lv-LV" sz="1200" dirty="0">
                          <a:effectLst/>
                        </a:rPr>
                        <a:t>ABA terapijas pakalpojums </a:t>
                      </a:r>
                    </a:p>
                    <a:p>
                      <a:pPr>
                        <a:lnSpc>
                          <a:spcPct val="100000"/>
                        </a:lnSpc>
                        <a:spcAft>
                          <a:spcPts val="0"/>
                        </a:spcAft>
                      </a:pPr>
                      <a:r>
                        <a:rPr lang="lv-LV" sz="1200" dirty="0">
                          <a:effectLst/>
                        </a:rPr>
                        <a:t>( </a:t>
                      </a:r>
                      <a:r>
                        <a:rPr lang="lv-LV" sz="1200" dirty="0" err="1">
                          <a:effectLst/>
                        </a:rPr>
                        <a:t>autiska</a:t>
                      </a:r>
                      <a:r>
                        <a:rPr lang="lv-LV" sz="1200" dirty="0">
                          <a:effectLst/>
                        </a:rPr>
                        <a:t> spektra trauc.)</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624740979"/>
                  </a:ext>
                </a:extLst>
              </a:tr>
              <a:tr h="119660">
                <a:tc>
                  <a:txBody>
                    <a:bodyPr/>
                    <a:lstStyle/>
                    <a:p>
                      <a:pPr>
                        <a:lnSpc>
                          <a:spcPct val="106000"/>
                        </a:lnSpc>
                        <a:spcAft>
                          <a:spcPts val="800"/>
                        </a:spcAft>
                      </a:pPr>
                      <a:r>
                        <a:rPr lang="lv-LV" sz="1200">
                          <a:effectLst/>
                        </a:rPr>
                        <a:t>Osteopāts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1316985517"/>
                  </a:ext>
                </a:extLst>
              </a:tr>
              <a:tr h="119660">
                <a:tc>
                  <a:txBody>
                    <a:bodyPr/>
                    <a:lstStyle/>
                    <a:p>
                      <a:pPr>
                        <a:lnSpc>
                          <a:spcPct val="106000"/>
                        </a:lnSpc>
                        <a:spcAft>
                          <a:spcPts val="800"/>
                        </a:spcAft>
                      </a:pPr>
                      <a:r>
                        <a:rPr lang="lv-LV" sz="1200">
                          <a:effectLst/>
                        </a:rPr>
                        <a:t>Kineziologs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3</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1272626562"/>
                  </a:ext>
                </a:extLst>
              </a:tr>
              <a:tr h="119660">
                <a:tc>
                  <a:txBody>
                    <a:bodyPr/>
                    <a:lstStyle/>
                    <a:p>
                      <a:pPr>
                        <a:lnSpc>
                          <a:spcPct val="106000"/>
                        </a:lnSpc>
                        <a:spcAft>
                          <a:spcPts val="800"/>
                        </a:spcAft>
                      </a:pPr>
                      <a:r>
                        <a:rPr lang="lv-LV" sz="1200">
                          <a:effectLst/>
                        </a:rPr>
                        <a:t>Mūzikas 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3565290496"/>
                  </a:ext>
                </a:extLst>
              </a:tr>
              <a:tr h="119660">
                <a:tc>
                  <a:txBody>
                    <a:bodyPr/>
                    <a:lstStyle/>
                    <a:p>
                      <a:pPr>
                        <a:lnSpc>
                          <a:spcPct val="106000"/>
                        </a:lnSpc>
                        <a:spcAft>
                          <a:spcPts val="800"/>
                        </a:spcAft>
                      </a:pPr>
                      <a:r>
                        <a:rPr lang="lv-LV" sz="1200">
                          <a:effectLst/>
                        </a:rPr>
                        <a:t>Smilšu 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1</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3278611266"/>
                  </a:ext>
                </a:extLst>
              </a:tr>
              <a:tr h="119660">
                <a:tc>
                  <a:txBody>
                    <a:bodyPr/>
                    <a:lstStyle/>
                    <a:p>
                      <a:pPr>
                        <a:lnSpc>
                          <a:spcPct val="106000"/>
                        </a:lnSpc>
                        <a:spcAft>
                          <a:spcPts val="800"/>
                        </a:spcAft>
                      </a:pPr>
                      <a:r>
                        <a:rPr lang="lv-LV" sz="1200">
                          <a:effectLst/>
                        </a:rPr>
                        <a:t>masāžas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798807351"/>
                  </a:ext>
                </a:extLst>
              </a:tr>
              <a:tr h="119660">
                <a:tc>
                  <a:txBody>
                    <a:bodyPr/>
                    <a:lstStyle/>
                    <a:p>
                      <a:pPr>
                        <a:lnSpc>
                          <a:spcPct val="106000"/>
                        </a:lnSpc>
                        <a:spcAft>
                          <a:spcPts val="800"/>
                        </a:spcAft>
                      </a:pPr>
                      <a:r>
                        <a:rPr lang="lv-LV" sz="1200">
                          <a:effectLst/>
                        </a:rPr>
                        <a:t>Logopēds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4</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2164719829"/>
                  </a:ext>
                </a:extLst>
              </a:tr>
              <a:tr h="119660">
                <a:tc>
                  <a:txBody>
                    <a:bodyPr/>
                    <a:lstStyle/>
                    <a:p>
                      <a:pPr>
                        <a:lnSpc>
                          <a:spcPct val="106000"/>
                        </a:lnSpc>
                        <a:spcAft>
                          <a:spcPts val="800"/>
                        </a:spcAft>
                      </a:pPr>
                      <a:r>
                        <a:rPr lang="lv-LV" sz="1200">
                          <a:effectLst/>
                        </a:rPr>
                        <a:t>Hidroterapija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7</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3601209466"/>
                  </a:ext>
                </a:extLst>
              </a:tr>
              <a:tr h="119660">
                <a:tc>
                  <a:txBody>
                    <a:bodyPr/>
                    <a:lstStyle/>
                    <a:p>
                      <a:pPr>
                        <a:lnSpc>
                          <a:spcPct val="106000"/>
                        </a:lnSpc>
                        <a:spcAft>
                          <a:spcPts val="800"/>
                        </a:spcAft>
                      </a:pPr>
                      <a:r>
                        <a:rPr lang="lv-LV" sz="1200">
                          <a:effectLst/>
                        </a:rPr>
                        <a:t>Ergoterapija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7</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38070998"/>
                  </a:ext>
                </a:extLst>
              </a:tr>
              <a:tr h="119660">
                <a:tc>
                  <a:txBody>
                    <a:bodyPr/>
                    <a:lstStyle/>
                    <a:p>
                      <a:pPr>
                        <a:lnSpc>
                          <a:spcPct val="106000"/>
                        </a:lnSpc>
                        <a:spcAft>
                          <a:spcPts val="800"/>
                        </a:spcAft>
                      </a:pPr>
                      <a:r>
                        <a:rPr lang="lv-LV" sz="1200">
                          <a:effectLst/>
                        </a:rPr>
                        <a:t>Deju terapija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2875309594"/>
                  </a:ext>
                </a:extLst>
              </a:tr>
              <a:tr h="119660">
                <a:tc>
                  <a:txBody>
                    <a:bodyPr/>
                    <a:lstStyle/>
                    <a:p>
                      <a:pPr>
                        <a:lnSpc>
                          <a:spcPct val="106000"/>
                        </a:lnSpc>
                        <a:spcAft>
                          <a:spcPts val="800"/>
                        </a:spcAft>
                      </a:pPr>
                      <a:r>
                        <a:rPr lang="lv-LV" sz="1200" dirty="0">
                          <a:effectLst/>
                        </a:rPr>
                        <a:t>Kopā saņēmuši-217</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65 personas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a:effectLst/>
                        </a:rPr>
                        <a:t>118 personas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tc>
                  <a:txBody>
                    <a:bodyPr/>
                    <a:lstStyle/>
                    <a:p>
                      <a:pPr>
                        <a:lnSpc>
                          <a:spcPct val="106000"/>
                        </a:lnSpc>
                        <a:spcAft>
                          <a:spcPts val="800"/>
                        </a:spcAft>
                      </a:pPr>
                      <a:r>
                        <a:rPr lang="lv-LV" sz="1200" dirty="0">
                          <a:effectLst/>
                        </a:rPr>
                        <a:t>34 personas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707" marR="35707" marT="0" marB="0"/>
                </a:tc>
                <a:extLst>
                  <a:ext uri="{0D108BD9-81ED-4DB2-BD59-A6C34878D82A}">
                    <a16:rowId xmlns:a16="http://schemas.microsoft.com/office/drawing/2014/main" val="3181088902"/>
                  </a:ext>
                </a:extLst>
              </a:tr>
            </a:tbl>
          </a:graphicData>
        </a:graphic>
      </p:graphicFrame>
    </p:spTree>
    <p:extLst>
      <p:ext uri="{BB962C8B-B14F-4D97-AF65-F5344CB8AC3E}">
        <p14:creationId xmlns:p14="http://schemas.microsoft.com/office/powerpoint/2010/main" val="4128855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68199EF-1A52-0970-955A-04DCD0F133F1}"/>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Par ko jādomā</a:t>
            </a:r>
          </a:p>
          <a:p>
            <a:pPr algn="ctr" defTabSz="0">
              <a:lnSpc>
                <a:spcPct val="150000"/>
              </a:lnSpc>
            </a:pPr>
            <a:endParaRPr lang="lv-LV" sz="2000" b="1" dirty="0"/>
          </a:p>
          <a:p>
            <a:pPr marL="285750" indent="-285750" algn="just">
              <a:lnSpc>
                <a:spcPct val="107000"/>
              </a:lnSpc>
              <a:spcAft>
                <a:spcPts val="800"/>
              </a:spcAft>
              <a:buFont typeface="Wingdings" panose="05000000000000000000" pitchFamily="2" charset="2"/>
              <a:buChar char="ü"/>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Kā turpināt sniegt nepieciešamos pakalpojumus pēc projekta «Atver sirdi Zemgalē» noslēgšanās???</a:t>
            </a:r>
          </a:p>
          <a:p>
            <a:pPr marL="285750" indent="-285750" algn="just">
              <a:lnSpc>
                <a:spcPct val="107000"/>
              </a:lnSpc>
              <a:spcAft>
                <a:spcPts val="800"/>
              </a:spcAft>
              <a:buFont typeface="Wingdings" panose="05000000000000000000" pitchFamily="2" charset="2"/>
              <a:buChar char="ü"/>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Nepieciešamas atbalsta personas/</a:t>
            </a:r>
            <a:r>
              <a:rPr lang="lv-LV" sz="1800" dirty="0" err="1">
                <a:effectLst/>
                <a:latin typeface="Book Antiqua" panose="02040602050305030304" pitchFamily="18" charset="0"/>
                <a:ea typeface="Calibri" panose="020F0502020204030204" pitchFamily="34" charset="0"/>
                <a:cs typeface="Times New Roman" panose="02020603050405020304" pitchFamily="18" charset="0"/>
              </a:rPr>
              <a:t>mentori</a:t>
            </a:r>
            <a:r>
              <a:rPr lang="lv-LV" sz="1800" dirty="0">
                <a:effectLst/>
                <a:latin typeface="Book Antiqua" panose="02040602050305030304" pitchFamily="18" charset="0"/>
                <a:ea typeface="Calibri" panose="020F0502020204030204" pitchFamily="34" charset="0"/>
                <a:cs typeface="Times New Roman" panose="02020603050405020304" pitchFamily="18" charset="0"/>
              </a:rPr>
              <a:t> personām ar garīga rakstura traucējumiem</a:t>
            </a:r>
          </a:p>
          <a:p>
            <a:pPr marL="285750" indent="-285750" algn="just">
              <a:lnSpc>
                <a:spcPct val="107000"/>
              </a:lnSpc>
              <a:spcAft>
                <a:spcPts val="800"/>
              </a:spcAft>
              <a:buFont typeface="Wingdings" panose="05000000000000000000" pitchFamily="2" charset="2"/>
              <a:buChar char="ü"/>
            </a:pPr>
            <a:r>
              <a:rPr lang="lv-LV" dirty="0">
                <a:latin typeface="Book Antiqua" panose="02040602050305030304" pitchFamily="18" charset="0"/>
                <a:ea typeface="Calibri" panose="020F0502020204030204" pitchFamily="34" charset="0"/>
                <a:cs typeface="Times New Roman" panose="02020603050405020304" pitchFamily="18" charset="0"/>
              </a:rPr>
              <a:t>Grupu mājas/dzīvokļi  jauniešiem pēc </a:t>
            </a:r>
            <a:r>
              <a:rPr lang="lv-LV" dirty="0" err="1">
                <a:latin typeface="Book Antiqua" panose="02040602050305030304" pitchFamily="18" charset="0"/>
                <a:ea typeface="Calibri" panose="020F0502020204030204" pitchFamily="34" charset="0"/>
                <a:cs typeface="Times New Roman" panose="02020603050405020304" pitchFamily="18" charset="0"/>
              </a:rPr>
              <a:t>ārpusģimenes</a:t>
            </a:r>
            <a:r>
              <a:rPr lang="lv-LV" dirty="0">
                <a:latin typeface="Book Antiqua" panose="02040602050305030304" pitchFamily="18" charset="0"/>
                <a:ea typeface="Calibri" panose="020F0502020204030204" pitchFamily="34" charset="0"/>
                <a:cs typeface="Times New Roman" panose="02020603050405020304" pitchFamily="18" charset="0"/>
              </a:rPr>
              <a:t> aprūpes izbeigšanas sasniedzot pilngadību, personām ar garīga rakstura traucējumiem</a:t>
            </a:r>
          </a:p>
          <a:p>
            <a:pPr algn="just">
              <a:lnSpc>
                <a:spcPct val="107000"/>
              </a:lnSpc>
              <a:spcAft>
                <a:spcPts val="800"/>
              </a:spcAft>
            </a:pPr>
            <a:endParaRPr lang="lv-LV" sz="1800" dirty="0">
              <a:effectLst/>
              <a:latin typeface="Book Antiqua" panose="02040602050305030304" pitchFamily="18" charset="0"/>
              <a:ea typeface="Calibri" panose="020F0502020204030204" pitchFamily="34" charset="0"/>
              <a:cs typeface="Times New Roman" panose="02020603050405020304" pitchFamily="18" charset="0"/>
            </a:endParaRPr>
          </a:p>
          <a:p>
            <a:pPr marL="285750" indent="-285750" algn="just" defTabSz="0">
              <a:lnSpc>
                <a:spcPct val="150000"/>
              </a:lnSpc>
              <a:buFont typeface="Wingdings" panose="05000000000000000000" pitchFamily="2" charset="2"/>
              <a:buChar char="ü"/>
            </a:pPr>
            <a:endParaRPr lang="lv-LV" sz="1600" dirty="0">
              <a:latin typeface="Book Antiqua" panose="02040602050305030304" pitchFamily="18" charset="0"/>
            </a:endParaRPr>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spTree>
    <p:extLst>
      <p:ext uri="{BB962C8B-B14F-4D97-AF65-F5344CB8AC3E}">
        <p14:creationId xmlns:p14="http://schemas.microsoft.com/office/powerpoint/2010/main" val="3159236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533400" y="491505"/>
            <a:ext cx="5257800" cy="690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lv-LV" b="1" u="sng" dirty="0"/>
              <a:t>Sociālās palīdzības daļa</a:t>
            </a:r>
          </a:p>
          <a:p>
            <a:r>
              <a:rPr lang="lv-LV" b="1" dirty="0"/>
              <a:t>Daļas vadītāja: </a:t>
            </a:r>
            <a:r>
              <a:rPr lang="lv-LV" b="1" dirty="0">
                <a:solidFill>
                  <a:srgbClr val="800000"/>
                </a:solidFill>
              </a:rPr>
              <a:t>Daina Purviņa</a:t>
            </a:r>
            <a:endParaRPr lang="en-GB" b="1" dirty="0">
              <a:solidFill>
                <a:srgbClr val="800000"/>
              </a:solidFill>
            </a:endParaRPr>
          </a:p>
        </p:txBody>
      </p:sp>
      <p:sp>
        <p:nvSpPr>
          <p:cNvPr id="22" name="Rectangle 21"/>
          <p:cNvSpPr/>
          <p:nvPr/>
        </p:nvSpPr>
        <p:spPr>
          <a:xfrm>
            <a:off x="336068" y="1562538"/>
            <a:ext cx="2940530" cy="2667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lv-LV" sz="1600" dirty="0"/>
              <a:t>Vecākais sociālais darbinieks </a:t>
            </a:r>
          </a:p>
          <a:p>
            <a:pPr marL="285750" indent="-285750">
              <a:buFont typeface="Arial" panose="020B0604020202020204" pitchFamily="34" charset="0"/>
              <a:buChar char="•"/>
            </a:pPr>
            <a:r>
              <a:rPr lang="lv-LV" sz="1600" dirty="0"/>
              <a:t> Sociālie darbinieki 7</a:t>
            </a:r>
          </a:p>
          <a:p>
            <a:pPr marL="285750" indent="-285750">
              <a:buFont typeface="Arial" panose="020B0604020202020204" pitchFamily="34" charset="0"/>
              <a:buChar char="•"/>
            </a:pPr>
            <a:r>
              <a:rPr lang="lv-LV" sz="1600" dirty="0"/>
              <a:t>Sociālās palīdzības organizatori 2</a:t>
            </a:r>
            <a:endParaRPr lang="lv-LV" sz="1200" dirty="0"/>
          </a:p>
        </p:txBody>
      </p:sp>
      <p:cxnSp>
        <p:nvCxnSpPr>
          <p:cNvPr id="4" name="Taisns savienotājs 3">
            <a:extLst>
              <a:ext uri="{FF2B5EF4-FFF2-40B4-BE49-F238E27FC236}">
                <a16:creationId xmlns:a16="http://schemas.microsoft.com/office/drawing/2014/main" id="{6811BC0C-DB55-4583-BF41-09ACE85D0B77}"/>
              </a:ext>
            </a:extLst>
          </p:cNvPr>
          <p:cNvCxnSpPr/>
          <p:nvPr/>
        </p:nvCxnSpPr>
        <p:spPr>
          <a:xfrm>
            <a:off x="4329400" y="1181538"/>
            <a:ext cx="0" cy="3810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609233F-2D9F-2572-1073-FFC2930D74AD}"/>
              </a:ext>
            </a:extLst>
          </p:cNvPr>
          <p:cNvSpPr txBox="1"/>
          <p:nvPr/>
        </p:nvSpPr>
        <p:spPr>
          <a:xfrm>
            <a:off x="510936" y="3367106"/>
            <a:ext cx="8122127" cy="858825"/>
          </a:xfrm>
          <a:prstGeom prst="rect">
            <a:avLst/>
          </a:prstGeom>
          <a:noFill/>
        </p:spPr>
        <p:txBody>
          <a:bodyPr wrap="square" anchor="ctr">
            <a:spAutoFit/>
          </a:bodyPr>
          <a:lstStyle/>
          <a:p>
            <a:pPr marR="31115" indent="457200" algn="just">
              <a:lnSpc>
                <a:spcPct val="105000"/>
              </a:lnSpc>
              <a:spcAft>
                <a:spcPts val="800"/>
              </a:spcAft>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Lai pēc iespējas atvieglotu iedzīvotājiem saņemt sociālo palīdzību iespējami tuvāk dzīvesvietai, sociālais dienests nodrošina klientu pieņemšanu  vismaz reizi nedēļā, katrā novada pagastā. </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1333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Taisns savienotājs 3">
            <a:extLst>
              <a:ext uri="{FF2B5EF4-FFF2-40B4-BE49-F238E27FC236}">
                <a16:creationId xmlns:a16="http://schemas.microsoft.com/office/drawing/2014/main" id="{6811BC0C-DB55-4583-BF41-09ACE85D0B77}"/>
              </a:ext>
            </a:extLst>
          </p:cNvPr>
          <p:cNvCxnSpPr/>
          <p:nvPr/>
        </p:nvCxnSpPr>
        <p:spPr>
          <a:xfrm>
            <a:off x="4329400" y="1181538"/>
            <a:ext cx="0" cy="38100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560C1F-A8BA-F60B-3617-8CB41D4CC9EE}"/>
              </a:ext>
            </a:extLst>
          </p:cNvPr>
          <p:cNvSpPr txBox="1"/>
          <p:nvPr/>
        </p:nvSpPr>
        <p:spPr>
          <a:xfrm>
            <a:off x="587135" y="762000"/>
            <a:ext cx="7969729" cy="660758"/>
          </a:xfrm>
          <a:prstGeom prst="rect">
            <a:avLst/>
          </a:prstGeom>
          <a:noFill/>
        </p:spPr>
        <p:txBody>
          <a:bodyPr wrap="square">
            <a:spAutoFit/>
          </a:bodyPr>
          <a:lstStyle/>
          <a:p>
            <a:pPr indent="457200" algn="just" fontAlgn="base">
              <a:lnSpc>
                <a:spcPct val="105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Pašvaldības sociālā palīdzība tiek iedalīta divās grupās – pamata sociālās palīdzības pabalsti un papildu sociālās palīdzības pabalsti.</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9" name="Diagram 7">
            <a:extLst>
              <a:ext uri="{FF2B5EF4-FFF2-40B4-BE49-F238E27FC236}">
                <a16:creationId xmlns:a16="http://schemas.microsoft.com/office/drawing/2014/main" id="{60023A06-2655-E70E-75FC-0F8CA4CF71B2}"/>
              </a:ext>
            </a:extLst>
          </p:cNvPr>
          <p:cNvGraphicFramePr/>
          <p:nvPr>
            <p:extLst>
              <p:ext uri="{D42A27DB-BD31-4B8C-83A1-F6EECF244321}">
                <p14:modId xmlns:p14="http://schemas.microsoft.com/office/powerpoint/2010/main" val="1665290165"/>
              </p:ext>
            </p:extLst>
          </p:nvPr>
        </p:nvGraphicFramePr>
        <p:xfrm>
          <a:off x="1752600" y="1976732"/>
          <a:ext cx="4724397" cy="2846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7830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3593CED-6526-4B3D-F4C0-951C7B74A1AC}"/>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algn="just">
              <a:lnSpc>
                <a:spcPct val="105000"/>
              </a:lnSpc>
              <a:spcAft>
                <a:spcPts val="8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2022. gadā  sociālā atbalsta pasākumiem kopā  izlietoti  </a:t>
            </a:r>
            <a:r>
              <a:rPr lang="lv-LV" sz="1800" b="1" dirty="0">
                <a:effectLst/>
                <a:latin typeface="Times New Roman" panose="02020603050405020304" pitchFamily="18" charset="0"/>
                <a:ea typeface="Calibri" panose="020F0502020204030204" pitchFamily="34" charset="0"/>
                <a:cs typeface="Times New Roman" panose="02020603050405020304" pitchFamily="18" charset="0"/>
              </a:rPr>
              <a:t>833020  EUR ,</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no tiem </a:t>
            </a:r>
          </a:p>
          <a:p>
            <a:pPr marL="285750" indent="-285750" algn="just">
              <a:lnSpc>
                <a:spcPct val="105000"/>
              </a:lnSpc>
              <a:spcAft>
                <a:spcPts val="800"/>
              </a:spcAft>
              <a:buFont typeface="Wingdings" panose="05000000000000000000" pitchFamily="2" charset="2"/>
              <a:buChar char="Ø"/>
            </a:pPr>
            <a:r>
              <a:rPr lang="lv-LV" sz="1800" b="1" dirty="0">
                <a:effectLst/>
                <a:latin typeface="Times New Roman" panose="02020603050405020304" pitchFamily="18" charset="0"/>
                <a:ea typeface="Calibri" panose="020F0502020204030204" pitchFamily="34" charset="0"/>
                <a:cs typeface="Times New Roman" panose="02020603050405020304" pitchFamily="18" charset="0"/>
              </a:rPr>
              <a:t>713836 EUR sociālā palīdzība</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(iekļauts atbalsts Ukrainas iedzīvotājiem, kas uzturas Dobeles novadā) </a:t>
            </a:r>
          </a:p>
          <a:p>
            <a:pPr marL="285750" indent="-285750" algn="just">
              <a:lnSpc>
                <a:spcPct val="105000"/>
              </a:lnSpc>
              <a:spcAft>
                <a:spcPts val="800"/>
              </a:spcAft>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b="1" dirty="0">
                <a:effectLst/>
                <a:latin typeface="Times New Roman" panose="02020603050405020304" pitchFamily="18" charset="0"/>
                <a:ea typeface="Calibri" panose="020F0502020204030204" pitchFamily="34" charset="0"/>
                <a:cs typeface="Times New Roman" panose="02020603050405020304" pitchFamily="18" charset="0"/>
              </a:rPr>
              <a:t>sociālās garantijas bāreņiem un audžuģimenēm</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b="1" dirty="0">
                <a:effectLst/>
                <a:latin typeface="Times New Roman" panose="02020603050405020304" pitchFamily="18" charset="0"/>
                <a:ea typeface="Calibri" panose="020F0502020204030204" pitchFamily="34" charset="0"/>
                <a:cs typeface="Times New Roman" panose="02020603050405020304" pitchFamily="18" charset="0"/>
              </a:rPr>
              <a:t>119184 EUR</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defTabSz="0">
              <a:lnSpc>
                <a:spcPct val="150000"/>
              </a:lnSpc>
            </a:pPr>
            <a:endParaRPr lang="lv-LV" sz="1600" dirty="0"/>
          </a:p>
          <a:p>
            <a:pPr defTabSz="0"/>
            <a:endParaRPr lang="lv-LV" sz="1600" dirty="0"/>
          </a:p>
          <a:p>
            <a:pPr marL="285750" indent="-285750" defTabSz="0">
              <a:buFont typeface="Wingdings" panose="05000000000000000000" pitchFamily="2" charset="2"/>
              <a:buChar char="ü"/>
            </a:pPr>
            <a:endParaRPr lang="lv-LV" sz="1600" dirty="0"/>
          </a:p>
        </p:txBody>
      </p:sp>
      <p:graphicFrame>
        <p:nvGraphicFramePr>
          <p:cNvPr id="6" name="Chart 2">
            <a:extLst>
              <a:ext uri="{FF2B5EF4-FFF2-40B4-BE49-F238E27FC236}">
                <a16:creationId xmlns:a16="http://schemas.microsoft.com/office/drawing/2014/main" id="{B71ECE5A-D520-354D-E96B-BE6B79E0C4CC}"/>
              </a:ext>
            </a:extLst>
          </p:cNvPr>
          <p:cNvGraphicFramePr/>
          <p:nvPr>
            <p:extLst>
              <p:ext uri="{D42A27DB-BD31-4B8C-83A1-F6EECF244321}">
                <p14:modId xmlns:p14="http://schemas.microsoft.com/office/powerpoint/2010/main" val="3038688628"/>
              </p:ext>
            </p:extLst>
          </p:nvPr>
        </p:nvGraphicFramePr>
        <p:xfrm>
          <a:off x="990600" y="2438400"/>
          <a:ext cx="6705600" cy="3581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76254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3593CED-6526-4B3D-F4C0-951C7B74A1AC}"/>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algn="just">
              <a:lnSpc>
                <a:spcPct val="105000"/>
              </a:lnSpc>
              <a:spcAft>
                <a:spcPts val="800"/>
              </a:spcAft>
            </a:pP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R="31115" algn="just">
              <a:lnSpc>
                <a:spcPct val="105000"/>
              </a:lnSpc>
              <a:spcAft>
                <a:spcPts val="800"/>
              </a:spcAft>
            </a:pPr>
            <a:r>
              <a:rPr lang="lv-LV" sz="1800" b="1" u="sng"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Saistošajos noteikumos paredzētie papildus pabalsti  </a:t>
            </a:r>
          </a:p>
          <a:p>
            <a:pPr marR="31115" algn="just">
              <a:lnSpc>
                <a:spcPct val="105000"/>
              </a:lnSpc>
              <a:spcAft>
                <a:spcPts val="800"/>
              </a:spcAft>
            </a:pP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Kopējais  pabalstu saņēmušo skaits - </a:t>
            </a:r>
            <a:r>
              <a:rPr lang="lv-LV" sz="1800" b="1"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651 </a:t>
            </a: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personas  no tām:</a:t>
            </a:r>
          </a:p>
          <a:p>
            <a:pPr marL="285750" marR="31115" indent="-285750" algn="just">
              <a:lnSpc>
                <a:spcPct val="105000"/>
              </a:lnSpc>
              <a:spcAft>
                <a:spcPts val="800"/>
              </a:spcAft>
              <a:buFont typeface="Arial" panose="020B0604020202020204" pitchFamily="34" charset="0"/>
              <a:buChar char="•"/>
            </a:pP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286 bērni  (apģērba un ēdināšanas apmaksai, PII apmaksai)</a:t>
            </a:r>
          </a:p>
          <a:p>
            <a:pPr marL="285750" marR="31115" indent="-285750" algn="just">
              <a:lnSpc>
                <a:spcPct val="105000"/>
              </a:lnSpc>
              <a:spcAft>
                <a:spcPts val="800"/>
              </a:spcAft>
              <a:buFont typeface="Arial" panose="020B0604020202020204" pitchFamily="34" charset="0"/>
              <a:buChar char="•"/>
            </a:pP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365 pilngadīgas personas  (veselības aprūpes izdevumiem) </a:t>
            </a:r>
            <a:endPar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p>
            <a:pPr marR="31115" algn="just">
              <a:lnSpc>
                <a:spcPct val="105000"/>
              </a:lnSpc>
              <a:spcAft>
                <a:spcPts val="800"/>
              </a:spcAft>
            </a:pP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a:t>
            </a:r>
          </a:p>
          <a:p>
            <a:pPr marR="31115" algn="just">
              <a:lnSpc>
                <a:spcPct val="105000"/>
              </a:lnSpc>
              <a:spcAft>
                <a:spcPts val="800"/>
              </a:spcAft>
            </a:pPr>
            <a:r>
              <a:rPr lang="lv-LV" sz="1800" b="1"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Pabalsts krīzes situācijā</a:t>
            </a: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kopā   saņēmušas </a:t>
            </a: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364 personas  no tām:</a:t>
            </a:r>
            <a:endPar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p>
            <a:pPr marL="285750" marR="31115" indent="-285750" algn="just">
              <a:lnSpc>
                <a:spcPct val="105000"/>
              </a:lnSpc>
              <a:spcAft>
                <a:spcPts val="800"/>
              </a:spcAft>
              <a:buFont typeface="Arial" panose="020B0604020202020204" pitchFamily="34" charset="0"/>
              <a:buChar char="•"/>
            </a:pP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340 pilngadīgas  personas</a:t>
            </a:r>
          </a:p>
          <a:p>
            <a:pPr marL="285750" marR="31115" indent="-285750" algn="just">
              <a:lnSpc>
                <a:spcPct val="105000"/>
              </a:lnSpc>
              <a:spcAft>
                <a:spcPts val="800"/>
              </a:spcAft>
              <a:buFont typeface="Arial" panose="020B0604020202020204" pitchFamily="34" charset="0"/>
              <a:buChar char="•"/>
            </a:pP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124 bērni</a:t>
            </a:r>
          </a:p>
          <a:p>
            <a:pPr marR="31115" algn="just">
              <a:lnSpc>
                <a:spcPct val="105000"/>
              </a:lnSpc>
              <a:spcAft>
                <a:spcPts val="800"/>
              </a:spcAft>
            </a:pP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Šis  pabalsts_  </a:t>
            </a:r>
            <a:r>
              <a:rPr lang="lv-LV" sz="1800" dirty="0" err="1">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ua</a:t>
            </a:r>
            <a:r>
              <a:rPr lang="lv-LV" sz="18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pamatā ir sniegts Ukrainas iedzīvotājiem, kas par savu dzīves vietu izvēlējušies Dobeles novadu</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defTabSz="0">
              <a:lnSpc>
                <a:spcPct val="150000"/>
              </a:lnSpc>
            </a:pPr>
            <a:endParaRPr lang="lv-LV" sz="1600" dirty="0"/>
          </a:p>
          <a:p>
            <a:pPr defTabSz="0"/>
            <a:endParaRPr lang="lv-LV" sz="1600" dirty="0"/>
          </a:p>
          <a:p>
            <a:pPr marL="285750" indent="-285750" defTabSz="0">
              <a:buFont typeface="Wingdings" panose="05000000000000000000" pitchFamily="2" charset="2"/>
              <a:buChar char="ü"/>
            </a:pPr>
            <a:endParaRPr lang="lv-LV" sz="1600" dirty="0"/>
          </a:p>
        </p:txBody>
      </p:sp>
    </p:spTree>
    <p:extLst>
      <p:ext uri="{BB962C8B-B14F-4D97-AF65-F5344CB8AC3E}">
        <p14:creationId xmlns:p14="http://schemas.microsoft.com/office/powerpoint/2010/main" val="3510772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3593CED-6526-4B3D-F4C0-951C7B74A1AC}"/>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algn="just">
              <a:lnSpc>
                <a:spcPct val="105000"/>
              </a:lnSpc>
              <a:spcAft>
                <a:spcPts val="800"/>
              </a:spcAft>
            </a:pP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Wingdings" panose="05000000000000000000" pitchFamily="2" charset="2"/>
              <a:buChar char="ü"/>
            </a:pP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sagatavotas  2726 iztikas līdzekļu deklarācijas</a:t>
            </a:r>
          </a:p>
          <a:p>
            <a:pPr marL="285750" indent="-285750" algn="just">
              <a:lnSpc>
                <a:spcPct val="105000"/>
              </a:lnSpc>
              <a:spcAft>
                <a:spcPts val="800"/>
              </a:spcAft>
              <a:buFont typeface="Wingdings" panose="05000000000000000000" pitchFamily="2" charset="2"/>
              <a:buChar char="ü"/>
            </a:pPr>
            <a:r>
              <a:rPr lang="lv-LV" sz="18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Izsniegtas  1119  izziņas  par trūcīgas mājsaimniecības statusu</a:t>
            </a:r>
          </a:p>
          <a:p>
            <a:pPr marL="285750" indent="-285750" algn="just">
              <a:lnSpc>
                <a:spcPct val="105000"/>
              </a:lnSpc>
              <a:spcAft>
                <a:spcPts val="800"/>
              </a:spcAft>
              <a:buFont typeface="Wingdings" panose="05000000000000000000" pitchFamily="2" charset="2"/>
              <a:buChar char="ü"/>
            </a:pPr>
            <a:r>
              <a:rPr lang="lv-LV" sz="18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436  izziņas  par maznodrošinātas  mājsaimniecības statusu</a:t>
            </a:r>
          </a:p>
          <a:p>
            <a:pPr marL="285750" indent="-285750" algn="just">
              <a:lnSpc>
                <a:spcPct val="105000"/>
              </a:lnSpc>
              <a:spcAft>
                <a:spcPts val="800"/>
              </a:spcAft>
              <a:buFont typeface="Wingdings" panose="05000000000000000000" pitchFamily="2" charset="2"/>
              <a:buChar char="ü"/>
            </a:pPr>
            <a:r>
              <a:rPr lang="lv-LV" sz="18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Sociālās palīdzības sniegšanai apstiprināti 4750 lēmumi </a:t>
            </a:r>
          </a:p>
          <a:p>
            <a:pPr marL="285750" indent="-285750" algn="just">
              <a:lnSpc>
                <a:spcPct val="105000"/>
              </a:lnSpc>
              <a:spcAft>
                <a:spcPts val="800"/>
              </a:spcAft>
              <a:buFont typeface="Wingdings" panose="05000000000000000000" pitchFamily="2" charset="2"/>
              <a:buChar char="ü"/>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Vismaz viens sociālās palīdzības pabalsts  izmaksāts 1006 mājsaimniecībām, jeb  1682</a:t>
            </a:r>
            <a:r>
              <a:rPr lang="lv-LV"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personām.</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Wingdings" panose="05000000000000000000" pitchFamily="2" charset="2"/>
              <a:buChar char="ü"/>
            </a:pPr>
            <a:endPar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p>
            <a:pPr indent="457200" algn="just" fontAlgn="base">
              <a:lnSpc>
                <a:spcPct val="105000"/>
              </a:lnSpc>
              <a:spcAft>
                <a:spcPts val="800"/>
              </a:spcAft>
            </a:pPr>
            <a:r>
              <a:rPr lang="lv-LV" sz="18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Dati par sociālās palīdzības saņēmējiem un sniegto palīdzības apjomu  tiek uzkrāti </a:t>
            </a: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pašvaldības sociālās palīdzības administrēšanas informācijas sistēmā -  SOPA</a:t>
            </a:r>
            <a:r>
              <a:rPr lang="lv-LV" sz="18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rPr>
              <a:t>, kā arī klientu lietās papīra formātā.  </a:t>
            </a:r>
          </a:p>
          <a:p>
            <a:pPr indent="457200" algn="just" fontAlgn="base">
              <a:lnSpc>
                <a:spcPct val="105000"/>
              </a:lnSpc>
              <a:spcAft>
                <a:spcPts val="800"/>
              </a:spcAft>
            </a:pPr>
            <a:endParaRPr lang="lv-LV" dirty="0">
              <a:solidFill>
                <a:schemeClr val="tx1"/>
              </a:solidFill>
              <a:latin typeface="Book Antiqua" panose="02040602050305030304" pitchFamily="18" charset="0"/>
              <a:ea typeface="Calibri" panose="020F0502020204030204" pitchFamily="34" charset="0"/>
              <a:cs typeface="Times New Roman" panose="02020603050405020304" pitchFamily="18" charset="0"/>
            </a:endParaRPr>
          </a:p>
          <a:p>
            <a:pPr indent="457200" algn="just" fontAlgn="base">
              <a:lnSpc>
                <a:spcPct val="105000"/>
              </a:lnSpc>
              <a:spcAft>
                <a:spcPts val="800"/>
              </a:spcAft>
            </a:pP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a:t>
            </a:r>
          </a:p>
          <a:p>
            <a:pPr marL="285750" indent="-285750" defTabSz="0">
              <a:buFont typeface="Wingdings" panose="05000000000000000000" pitchFamily="2" charset="2"/>
              <a:buChar char="ü"/>
            </a:pPr>
            <a:endParaRPr lang="lv-LV" sz="1600" dirty="0"/>
          </a:p>
        </p:txBody>
      </p:sp>
    </p:spTree>
    <p:extLst>
      <p:ext uri="{BB962C8B-B14F-4D97-AF65-F5344CB8AC3E}">
        <p14:creationId xmlns:p14="http://schemas.microsoft.com/office/powerpoint/2010/main" val="3951055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8834" y="228599"/>
            <a:ext cx="3505200" cy="97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u="sng" dirty="0"/>
              <a:t>Sociālais dienests</a:t>
            </a:r>
          </a:p>
          <a:p>
            <a:pPr algn="ctr"/>
            <a:r>
              <a:rPr lang="lv-LV" sz="1600" dirty="0"/>
              <a:t>Vadītāja </a:t>
            </a:r>
            <a:r>
              <a:rPr lang="lv-LV" sz="1600" dirty="0">
                <a:solidFill>
                  <a:srgbClr val="800000"/>
                </a:solidFill>
              </a:rPr>
              <a:t>Baiba </a:t>
            </a:r>
            <a:r>
              <a:rPr lang="lv-LV" sz="1600" dirty="0" err="1">
                <a:solidFill>
                  <a:srgbClr val="800000"/>
                </a:solidFill>
              </a:rPr>
              <a:t>Lucaua-Makalistere</a:t>
            </a:r>
            <a:endParaRPr lang="lv-LV" sz="1600" dirty="0">
              <a:solidFill>
                <a:srgbClr val="800000"/>
              </a:solidFill>
            </a:endParaRPr>
          </a:p>
          <a:p>
            <a:pPr algn="ctr"/>
            <a:r>
              <a:rPr lang="lv-LV" sz="1600" dirty="0"/>
              <a:t>Vadītājas vietniece </a:t>
            </a:r>
            <a:r>
              <a:rPr lang="lv-LV" sz="1600" dirty="0">
                <a:solidFill>
                  <a:srgbClr val="800000"/>
                </a:solidFill>
              </a:rPr>
              <a:t>Ilna Audere</a:t>
            </a:r>
            <a:endParaRPr lang="en-GB" sz="1600" dirty="0">
              <a:solidFill>
                <a:srgbClr val="800000"/>
              </a:solidFill>
            </a:endParaRPr>
          </a:p>
        </p:txBody>
      </p:sp>
      <p:sp>
        <p:nvSpPr>
          <p:cNvPr id="5" name="Rectangle 4"/>
          <p:cNvSpPr/>
          <p:nvPr/>
        </p:nvSpPr>
        <p:spPr>
          <a:xfrm>
            <a:off x="97367" y="2201334"/>
            <a:ext cx="2362200" cy="6646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400" dirty="0"/>
              <a:t>Administratīvā nodaļa</a:t>
            </a:r>
          </a:p>
        </p:txBody>
      </p:sp>
      <p:sp>
        <p:nvSpPr>
          <p:cNvPr id="6" name="Rectangle 5"/>
          <p:cNvSpPr/>
          <p:nvPr/>
        </p:nvSpPr>
        <p:spPr>
          <a:xfrm>
            <a:off x="2808817" y="2197100"/>
            <a:ext cx="3026833" cy="63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400" dirty="0"/>
              <a:t>Sociālā darba un palīdzības nodaļa</a:t>
            </a:r>
            <a:endParaRPr lang="en-GB" sz="1400" dirty="0"/>
          </a:p>
        </p:txBody>
      </p:sp>
      <p:sp>
        <p:nvSpPr>
          <p:cNvPr id="7" name="Rectangle 6"/>
          <p:cNvSpPr/>
          <p:nvPr/>
        </p:nvSpPr>
        <p:spPr>
          <a:xfrm>
            <a:off x="6447367" y="2192867"/>
            <a:ext cx="2590800" cy="673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400" dirty="0"/>
              <a:t>Sociālo pakalpojumu nodaļa</a:t>
            </a:r>
            <a:endParaRPr lang="en-GB" sz="1400" dirty="0"/>
          </a:p>
        </p:txBody>
      </p:sp>
      <p:sp>
        <p:nvSpPr>
          <p:cNvPr id="10" name="Rectangle 9"/>
          <p:cNvSpPr/>
          <p:nvPr/>
        </p:nvSpPr>
        <p:spPr>
          <a:xfrm>
            <a:off x="2518834" y="3048000"/>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lv-LV" sz="1200" dirty="0"/>
              <a:t>Sociālā darba ar ģimenēm un bērniem daļa</a:t>
            </a:r>
            <a:endParaRPr lang="en-GB" sz="1200" dirty="0"/>
          </a:p>
        </p:txBody>
      </p:sp>
      <p:sp>
        <p:nvSpPr>
          <p:cNvPr id="11" name="Rectangle 10"/>
          <p:cNvSpPr/>
          <p:nvPr/>
        </p:nvSpPr>
        <p:spPr>
          <a:xfrm>
            <a:off x="3678767" y="3831168"/>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lv-LV" sz="1200" dirty="0"/>
              <a:t>Sociālā darba ar pilngadīgām personām daļa</a:t>
            </a:r>
            <a:endParaRPr lang="en-GB" sz="1200" dirty="0"/>
          </a:p>
        </p:txBody>
      </p:sp>
      <p:sp>
        <p:nvSpPr>
          <p:cNvPr id="12" name="Rectangle 11"/>
          <p:cNvSpPr/>
          <p:nvPr/>
        </p:nvSpPr>
        <p:spPr>
          <a:xfrm>
            <a:off x="4737100" y="3056467"/>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lv-LV" sz="1200" dirty="0"/>
              <a:t>Sociālās palīdzības daļa</a:t>
            </a:r>
            <a:endParaRPr lang="en-GB" sz="1200" dirty="0"/>
          </a:p>
        </p:txBody>
      </p:sp>
      <p:sp>
        <p:nvSpPr>
          <p:cNvPr id="13" name="Down Arrow 12"/>
          <p:cNvSpPr/>
          <p:nvPr/>
        </p:nvSpPr>
        <p:spPr>
          <a:xfrm>
            <a:off x="3357034" y="2865967"/>
            <a:ext cx="224366" cy="1820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a:off x="4419600" y="2865967"/>
            <a:ext cx="228600" cy="8678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Down Arrow 14"/>
          <p:cNvSpPr/>
          <p:nvPr/>
        </p:nvSpPr>
        <p:spPr>
          <a:xfrm>
            <a:off x="5181600" y="2836335"/>
            <a:ext cx="173567" cy="211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6561667" y="2956983"/>
            <a:ext cx="2362200" cy="31390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lv-LV" sz="1200" dirty="0"/>
              <a:t>Atbalsta centrs ģimenēm</a:t>
            </a:r>
          </a:p>
          <a:p>
            <a:pPr marL="171450" indent="-171450">
              <a:buFont typeface="Arial" panose="020B0604020202020204" pitchFamily="34" charset="0"/>
              <a:buChar char="•"/>
            </a:pPr>
            <a:r>
              <a:rPr lang="lv-LV" sz="1200" dirty="0"/>
              <a:t>Atelpas brīdis</a:t>
            </a:r>
          </a:p>
          <a:p>
            <a:pPr marL="171450" indent="-171450">
              <a:buFont typeface="Arial" panose="020B0604020202020204" pitchFamily="34" charset="0"/>
              <a:buChar char="•"/>
            </a:pPr>
            <a:r>
              <a:rPr lang="lv-LV" sz="1200" dirty="0"/>
              <a:t>Aprūpes mājās birojs</a:t>
            </a:r>
          </a:p>
          <a:p>
            <a:pPr marL="171450" indent="-171450">
              <a:buFont typeface="Arial" panose="020B0604020202020204" pitchFamily="34" charset="0"/>
              <a:buChar char="•"/>
            </a:pPr>
            <a:r>
              <a:rPr lang="lv-LV" sz="1200" dirty="0"/>
              <a:t> Dienas aprūpes centrs "Bēne"</a:t>
            </a:r>
          </a:p>
          <a:p>
            <a:pPr marL="171450" indent="-171450">
              <a:buFont typeface="Arial" panose="020B0604020202020204" pitchFamily="34" charset="0"/>
              <a:buChar char="•"/>
            </a:pPr>
            <a:r>
              <a:rPr lang="lv-LV" sz="1200" dirty="0"/>
              <a:t>Dienas aprūpes centrs personām ar garīga rakstura traucējumiem "Solis"</a:t>
            </a:r>
          </a:p>
          <a:p>
            <a:pPr marL="171450" indent="-171450">
              <a:buFont typeface="Arial" panose="020B0604020202020204" pitchFamily="34" charset="0"/>
              <a:buChar char="•"/>
            </a:pPr>
            <a:r>
              <a:rPr lang="lv-LV" sz="1200" dirty="0"/>
              <a:t>Dienas centrs "Baltā māja"</a:t>
            </a:r>
          </a:p>
          <a:p>
            <a:pPr marL="171450" indent="-171450">
              <a:buFont typeface="Arial" panose="020B0604020202020204" pitchFamily="34" charset="0"/>
              <a:buChar char="•"/>
            </a:pPr>
            <a:r>
              <a:rPr lang="lv-LV" sz="1200" dirty="0"/>
              <a:t>Dienas centrs pensijas vecuma cilvēkiem "Stariņš"</a:t>
            </a:r>
          </a:p>
          <a:p>
            <a:pPr marL="171450" indent="-171450">
              <a:buFont typeface="Arial" panose="020B0604020202020204" pitchFamily="34" charset="0"/>
              <a:buChar char="•"/>
            </a:pPr>
            <a:r>
              <a:rPr lang="lv-LV" sz="1200" dirty="0"/>
              <a:t>Grupu dzīvokļi</a:t>
            </a:r>
          </a:p>
          <a:p>
            <a:pPr marL="171450" indent="-171450">
              <a:buFont typeface="Arial" panose="020B0604020202020204" pitchFamily="34" charset="0"/>
              <a:buChar char="•"/>
            </a:pPr>
            <a:r>
              <a:rPr lang="lv-LV" sz="1200" dirty="0"/>
              <a:t>Ģimenes atbalsta centrs "Lejasstrazdi"</a:t>
            </a:r>
          </a:p>
          <a:p>
            <a:pPr marL="171450" indent="-171450">
              <a:buFont typeface="Arial" panose="020B0604020202020204" pitchFamily="34" charset="0"/>
              <a:buChar char="•"/>
            </a:pPr>
            <a:r>
              <a:rPr lang="lv-LV" sz="1200" dirty="0"/>
              <a:t>Lielauces pansija</a:t>
            </a:r>
          </a:p>
        </p:txBody>
      </p:sp>
      <p:cxnSp>
        <p:nvCxnSpPr>
          <p:cNvPr id="26" name="Taisns savienotājs 25">
            <a:extLst>
              <a:ext uri="{FF2B5EF4-FFF2-40B4-BE49-F238E27FC236}">
                <a16:creationId xmlns:a16="http://schemas.microsoft.com/office/drawing/2014/main" id="{9C49F1CC-DCB8-4BBC-BCDB-08EB755725DA}"/>
              </a:ext>
            </a:extLst>
          </p:cNvPr>
          <p:cNvCxnSpPr/>
          <p:nvPr/>
        </p:nvCxnSpPr>
        <p:spPr>
          <a:xfrm flipH="1">
            <a:off x="1676400" y="1202266"/>
            <a:ext cx="1392767" cy="9652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Taisns savienotājs 27">
            <a:extLst>
              <a:ext uri="{FF2B5EF4-FFF2-40B4-BE49-F238E27FC236}">
                <a16:creationId xmlns:a16="http://schemas.microsoft.com/office/drawing/2014/main" id="{E9421CB5-289B-48F5-8CE1-199BDC3A9A79}"/>
              </a:ext>
            </a:extLst>
          </p:cNvPr>
          <p:cNvCxnSpPr/>
          <p:nvPr/>
        </p:nvCxnSpPr>
        <p:spPr>
          <a:xfrm>
            <a:off x="4114800" y="1193800"/>
            <a:ext cx="0" cy="1032935"/>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Taisns savienotājs 29">
            <a:extLst>
              <a:ext uri="{FF2B5EF4-FFF2-40B4-BE49-F238E27FC236}">
                <a16:creationId xmlns:a16="http://schemas.microsoft.com/office/drawing/2014/main" id="{C54EB055-F1C6-4D98-9D41-FA9F0201760E}"/>
              </a:ext>
            </a:extLst>
          </p:cNvPr>
          <p:cNvCxnSpPr/>
          <p:nvPr/>
        </p:nvCxnSpPr>
        <p:spPr>
          <a:xfrm>
            <a:off x="5355167" y="1202265"/>
            <a:ext cx="1807633" cy="965202"/>
          </a:xfrm>
          <a:prstGeom prst="line">
            <a:avLst/>
          </a:prstGeom>
        </p:spPr>
        <p:style>
          <a:lnRef idx="1">
            <a:schemeClr val="accent1"/>
          </a:lnRef>
          <a:fillRef idx="0">
            <a:schemeClr val="accent1"/>
          </a:fillRef>
          <a:effectRef idx="0">
            <a:schemeClr val="accent1"/>
          </a:effectRef>
          <a:fontRef idx="minor">
            <a:schemeClr val="tx1"/>
          </a:fontRef>
        </p:style>
      </p:cxnSp>
      <p:pic>
        <p:nvPicPr>
          <p:cNvPr id="2" name="Attēls 1">
            <a:extLst>
              <a:ext uri="{FF2B5EF4-FFF2-40B4-BE49-F238E27FC236}">
                <a16:creationId xmlns:a16="http://schemas.microsoft.com/office/drawing/2014/main" id="{7213E9DB-7C8F-C738-AAFF-2BBB8B044197}"/>
              </a:ext>
            </a:extLst>
          </p:cNvPr>
          <p:cNvPicPr>
            <a:picLocks noChangeAspect="1"/>
          </p:cNvPicPr>
          <p:nvPr/>
        </p:nvPicPr>
        <p:blipFill>
          <a:blip r:embed="rId2"/>
          <a:stretch>
            <a:fillRect/>
          </a:stretch>
        </p:blipFill>
        <p:spPr>
          <a:xfrm>
            <a:off x="6016027" y="518991"/>
            <a:ext cx="1091279" cy="816935"/>
          </a:xfrm>
          <a:prstGeom prst="rect">
            <a:avLst/>
          </a:prstGeom>
        </p:spPr>
      </p:pic>
      <p:pic>
        <p:nvPicPr>
          <p:cNvPr id="3" name="Attēls 2">
            <a:extLst>
              <a:ext uri="{FF2B5EF4-FFF2-40B4-BE49-F238E27FC236}">
                <a16:creationId xmlns:a16="http://schemas.microsoft.com/office/drawing/2014/main" id="{FBBDA4A7-6580-FC05-25B9-3383D2217BB7}"/>
              </a:ext>
            </a:extLst>
          </p:cNvPr>
          <p:cNvPicPr>
            <a:picLocks noChangeAspect="1"/>
          </p:cNvPicPr>
          <p:nvPr/>
        </p:nvPicPr>
        <p:blipFill>
          <a:blip r:embed="rId3"/>
          <a:stretch>
            <a:fillRect/>
          </a:stretch>
        </p:blipFill>
        <p:spPr>
          <a:xfrm>
            <a:off x="7057111" y="923815"/>
            <a:ext cx="1798476" cy="786452"/>
          </a:xfrm>
          <a:prstGeom prst="rect">
            <a:avLst/>
          </a:prstGeom>
        </p:spPr>
      </p:pic>
    </p:spTree>
    <p:extLst>
      <p:ext uri="{BB962C8B-B14F-4D97-AF65-F5344CB8AC3E}">
        <p14:creationId xmlns:p14="http://schemas.microsoft.com/office/powerpoint/2010/main" val="2603181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68199EF-1A52-0970-955A-04DCD0F133F1}"/>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Par ko jādomā</a:t>
            </a:r>
          </a:p>
          <a:p>
            <a:pPr algn="ctr" defTabSz="0">
              <a:lnSpc>
                <a:spcPct val="150000"/>
              </a:lnSpc>
            </a:pPr>
            <a:endParaRPr lang="lv-LV" sz="2000" b="1" dirty="0"/>
          </a:p>
          <a:p>
            <a:pPr algn="just">
              <a:lnSpc>
                <a:spcPct val="105000"/>
              </a:lnSpc>
              <a:spcAft>
                <a:spcPts val="800"/>
              </a:spcAft>
            </a:pPr>
            <a:r>
              <a:rPr lang="lv-LV" sz="1800" u="sng" dirty="0">
                <a:effectLst/>
                <a:latin typeface="Times New Roman" panose="02020603050405020304" pitchFamily="18" charset="0"/>
                <a:ea typeface="Calibri" panose="020F0502020204030204" pitchFamily="34" charset="0"/>
                <a:cs typeface="Times New Roman" panose="02020603050405020304" pitchFamily="18" charset="0"/>
              </a:rPr>
              <a:t>Klientam</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viss kļuvis nesasniedzams – tālu, nav transporta; nav darba, nav naudas:   ļoti aktuāla - apātija pret dzīvi;</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lv-LV" sz="1800" u="sng" dirty="0">
                <a:effectLst/>
                <a:latin typeface="Times New Roman" panose="02020603050405020304" pitchFamily="18" charset="0"/>
                <a:ea typeface="Calibri" panose="020F0502020204030204" pitchFamily="34" charset="0"/>
                <a:cs typeface="Times New Roman" panose="02020603050405020304" pitchFamily="18" charset="0"/>
              </a:rPr>
              <a:t>Darbiniekam</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Papildus tiešajiem darba pienākumiem īpaši jāmotivē klienti, lai novērstu klientu vienaldzību, ilgas, slinkumu, gribas trūkumu un pasivitāti.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Tam nepieciešams apgūt jaunas zināšanas, ieguldīt profesionālajā attīstībā, kas prasa papildus finanšu līdzekļus, laiku un veselību – organisma stiprināšanu un veselības saglabāšanu. Tikai darbinieks ar labu pašsajūtu, gara stāvokli, ar pozitīvu skatu uz notikumiem un dzīvi kopumā spēj palīdzēt klientam! </a:t>
            </a:r>
          </a:p>
          <a:p>
            <a:pPr algn="just">
              <a:lnSpc>
                <a:spcPct val="105000"/>
              </a:lnSpc>
              <a:spcAft>
                <a:spcPts val="800"/>
              </a:spcAft>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Tādēļ ļoti nepieciešama veselības apdrošināšana!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Veselības apdrošināšana no 50 EURO pāriet uz 30%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defTabSz="0">
              <a:lnSpc>
                <a:spcPct val="150000"/>
              </a:lnSpc>
              <a:buFont typeface="Wingdings" panose="05000000000000000000" pitchFamily="2" charset="2"/>
              <a:buChar char="ü"/>
            </a:pPr>
            <a:endParaRPr lang="lv-LV" sz="1600" dirty="0">
              <a:latin typeface="Book Antiqua" panose="02040602050305030304" pitchFamily="18" charset="0"/>
            </a:endParaRPr>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spTree>
    <p:extLst>
      <p:ext uri="{BB962C8B-B14F-4D97-AF65-F5344CB8AC3E}">
        <p14:creationId xmlns:p14="http://schemas.microsoft.com/office/powerpoint/2010/main" val="891198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371600" y="457200"/>
            <a:ext cx="5145833" cy="114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u="sng" dirty="0">
                <a:solidFill>
                  <a:schemeClr val="tx1"/>
                </a:solidFill>
              </a:rPr>
              <a:t>Sociālo pakalpojumu nodaļa</a:t>
            </a:r>
          </a:p>
        </p:txBody>
      </p:sp>
      <p:sp>
        <p:nvSpPr>
          <p:cNvPr id="17" name="Rectangle 16"/>
          <p:cNvSpPr/>
          <p:nvPr/>
        </p:nvSpPr>
        <p:spPr>
          <a:xfrm>
            <a:off x="609600" y="1447800"/>
            <a:ext cx="5688175" cy="3733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v-LV" sz="1600" u="sng" dirty="0"/>
              <a:t>Struktūrvienības:</a:t>
            </a:r>
          </a:p>
          <a:p>
            <a:pPr marL="171450" indent="-171450">
              <a:buFont typeface="Arial" panose="020B0604020202020204" pitchFamily="34" charset="0"/>
              <a:buChar char="•"/>
            </a:pPr>
            <a:r>
              <a:rPr lang="lv-LV" sz="1600" dirty="0"/>
              <a:t>Atbalsta centrs ģimenēm</a:t>
            </a:r>
          </a:p>
          <a:p>
            <a:pPr marL="171450" indent="-171450">
              <a:buFont typeface="Arial" panose="020B0604020202020204" pitchFamily="34" charset="0"/>
              <a:buChar char="•"/>
            </a:pPr>
            <a:r>
              <a:rPr lang="lv-LV" sz="1600" dirty="0"/>
              <a:t>Atelpas brīdis</a:t>
            </a:r>
          </a:p>
          <a:p>
            <a:pPr marL="171450" indent="-171450">
              <a:buFont typeface="Arial" panose="020B0604020202020204" pitchFamily="34" charset="0"/>
              <a:buChar char="•"/>
            </a:pPr>
            <a:r>
              <a:rPr lang="lv-LV" sz="1600" dirty="0"/>
              <a:t>Aprūpes mājās birojs</a:t>
            </a:r>
          </a:p>
          <a:p>
            <a:pPr marL="171450" indent="-171450">
              <a:buFont typeface="Arial" panose="020B0604020202020204" pitchFamily="34" charset="0"/>
              <a:buChar char="•"/>
            </a:pPr>
            <a:r>
              <a:rPr lang="lv-LV" sz="1600" dirty="0"/>
              <a:t>Dienas aprūpes centrs "Bēne"</a:t>
            </a:r>
          </a:p>
          <a:p>
            <a:pPr marL="171450" indent="-171450">
              <a:buFont typeface="Arial" panose="020B0604020202020204" pitchFamily="34" charset="0"/>
              <a:buChar char="•"/>
            </a:pPr>
            <a:r>
              <a:rPr lang="lv-LV" sz="1600" dirty="0"/>
              <a:t>Dienas aprūpes centrs personām ar garīga rakstura traucējumiem "Solis"</a:t>
            </a:r>
          </a:p>
          <a:p>
            <a:pPr marL="171450" indent="-171450">
              <a:buFont typeface="Arial" panose="020B0604020202020204" pitchFamily="34" charset="0"/>
              <a:buChar char="•"/>
            </a:pPr>
            <a:r>
              <a:rPr lang="lv-LV" sz="1600" dirty="0"/>
              <a:t>Dienas centrs "Baltā māja"</a:t>
            </a:r>
          </a:p>
          <a:p>
            <a:pPr marL="171450" indent="-171450">
              <a:buFont typeface="Arial" panose="020B0604020202020204" pitchFamily="34" charset="0"/>
              <a:buChar char="•"/>
            </a:pPr>
            <a:r>
              <a:rPr lang="lv-LV" sz="1600" dirty="0"/>
              <a:t>Dienas centrs pensijas vecuma cilvēkiem "Stariņš"</a:t>
            </a:r>
          </a:p>
          <a:p>
            <a:pPr marL="171450" indent="-171450">
              <a:buFont typeface="Arial" panose="020B0604020202020204" pitchFamily="34" charset="0"/>
              <a:buChar char="•"/>
            </a:pPr>
            <a:r>
              <a:rPr lang="lv-LV" sz="1600" dirty="0"/>
              <a:t>Grupu dzīvokļi</a:t>
            </a:r>
          </a:p>
          <a:p>
            <a:pPr marL="171450" indent="-171450">
              <a:buFont typeface="Arial" panose="020B0604020202020204" pitchFamily="34" charset="0"/>
              <a:buChar char="•"/>
            </a:pPr>
            <a:r>
              <a:rPr lang="lv-LV" sz="1600" dirty="0"/>
              <a:t>Ģimenes atbalsta centrs "Lejasstrazdi"</a:t>
            </a:r>
          </a:p>
          <a:p>
            <a:pPr marL="171450" indent="-171450">
              <a:buFont typeface="Arial" panose="020B0604020202020204" pitchFamily="34" charset="0"/>
              <a:buChar char="•"/>
            </a:pPr>
            <a:r>
              <a:rPr lang="lv-LV" sz="1600" dirty="0"/>
              <a:t>Lielauces pansija</a:t>
            </a:r>
          </a:p>
        </p:txBody>
      </p:sp>
      <p:cxnSp>
        <p:nvCxnSpPr>
          <p:cNvPr id="5" name="Taisns savienotājs 4">
            <a:extLst>
              <a:ext uri="{FF2B5EF4-FFF2-40B4-BE49-F238E27FC236}">
                <a16:creationId xmlns:a16="http://schemas.microsoft.com/office/drawing/2014/main" id="{E59C2778-F4AD-4162-94D8-2BAE31D6180A}"/>
              </a:ext>
            </a:extLst>
          </p:cNvPr>
          <p:cNvCxnSpPr>
            <a:cxnSpLocks/>
            <a:endCxn id="7" idx="0"/>
          </p:cNvCxnSpPr>
          <p:nvPr/>
        </p:nvCxnSpPr>
        <p:spPr>
          <a:xfrm flipH="1">
            <a:off x="3944517" y="-326808"/>
            <a:ext cx="210716" cy="78400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8592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Atbalsta centrs ģimenēm </a:t>
            </a:r>
            <a:r>
              <a:rPr lang="lv-LV" b="1" dirty="0"/>
              <a:t> </a:t>
            </a:r>
          </a:p>
          <a:p>
            <a:pPr algn="just"/>
            <a:r>
              <a:rPr lang="lv-LV" b="1" dirty="0"/>
              <a:t>Vadītāja/sociālā darbiniece </a:t>
            </a:r>
            <a:r>
              <a:rPr lang="lv-LV" b="1" dirty="0">
                <a:solidFill>
                  <a:srgbClr val="800000"/>
                </a:solidFill>
              </a:rPr>
              <a:t>Dace Uzulēna</a:t>
            </a:r>
          </a:p>
          <a:p>
            <a:pPr algn="just"/>
            <a:r>
              <a:rPr lang="lv-LV" b="1" dirty="0"/>
              <a:t>    </a:t>
            </a:r>
            <a:r>
              <a:rPr lang="lv-LV" sz="1600" b="1" i="1" dirty="0"/>
              <a:t> </a:t>
            </a:r>
            <a:r>
              <a:rPr lang="lv-LV" sz="1600" b="1" i="1" dirty="0">
                <a:solidFill>
                  <a:srgbClr val="800000"/>
                </a:solidFill>
              </a:rPr>
              <a:t>Brīvības iela 11, Dobele</a:t>
            </a:r>
          </a:p>
        </p:txBody>
      </p:sp>
      <p:sp>
        <p:nvSpPr>
          <p:cNvPr id="3" name="Rectangle 2"/>
          <p:cNvSpPr/>
          <p:nvPr/>
        </p:nvSpPr>
        <p:spPr>
          <a:xfrm>
            <a:off x="152400" y="1049866"/>
            <a:ext cx="3352797" cy="42570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lv-LV" sz="1600" dirty="0"/>
              <a:t>Sociālais darbinieks</a:t>
            </a:r>
          </a:p>
          <a:p>
            <a:pPr marL="285750" indent="-285750">
              <a:buFont typeface="Arial" panose="020B0604020202020204" pitchFamily="34" charset="0"/>
              <a:buChar char="•"/>
            </a:pPr>
            <a:r>
              <a:rPr lang="lv-LV" sz="1600" dirty="0"/>
              <a:t>Sociālais pedagogs</a:t>
            </a:r>
          </a:p>
          <a:p>
            <a:pPr marL="285750" indent="-285750">
              <a:buFont typeface="Arial" panose="020B0604020202020204" pitchFamily="34" charset="0"/>
              <a:buChar char="•"/>
            </a:pPr>
            <a:r>
              <a:rPr lang="lv-LV" sz="1600" dirty="0"/>
              <a:t>Sociālā audzinātāja 4</a:t>
            </a:r>
          </a:p>
          <a:p>
            <a:pPr marL="285750" indent="-285750">
              <a:buFont typeface="Arial" panose="020B0604020202020204" pitchFamily="34" charset="0"/>
              <a:buChar char="•"/>
            </a:pPr>
            <a:r>
              <a:rPr lang="lv-LV" sz="1600" dirty="0"/>
              <a:t>Aprūpētāja  2</a:t>
            </a:r>
          </a:p>
          <a:p>
            <a:pPr marL="285750" indent="-285750">
              <a:buFont typeface="Arial" panose="020B0604020202020204" pitchFamily="34" charset="0"/>
              <a:buChar char="•"/>
            </a:pPr>
            <a:r>
              <a:rPr lang="lv-LV" sz="1600" dirty="0"/>
              <a:t>Aprūpētāja higiēnas centrā</a:t>
            </a:r>
          </a:p>
          <a:p>
            <a:pPr marL="285750" indent="-285750">
              <a:buFont typeface="Arial" panose="020B0604020202020204" pitchFamily="34" charset="0"/>
              <a:buChar char="•"/>
            </a:pPr>
            <a:r>
              <a:rPr lang="lv-LV" sz="1600" dirty="0"/>
              <a:t>Virtuves darbiniece 2</a:t>
            </a:r>
          </a:p>
          <a:p>
            <a:pPr marL="285750" indent="-285750">
              <a:buFont typeface="Arial" panose="020B0604020202020204" pitchFamily="34" charset="0"/>
              <a:buChar char="•"/>
            </a:pPr>
            <a:r>
              <a:rPr lang="lv-LV" sz="1600" dirty="0"/>
              <a:t>Vingrošanas nodarbību organizators</a:t>
            </a:r>
          </a:p>
          <a:p>
            <a:pPr marL="285750" indent="-285750">
              <a:buFont typeface="Arial" panose="020B0604020202020204" pitchFamily="34" charset="0"/>
              <a:buChar char="•"/>
            </a:pPr>
            <a:r>
              <a:rPr lang="lv-LV" sz="1600" dirty="0"/>
              <a:t>Administrators </a:t>
            </a:r>
          </a:p>
          <a:p>
            <a:pPr marL="285750" indent="-285750">
              <a:buFont typeface="Arial" panose="020B0604020202020204" pitchFamily="34" charset="0"/>
              <a:buChar char="•"/>
            </a:pPr>
            <a:r>
              <a:rPr lang="lv-LV" sz="1600" dirty="0"/>
              <a:t>Saimniecības pārzine</a:t>
            </a:r>
          </a:p>
          <a:p>
            <a:pPr marL="285750" indent="-285750">
              <a:buFont typeface="Arial" panose="020B0604020202020204" pitchFamily="34" charset="0"/>
              <a:buChar char="•"/>
            </a:pPr>
            <a:r>
              <a:rPr lang="lv-LV" sz="1600" dirty="0"/>
              <a:t>Psihologs</a:t>
            </a:r>
          </a:p>
          <a:p>
            <a:pPr marL="285750" indent="-285750">
              <a:buFont typeface="Arial" panose="020B0604020202020204" pitchFamily="34" charset="0"/>
              <a:buChar char="•"/>
            </a:pPr>
            <a:r>
              <a:rPr lang="lv-LV" sz="1600" dirty="0"/>
              <a:t>Medicīnas māsa </a:t>
            </a:r>
          </a:p>
          <a:p>
            <a:pPr marL="285750" indent="-285750">
              <a:buFont typeface="Arial" panose="020B0604020202020204" pitchFamily="34" charset="0"/>
              <a:buChar char="•"/>
            </a:pPr>
            <a:r>
              <a:rPr lang="lv-LV" sz="1600" dirty="0"/>
              <a:t>Apkopējs</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764C3B8-DD26-803E-E6E4-780931F7B802}"/>
              </a:ext>
            </a:extLst>
          </p:cNvPr>
          <p:cNvSpPr txBox="1"/>
          <p:nvPr/>
        </p:nvSpPr>
        <p:spPr>
          <a:xfrm>
            <a:off x="4076697" y="1676400"/>
            <a:ext cx="4953003" cy="2862322"/>
          </a:xfrm>
          <a:prstGeom prst="rect">
            <a:avLst/>
          </a:prstGeom>
          <a:noFill/>
        </p:spPr>
        <p:txBody>
          <a:bodyPr wrap="square">
            <a:spAutoFit/>
          </a:bodyPr>
          <a:lstStyle/>
          <a:p>
            <a:r>
              <a:rPr lang="lv-LV" sz="1800" dirty="0">
                <a:effectLst/>
                <a:latin typeface="Times New Roman" panose="02020603050405020304" pitchFamily="18" charset="0"/>
                <a:ea typeface="Calibri" panose="020F0502020204030204" pitchFamily="34" charset="0"/>
                <a:cs typeface="Times New Roman" panose="02020603050405020304" pitchFamily="18" charset="0"/>
              </a:rPr>
              <a:t>Centrā tiek nodrošināti sekojoši pakalpojumi:</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Sociālās rehabilitācijas pakalpojumi no prettiesiskām darbībām cietušiem bērniem (30/60 dienu rehabilitācija) (LBF)-ar izmitināšanu</a:t>
            </a: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Sociālās rehabilitācijas pakalpojumi vardarbībā cietušām pilngadīgām personām-ar izmitināšanu (30/60 dienu rehabilitācija)</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Krīzes centra pakalpojums-ar izmitināšanu</a:t>
            </a:r>
            <a:endParaRPr lang="lv-LV"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Higiēnas centra pakalpojums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1B81CAD6-8144-CD76-B484-FB5B0910D542}"/>
              </a:ext>
            </a:extLst>
          </p:cNvPr>
          <p:cNvSpPr txBox="1"/>
          <p:nvPr/>
        </p:nvSpPr>
        <p:spPr>
          <a:xfrm>
            <a:off x="381000" y="4985729"/>
            <a:ext cx="8382000" cy="2031325"/>
          </a:xfrm>
          <a:prstGeom prst="rect">
            <a:avLst/>
          </a:prstGeom>
          <a:noFill/>
        </p:spPr>
        <p:txBody>
          <a:bodyPr wrap="square">
            <a:spAutoFit/>
          </a:bodyPr>
          <a:lstStyle/>
          <a:p>
            <a:pPr marL="285750" indent="-285750" algn="just">
              <a:buFont typeface="Wingdings" panose="05000000000000000000" pitchFamily="2" charset="2"/>
              <a:buChar char="v"/>
            </a:pPr>
            <a:r>
              <a:rPr lang="lv-LV" sz="1800" dirty="0">
                <a:effectLst/>
                <a:latin typeface="Book Antiqua" panose="02040602050305030304" pitchFamily="18" charset="0"/>
                <a:ea typeface="Calibri" panose="020F0502020204030204" pitchFamily="34" charset="0"/>
              </a:rPr>
              <a:t>Atbalsta centra ģimenēm uzturēšanas izdevumi – 97 917,54</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67 217,75</a:t>
            </a:r>
          </a:p>
          <a:p>
            <a:pPr marL="285750" indent="-285750" algn="just">
              <a:buFont typeface="Wingdings" panose="05000000000000000000" pitchFamily="2" charset="2"/>
              <a:buChar char="v"/>
            </a:pPr>
            <a:r>
              <a:rPr lang="lv-LV" sz="1800" dirty="0">
                <a:effectLst/>
                <a:latin typeface="Book Antiqua" panose="02040602050305030304" pitchFamily="18" charset="0"/>
                <a:ea typeface="Calibri" panose="020F0502020204030204" pitchFamily="34" charset="0"/>
              </a:rPr>
              <a:t>LBF projekta budžets – 197 360,87</a:t>
            </a:r>
          </a:p>
          <a:p>
            <a:pPr algn="just"/>
            <a:r>
              <a:rPr lang="lv-LV" dirty="0">
                <a:latin typeface="Book Antiqua" panose="02040602050305030304" pitchFamily="18" charset="0"/>
              </a:rPr>
              <a:t>	tai skaitā atalgojums 115 085,31</a:t>
            </a:r>
          </a:p>
          <a:p>
            <a:pPr marL="285750" indent="-285750" algn="just">
              <a:buFont typeface="Wingdings" panose="05000000000000000000" pitchFamily="2" charset="2"/>
              <a:buChar char="v"/>
            </a:pPr>
            <a:r>
              <a:rPr lang="lv-LV" sz="1800" dirty="0">
                <a:effectLst/>
                <a:latin typeface="Book Antiqua" panose="02040602050305030304" pitchFamily="18" charset="0"/>
                <a:ea typeface="Calibri" panose="020F0502020204030204" pitchFamily="34" charset="0"/>
              </a:rPr>
              <a:t>Pieaugušo rehabilitācija institūcijā – 9 925,73 (atalgojums 701,69)</a:t>
            </a:r>
          </a:p>
          <a:p>
            <a:pPr algn="just"/>
            <a:r>
              <a:rPr lang="lv-LV" dirty="0">
                <a:latin typeface="Book Antiqua" panose="02040602050305030304" pitchFamily="18" charset="0"/>
              </a:rPr>
              <a:t>	</a:t>
            </a:r>
          </a:p>
          <a:p>
            <a:pPr algn="just"/>
            <a:endParaRPr lang="lv-LV" sz="1800" dirty="0">
              <a:latin typeface="Book Antiqua" panose="02040602050305030304" pitchFamily="18" charset="0"/>
            </a:endParaRPr>
          </a:p>
        </p:txBody>
      </p:sp>
    </p:spTree>
    <p:extLst>
      <p:ext uri="{BB962C8B-B14F-4D97-AF65-F5344CB8AC3E}">
        <p14:creationId xmlns:p14="http://schemas.microsoft.com/office/powerpoint/2010/main" val="69059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3593CED-6526-4B3D-F4C0-951C7B74A1AC}"/>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algn="just">
              <a:lnSpc>
                <a:spcPct val="105000"/>
              </a:lnSpc>
              <a:spcAft>
                <a:spcPts val="800"/>
              </a:spcAft>
            </a:pPr>
            <a:endParaRPr lang="lv-LV" sz="16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Centrs ir diennakts sociālās rehabilitācijas un psiholoģiskās palīdzības institūcija, nodrošinot krīzes situācijā nonākušajiem bērniem psiholoģisko palīdzību, sociālo rehabilitāciju, drošu naktsmītni, ēdināšanu un citu palīdzību.</a:t>
            </a: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Bērnu un pieaugušo rehabilitācijas pakalpojums ietver klientu sociālo funkcionēšanas spēju uzlabošanu, atjaunošanu pēc piedzīvotās vardarbības. </a:t>
            </a: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Rehabilitācijas laikā klientiem tiek iekļautas psihologa, sociālo darbinieku konsultācijas un atbalsts. Sociālais darbinieks veic sadarbību ar klienta </a:t>
            </a:r>
            <a:r>
              <a:rPr lang="lv-LV" sz="1600" dirty="0" err="1">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ievietotājinstitūcijām</a:t>
            </a: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bērna vecākiem. </a:t>
            </a: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Rehabilitācijas noslēgumā izstrādā rekomendācijas turpmākam darbam par klientu.  </a:t>
            </a: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Pedagogs, sociālie audzinātāji, aprūpētājs nodrošina klientu izglītošanu, nodarbināšanu un aprūpi.  </a:t>
            </a: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Sporta nodarbību organizators un medmāsa veic klientu fizisko spēju uzlabošanu.</a:t>
            </a:r>
          </a:p>
          <a:p>
            <a:pPr marL="742950" indent="-285750" algn="just">
              <a:lnSpc>
                <a:spcPct val="105000"/>
              </a:lnSpc>
              <a:spcAft>
                <a:spcPts val="800"/>
              </a:spcAft>
              <a:buFont typeface="Wingdings" panose="05000000000000000000" pitchFamily="2" charset="2"/>
              <a:buChar char="ü"/>
            </a:pP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a:t>
            </a:r>
            <a:r>
              <a:rPr lang="lv-LV" sz="1600" dirty="0">
                <a:solidFill>
                  <a:schemeClr val="tx1"/>
                </a:solidFill>
                <a:latin typeface="Book Antiqua" panose="02040602050305030304" pitchFamily="18" charset="0"/>
                <a:ea typeface="Calibri" panose="020F0502020204030204" pitchFamily="34" charset="0"/>
                <a:cs typeface="Times New Roman" panose="02020603050405020304" pitchFamily="18" charset="0"/>
              </a:rPr>
              <a:t>Ē</a:t>
            </a: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diena piegādi centram nodrošina ēdināšanas uzņēmums </a:t>
            </a:r>
            <a:r>
              <a:rPr lang="lv-LV" sz="1600" dirty="0" err="1">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IK,,Bērzīte</a:t>
            </a:r>
            <a:r>
              <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a:t>
            </a:r>
          </a:p>
          <a:p>
            <a:pPr marL="457200" algn="just">
              <a:lnSpc>
                <a:spcPct val="105000"/>
              </a:lnSpc>
              <a:spcAft>
                <a:spcPts val="800"/>
              </a:spcAft>
            </a:pPr>
            <a:endParaRPr lang="lv-LV" sz="16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F4902F4-2923-6D3D-B0EA-C4A3697291DF}"/>
              </a:ext>
            </a:extLst>
          </p:cNvPr>
          <p:cNvSpPr txBox="1"/>
          <p:nvPr/>
        </p:nvSpPr>
        <p:spPr>
          <a:xfrm>
            <a:off x="440094" y="5341985"/>
            <a:ext cx="8382000" cy="584775"/>
          </a:xfrm>
          <a:prstGeom prst="rect">
            <a:avLst/>
          </a:prstGeom>
          <a:noFill/>
        </p:spPr>
        <p:txBody>
          <a:bodyPr wrap="square">
            <a:spAutoFit/>
          </a:bodyPr>
          <a:lstStyle/>
          <a:p>
            <a:pPr algn="just"/>
            <a:r>
              <a:rPr lang="lv-LV" sz="1600" i="1" dirty="0">
                <a:effectLst/>
                <a:latin typeface="Book Antiqua" panose="02040602050305030304" pitchFamily="18" charset="0"/>
                <a:ea typeface="Times New Roman" panose="02020603050405020304" pitchFamily="18" charset="0"/>
              </a:rPr>
              <a:t>Klientu skaits ir centrā mainīgs, vidēji mēnesī pakalpojumi tiek nodrošināti 15 klientiem. Klientu vienmērīga plūsma nav regulējama reizēm 5 klienti, reizēm 20 klienti. </a:t>
            </a:r>
          </a:p>
        </p:txBody>
      </p:sp>
    </p:spTree>
    <p:extLst>
      <p:ext uri="{BB962C8B-B14F-4D97-AF65-F5344CB8AC3E}">
        <p14:creationId xmlns:p14="http://schemas.microsoft.com/office/powerpoint/2010/main" val="5835378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3593CED-6526-4B3D-F4C0-951C7B74A1AC}"/>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algn="just">
              <a:lnSpc>
                <a:spcPct val="105000"/>
              </a:lnSpc>
              <a:spcAft>
                <a:spcPts val="800"/>
              </a:spcAft>
            </a:pPr>
            <a:endParaRPr lang="lv-LV" sz="1800" kern="1200" dirty="0">
              <a:solidFill>
                <a:schemeClr val="tx1"/>
              </a:solidFill>
              <a:effectLst/>
              <a:latin typeface="Book Antiqua" panose="02040602050305030304" pitchFamily="18" charset="0"/>
              <a:ea typeface="Times New Roman" panose="02020603050405020304" pitchFamily="18" charset="0"/>
              <a:cs typeface="Times New Roman" panose="02020603050405020304" pitchFamily="18" charset="0"/>
            </a:endParaRPr>
          </a:p>
          <a:p>
            <a:pPr indent="457200" algn="just" fontAlgn="base">
              <a:lnSpc>
                <a:spcPct val="105000"/>
              </a:lnSpc>
              <a:spcAft>
                <a:spcPts val="800"/>
              </a:spcAft>
            </a:pPr>
            <a:endParaRPr lang="lv-LV" dirty="0">
              <a:solidFill>
                <a:schemeClr val="tx1"/>
              </a:solidFill>
              <a:latin typeface="Book Antiqua" panose="02040602050305030304" pitchFamily="18" charset="0"/>
              <a:ea typeface="Calibri" panose="020F0502020204030204" pitchFamily="34" charset="0"/>
              <a:cs typeface="Times New Roman" panose="02020603050405020304" pitchFamily="18" charset="0"/>
            </a:endParaRPr>
          </a:p>
          <a:p>
            <a:pPr indent="457200" algn="just" fontAlgn="base">
              <a:lnSpc>
                <a:spcPct val="105000"/>
              </a:lnSpc>
              <a:spcAft>
                <a:spcPts val="800"/>
              </a:spcAft>
            </a:pPr>
            <a:r>
              <a:rPr lang="lv-LV" sz="1800" dirty="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rPr>
              <a:t>  </a:t>
            </a:r>
          </a:p>
          <a:p>
            <a:pPr marL="285750" indent="-285750" defTabSz="0">
              <a:buFont typeface="Wingdings" panose="05000000000000000000" pitchFamily="2" charset="2"/>
              <a:buChar char="ü"/>
            </a:pPr>
            <a:endParaRPr lang="lv-LV" sz="1600" dirty="0"/>
          </a:p>
        </p:txBody>
      </p:sp>
      <p:graphicFrame>
        <p:nvGraphicFramePr>
          <p:cNvPr id="2" name="Tabula 1">
            <a:extLst>
              <a:ext uri="{FF2B5EF4-FFF2-40B4-BE49-F238E27FC236}">
                <a16:creationId xmlns:a16="http://schemas.microsoft.com/office/drawing/2014/main" id="{D85F7C37-2104-211D-B3F4-2C8144A1FA01}"/>
              </a:ext>
            </a:extLst>
          </p:cNvPr>
          <p:cNvGraphicFramePr>
            <a:graphicFrameLocks noGrp="1"/>
          </p:cNvGraphicFramePr>
          <p:nvPr/>
        </p:nvGraphicFramePr>
        <p:xfrm>
          <a:off x="1943100" y="1066800"/>
          <a:ext cx="5257799" cy="3276600"/>
        </p:xfrm>
        <a:graphic>
          <a:graphicData uri="http://schemas.openxmlformats.org/drawingml/2006/table">
            <a:tbl>
              <a:tblPr firstRow="1" firstCol="1" bandRow="1">
                <a:tableStyleId>{5C22544A-7EE6-4342-B048-85BDC9FD1C3A}</a:tableStyleId>
              </a:tblPr>
              <a:tblGrid>
                <a:gridCol w="1311550">
                  <a:extLst>
                    <a:ext uri="{9D8B030D-6E8A-4147-A177-3AD203B41FA5}">
                      <a16:colId xmlns:a16="http://schemas.microsoft.com/office/drawing/2014/main" val="116804836"/>
                    </a:ext>
                  </a:extLst>
                </a:gridCol>
                <a:gridCol w="1140646">
                  <a:extLst>
                    <a:ext uri="{9D8B030D-6E8A-4147-A177-3AD203B41FA5}">
                      <a16:colId xmlns:a16="http://schemas.microsoft.com/office/drawing/2014/main" val="2345774187"/>
                    </a:ext>
                  </a:extLst>
                </a:gridCol>
                <a:gridCol w="1599998">
                  <a:extLst>
                    <a:ext uri="{9D8B030D-6E8A-4147-A177-3AD203B41FA5}">
                      <a16:colId xmlns:a16="http://schemas.microsoft.com/office/drawing/2014/main" val="3989501966"/>
                    </a:ext>
                  </a:extLst>
                </a:gridCol>
                <a:gridCol w="1205605">
                  <a:extLst>
                    <a:ext uri="{9D8B030D-6E8A-4147-A177-3AD203B41FA5}">
                      <a16:colId xmlns:a16="http://schemas.microsoft.com/office/drawing/2014/main" val="3786041113"/>
                    </a:ext>
                  </a:extLst>
                </a:gridCol>
              </a:tblGrid>
              <a:tr h="1545440">
                <a:tc>
                  <a:txBody>
                    <a:bodyPr/>
                    <a:lstStyle/>
                    <a:p>
                      <a:pPr algn="l">
                        <a:lnSpc>
                          <a:spcPct val="105000"/>
                        </a:lnSpc>
                        <a:spcAft>
                          <a:spcPts val="800"/>
                        </a:spcAft>
                      </a:pPr>
                      <a:r>
                        <a:rPr lang="lv-LV" sz="11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dirty="0">
                          <a:effectLst/>
                        </a:rPr>
                        <a:t>Bērnu rehabilitācija</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5000"/>
                        </a:lnSpc>
                        <a:spcAft>
                          <a:spcPts val="800"/>
                        </a:spcAft>
                      </a:pPr>
                      <a:r>
                        <a:rPr lang="lv-LV" sz="1100" dirty="0">
                          <a:effectLst/>
                        </a:rPr>
                        <a:t>Pieaugušo </a:t>
                      </a:r>
                    </a:p>
                    <a:p>
                      <a:pPr algn="l">
                        <a:lnSpc>
                          <a:spcPct val="105000"/>
                        </a:lnSpc>
                        <a:spcAft>
                          <a:spcPts val="800"/>
                        </a:spcAft>
                      </a:pPr>
                      <a:r>
                        <a:rPr lang="lv-LV" sz="1100" dirty="0">
                          <a:effectLst/>
                        </a:rPr>
                        <a:t>rehabilitācija</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5000"/>
                        </a:lnSpc>
                        <a:spcAft>
                          <a:spcPts val="800"/>
                        </a:spcAft>
                      </a:pPr>
                      <a:r>
                        <a:rPr lang="lv-LV" sz="1100" dirty="0">
                          <a:effectLst/>
                        </a:rPr>
                        <a:t>Atbalsta centrs ģimenēm</a:t>
                      </a:r>
                    </a:p>
                    <a:p>
                      <a:pPr algn="l">
                        <a:lnSpc>
                          <a:spcPct val="105000"/>
                        </a:lnSpc>
                        <a:spcAft>
                          <a:spcPts val="800"/>
                        </a:spcAft>
                      </a:pPr>
                      <a:r>
                        <a:rPr lang="lv-LV" sz="1100" dirty="0">
                          <a:effectLst/>
                        </a:rPr>
                        <a:t>Krīzes centrs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13620360"/>
                  </a:ext>
                </a:extLst>
              </a:tr>
              <a:tr h="865580">
                <a:tc>
                  <a:txBody>
                    <a:bodyPr/>
                    <a:lstStyle/>
                    <a:p>
                      <a:pPr algn="l">
                        <a:lnSpc>
                          <a:spcPct val="105000"/>
                        </a:lnSpc>
                        <a:spcAft>
                          <a:spcPts val="800"/>
                        </a:spcAft>
                      </a:pPr>
                      <a:r>
                        <a:rPr lang="lv-LV" sz="1100">
                          <a:effectLst/>
                        </a:rPr>
                        <a:t>Uzturēšanas izmaksas(Eur)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dirty="0">
                          <a:effectLst/>
                        </a:rPr>
                        <a:t>211980.00</a:t>
                      </a:r>
                    </a:p>
                    <a:p>
                      <a:pPr algn="l">
                        <a:lnSpc>
                          <a:spcPct val="105000"/>
                        </a:lnSpc>
                        <a:spcAft>
                          <a:spcPts val="800"/>
                        </a:spcAft>
                      </a:pPr>
                      <a:r>
                        <a:rPr lang="lv-LV" sz="1100" dirty="0">
                          <a:effectLst/>
                        </a:rPr>
                        <a:t>(izpilde)</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dirty="0">
                          <a:effectLst/>
                        </a:rPr>
                        <a:t>9925.00 </a:t>
                      </a:r>
                    </a:p>
                    <a:p>
                      <a:pPr algn="l">
                        <a:lnSpc>
                          <a:spcPct val="105000"/>
                        </a:lnSpc>
                        <a:spcAft>
                          <a:spcPts val="800"/>
                        </a:spcAft>
                      </a:pPr>
                      <a:r>
                        <a:rPr lang="lv-LV" sz="1100" dirty="0">
                          <a:effectLst/>
                        </a:rPr>
                        <a:t>(izpilde)</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a:effectLst/>
                        </a:rPr>
                        <a:t>979 17.00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7663584"/>
                  </a:ext>
                </a:extLst>
              </a:tr>
              <a:tr h="865580">
                <a:tc>
                  <a:txBody>
                    <a:bodyPr/>
                    <a:lstStyle/>
                    <a:p>
                      <a:pPr algn="l">
                        <a:lnSpc>
                          <a:spcPct val="105000"/>
                        </a:lnSpc>
                        <a:spcAft>
                          <a:spcPts val="800"/>
                        </a:spcAft>
                      </a:pPr>
                      <a:r>
                        <a:rPr lang="lv-LV" sz="1100" dirty="0">
                          <a:effectLst/>
                        </a:rPr>
                        <a:t>Klientu skaits gadā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dirty="0">
                          <a:effectLst/>
                        </a:rPr>
                        <a:t>130  klienti</a:t>
                      </a:r>
                    </a:p>
                    <a:p>
                      <a:pPr algn="l">
                        <a:lnSpc>
                          <a:spcPct val="105000"/>
                        </a:lnSpc>
                        <a:spcAft>
                          <a:spcPts val="800"/>
                        </a:spcAft>
                      </a:pPr>
                      <a:r>
                        <a:rPr lang="lv-LV" sz="11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dirty="0">
                          <a:effectLst/>
                        </a:rPr>
                        <a:t>7 klienti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5000"/>
                        </a:lnSpc>
                        <a:spcAft>
                          <a:spcPts val="800"/>
                        </a:spcAft>
                      </a:pPr>
                      <a:r>
                        <a:rPr lang="lv-LV" sz="1100" dirty="0">
                          <a:effectLst/>
                        </a:rPr>
                        <a:t>39 klienti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3722360"/>
                  </a:ext>
                </a:extLst>
              </a:tr>
            </a:tbl>
          </a:graphicData>
        </a:graphic>
      </p:graphicFrame>
      <p:graphicFrame>
        <p:nvGraphicFramePr>
          <p:cNvPr id="3" name="Tabula 2">
            <a:extLst>
              <a:ext uri="{FF2B5EF4-FFF2-40B4-BE49-F238E27FC236}">
                <a16:creationId xmlns:a16="http://schemas.microsoft.com/office/drawing/2014/main" id="{FCACE8D3-7A22-E0BE-7F60-BAA305B2225F}"/>
              </a:ext>
            </a:extLst>
          </p:cNvPr>
          <p:cNvGraphicFramePr>
            <a:graphicFrameLocks noGrp="1"/>
          </p:cNvGraphicFramePr>
          <p:nvPr>
            <p:extLst>
              <p:ext uri="{D42A27DB-BD31-4B8C-83A1-F6EECF244321}">
                <p14:modId xmlns:p14="http://schemas.microsoft.com/office/powerpoint/2010/main" val="3184934252"/>
              </p:ext>
            </p:extLst>
          </p:nvPr>
        </p:nvGraphicFramePr>
        <p:xfrm>
          <a:off x="1453594" y="4724400"/>
          <a:ext cx="6465411" cy="1692593"/>
        </p:xfrm>
        <a:graphic>
          <a:graphicData uri="http://schemas.openxmlformats.org/drawingml/2006/table">
            <a:tbl>
              <a:tblPr firstRow="1" firstCol="1" bandRow="1">
                <a:tableStyleId>{5C22544A-7EE6-4342-B048-85BDC9FD1C3A}</a:tableStyleId>
              </a:tblPr>
              <a:tblGrid>
                <a:gridCol w="961502">
                  <a:extLst>
                    <a:ext uri="{9D8B030D-6E8A-4147-A177-3AD203B41FA5}">
                      <a16:colId xmlns:a16="http://schemas.microsoft.com/office/drawing/2014/main" val="1740981768"/>
                    </a:ext>
                  </a:extLst>
                </a:gridCol>
                <a:gridCol w="943733">
                  <a:extLst>
                    <a:ext uri="{9D8B030D-6E8A-4147-A177-3AD203B41FA5}">
                      <a16:colId xmlns:a16="http://schemas.microsoft.com/office/drawing/2014/main" val="1577027205"/>
                    </a:ext>
                  </a:extLst>
                </a:gridCol>
                <a:gridCol w="1130138">
                  <a:extLst>
                    <a:ext uri="{9D8B030D-6E8A-4147-A177-3AD203B41FA5}">
                      <a16:colId xmlns:a16="http://schemas.microsoft.com/office/drawing/2014/main" val="3676359074"/>
                    </a:ext>
                  </a:extLst>
                </a:gridCol>
                <a:gridCol w="1359768">
                  <a:extLst>
                    <a:ext uri="{9D8B030D-6E8A-4147-A177-3AD203B41FA5}">
                      <a16:colId xmlns:a16="http://schemas.microsoft.com/office/drawing/2014/main" val="2699013941"/>
                    </a:ext>
                  </a:extLst>
                </a:gridCol>
                <a:gridCol w="1066203">
                  <a:extLst>
                    <a:ext uri="{9D8B030D-6E8A-4147-A177-3AD203B41FA5}">
                      <a16:colId xmlns:a16="http://schemas.microsoft.com/office/drawing/2014/main" val="2103346955"/>
                    </a:ext>
                  </a:extLst>
                </a:gridCol>
                <a:gridCol w="1004067">
                  <a:extLst>
                    <a:ext uri="{9D8B030D-6E8A-4147-A177-3AD203B41FA5}">
                      <a16:colId xmlns:a16="http://schemas.microsoft.com/office/drawing/2014/main" val="160096126"/>
                    </a:ext>
                  </a:extLst>
                </a:gridCol>
              </a:tblGrid>
              <a:tr h="1218634">
                <a:tc>
                  <a:txBody>
                    <a:bodyPr/>
                    <a:lstStyle/>
                    <a:p>
                      <a:pPr>
                        <a:lnSpc>
                          <a:spcPct val="105000"/>
                        </a:lnSpc>
                        <a:spcAft>
                          <a:spcPts val="0"/>
                        </a:spcAft>
                      </a:pPr>
                      <a:r>
                        <a:rPr lang="lv-LV" sz="1100" dirty="0">
                          <a:effectLst/>
                        </a:rPr>
                        <a:t>Veļas mazgāšana</a:t>
                      </a:r>
                    </a:p>
                    <a:p>
                      <a:pPr>
                        <a:lnSpc>
                          <a:spcPct val="105000"/>
                        </a:lnSpc>
                        <a:spcAft>
                          <a:spcPts val="0"/>
                        </a:spcAft>
                      </a:pPr>
                      <a:r>
                        <a:rPr lang="lv-LV" sz="1100" dirty="0">
                          <a:effectLst/>
                        </a:rPr>
                        <a:t>Trūcīgas personas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lv-LV" sz="1100" dirty="0">
                          <a:effectLst/>
                        </a:rPr>
                        <a:t>Duša trūcīgas</a:t>
                      </a:r>
                    </a:p>
                    <a:p>
                      <a:pPr>
                        <a:lnSpc>
                          <a:spcPct val="105000"/>
                        </a:lnSpc>
                        <a:spcAft>
                          <a:spcPts val="0"/>
                        </a:spcAft>
                      </a:pPr>
                      <a:r>
                        <a:rPr lang="lv-LV" sz="1100" dirty="0">
                          <a:effectLst/>
                        </a:rPr>
                        <a:t>personas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100" dirty="0">
                          <a:effectLst/>
                        </a:rPr>
                        <a:t>Veļas mazgāšana maksas</a:t>
                      </a:r>
                    </a:p>
                    <a:p>
                      <a:pPr>
                        <a:lnSpc>
                          <a:spcPct val="115000"/>
                        </a:lnSpc>
                        <a:spcAft>
                          <a:spcPts val="0"/>
                        </a:spcAft>
                      </a:pPr>
                      <a:r>
                        <a:rPr lang="lv-LV" sz="1100" dirty="0">
                          <a:effectLst/>
                        </a:rPr>
                        <a:t> </a:t>
                      </a:r>
                    </a:p>
                    <a:p>
                      <a:pPr>
                        <a:lnSpc>
                          <a:spcPct val="105000"/>
                        </a:lnSpc>
                        <a:spcAft>
                          <a:spcPts val="0"/>
                        </a:spcAft>
                      </a:pPr>
                      <a:r>
                        <a:rPr lang="lv-LV" sz="11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lv-LV" sz="1100" dirty="0">
                          <a:effectLst/>
                        </a:rPr>
                        <a:t>Duša maksas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0"/>
                        </a:spcAft>
                      </a:pPr>
                      <a:r>
                        <a:rPr lang="lv-LV" sz="1100" dirty="0">
                          <a:effectLst/>
                        </a:rPr>
                        <a:t>Veļas mazgāšana maznodrošinātie</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5000"/>
                        </a:lnSpc>
                        <a:spcAft>
                          <a:spcPts val="800"/>
                        </a:spcAft>
                      </a:pPr>
                      <a:r>
                        <a:rPr lang="lv-LV" sz="1100">
                          <a:effectLst/>
                        </a:rPr>
                        <a:t>Duša maznodr.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6096387"/>
                  </a:ext>
                </a:extLst>
              </a:tr>
              <a:tr h="473959">
                <a:tc>
                  <a:txBody>
                    <a:bodyPr/>
                    <a:lstStyle/>
                    <a:p>
                      <a:r>
                        <a:rPr lang="lv-LV" sz="1200" b="0" dirty="0">
                          <a:solidFill>
                            <a:schemeClr val="bg1"/>
                          </a:solidFill>
                          <a:effectLst/>
                        </a:rPr>
                        <a:t>50 klienti</a:t>
                      </a:r>
                      <a:endParaRPr lang="lv-LV" sz="11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lv-LV" sz="1200" dirty="0">
                          <a:effectLst/>
                        </a:rPr>
                        <a:t>38 klienti</a:t>
                      </a:r>
                      <a:endParaRPr lang="lv-LV" sz="1100" dirty="0">
                        <a:effectLst/>
                      </a:endParaRPr>
                    </a:p>
                    <a:p>
                      <a:r>
                        <a:rPr lang="lv-LV" sz="12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lv-LV" sz="1200" dirty="0">
                          <a:effectLst/>
                        </a:rPr>
                        <a:t>51 klienti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lv-LV" sz="1200" dirty="0">
                          <a:effectLst/>
                        </a:rPr>
                        <a:t>68 klienti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lv-LV" sz="1200" dirty="0">
                          <a:effectLst/>
                        </a:rPr>
                        <a:t>3 klienti</a:t>
                      </a:r>
                      <a:endParaRPr lang="lv-LV" sz="1100" dirty="0">
                        <a:effectLst/>
                      </a:endParaRPr>
                    </a:p>
                    <a:p>
                      <a:r>
                        <a:rPr lang="lv-LV" sz="12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lv-LV" sz="1200" dirty="0">
                          <a:effectLst/>
                        </a:rPr>
                        <a:t>2 klienti</a:t>
                      </a:r>
                      <a:endParaRPr lang="lv-LV" sz="1100" dirty="0">
                        <a:effectLst/>
                      </a:endParaRPr>
                    </a:p>
                    <a:p>
                      <a:r>
                        <a:rPr lang="lv-LV" sz="12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7330384"/>
                  </a:ext>
                </a:extLst>
              </a:tr>
            </a:tbl>
          </a:graphicData>
        </a:graphic>
      </p:graphicFrame>
    </p:spTree>
    <p:extLst>
      <p:ext uri="{BB962C8B-B14F-4D97-AF65-F5344CB8AC3E}">
        <p14:creationId xmlns:p14="http://schemas.microsoft.com/office/powerpoint/2010/main" val="3023673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Atelpas brīža pakalpojums</a:t>
            </a:r>
            <a:endParaRPr lang="lv-LV" b="1" dirty="0"/>
          </a:p>
          <a:p>
            <a:pPr algn="just"/>
            <a:r>
              <a:rPr lang="lv-LV" b="1" dirty="0"/>
              <a:t>Vadītāja / sociālā darbiniece </a:t>
            </a:r>
            <a:r>
              <a:rPr lang="lv-LV" b="1" dirty="0">
                <a:solidFill>
                  <a:srgbClr val="800000"/>
                </a:solidFill>
              </a:rPr>
              <a:t>Sarmīte Bāra</a:t>
            </a:r>
          </a:p>
          <a:p>
            <a:pPr algn="just"/>
            <a:r>
              <a:rPr lang="lv-LV" b="1" dirty="0"/>
              <a:t>    </a:t>
            </a:r>
            <a:r>
              <a:rPr lang="lv-LV" sz="1600" b="1" i="1" dirty="0"/>
              <a:t> </a:t>
            </a:r>
            <a:r>
              <a:rPr lang="lv-LV" sz="1600" b="1" i="1" dirty="0">
                <a:solidFill>
                  <a:srgbClr val="800000"/>
                </a:solidFill>
              </a:rPr>
              <a:t>«Namiņš», Lejasstrazdi,  Dobeles pagasts, Dobeles novads</a:t>
            </a:r>
          </a:p>
        </p:txBody>
      </p:sp>
      <p:sp>
        <p:nvSpPr>
          <p:cNvPr id="3" name="Rectangle 2"/>
          <p:cNvSpPr/>
          <p:nvPr/>
        </p:nvSpPr>
        <p:spPr>
          <a:xfrm>
            <a:off x="152400" y="1752600"/>
            <a:ext cx="3352797" cy="42570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lv-LV" dirty="0"/>
              <a:t>Sociālā audzinātāja 2</a:t>
            </a:r>
          </a:p>
          <a:p>
            <a:pPr marL="285750" indent="-285750">
              <a:buFont typeface="Arial" panose="020B0604020202020204" pitchFamily="34" charset="0"/>
              <a:buChar char="•"/>
            </a:pPr>
            <a:r>
              <a:rPr lang="lv-LV" dirty="0"/>
              <a:t>Aprūpētāja  2</a:t>
            </a:r>
          </a:p>
          <a:p>
            <a:pPr marL="285750" indent="-285750">
              <a:buFont typeface="Arial" panose="020B0604020202020204" pitchFamily="34" charset="0"/>
              <a:buChar char="•"/>
            </a:pPr>
            <a:r>
              <a:rPr lang="lv-LV" dirty="0"/>
              <a:t>Medicīnas māsa </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FEA8582C-3380-CAEF-4CCA-5D9313E7A01E}"/>
              </a:ext>
            </a:extLst>
          </p:cNvPr>
          <p:cNvSpPr txBox="1"/>
          <p:nvPr/>
        </p:nvSpPr>
        <p:spPr>
          <a:xfrm>
            <a:off x="685800" y="2895600"/>
            <a:ext cx="7772399" cy="1755096"/>
          </a:xfrm>
          <a:prstGeom prst="rect">
            <a:avLst/>
          </a:prstGeom>
          <a:noFill/>
        </p:spPr>
        <p:txBody>
          <a:bodyPr wrap="square">
            <a:spAutoFit/>
          </a:bodyPr>
          <a:lstStyle/>
          <a:p>
            <a:pPr>
              <a:lnSpc>
                <a:spcPct val="106000"/>
              </a:lnSpc>
              <a:spcAft>
                <a:spcPts val="800"/>
              </a:spcAft>
            </a:pPr>
            <a:r>
              <a:rPr lang="lv-LV" b="1" dirty="0" err="1">
                <a:latin typeface="Book Antiqua" panose="02040602050305030304" pitchFamily="18" charset="0"/>
                <a:ea typeface="Calibri" panose="020F0502020204030204" pitchFamily="34" charset="0"/>
                <a:cs typeface="Times New Roman" panose="02020603050405020304" pitchFamily="18" charset="0"/>
              </a:rPr>
              <a:t>M</a:t>
            </a:r>
            <a:r>
              <a:rPr lang="lv-LV" sz="1800" b="1" dirty="0" err="1">
                <a:effectLst/>
                <a:latin typeface="Book Antiqua" panose="02040602050305030304" pitchFamily="18" charset="0"/>
                <a:ea typeface="Calibri" panose="020F0502020204030204" pitchFamily="34" charset="0"/>
                <a:cs typeface="Times New Roman" panose="02020603050405020304" pitchFamily="18" charset="0"/>
              </a:rPr>
              <a:t>ērķgrupa</a:t>
            </a:r>
            <a:r>
              <a:rPr lang="lv-LV" sz="1800" b="1" dirty="0">
                <a:effectLst/>
                <a:latin typeface="Book Antiqua" panose="02040602050305030304" pitchFamily="18" charset="0"/>
                <a:ea typeface="Calibri" panose="020F0502020204030204" pitchFamily="34" charset="0"/>
                <a:cs typeface="Times New Roman" panose="02020603050405020304" pitchFamily="18" charset="0"/>
              </a:rPr>
              <a:t> personas ar funkcionāla rakstura traucējumiem:</a:t>
            </a:r>
            <a:endParaRPr lang="lv-LV" sz="18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bērni no 3-18 gadu vecumam </a:t>
            </a:r>
            <a:r>
              <a:rPr lang="lv-LV" sz="1800" b="1" dirty="0">
                <a:effectLst/>
                <a:latin typeface="Book Antiqua" panose="02040602050305030304" pitchFamily="18" charset="0"/>
                <a:ea typeface="Calibri" panose="020F0502020204030204" pitchFamily="34" charset="0"/>
                <a:cs typeface="Times New Roman" panose="02020603050405020304" pitchFamily="18" charset="0"/>
              </a:rPr>
              <a:t>ar īpašās kopšanas indikācijām</a:t>
            </a:r>
            <a:r>
              <a:rPr lang="lv-LV" sz="1800" dirty="0">
                <a:effectLst/>
                <a:latin typeface="Book Antiqua" panose="02040602050305030304" pitchFamily="18" charset="0"/>
                <a:ea typeface="Calibri" panose="020F0502020204030204" pitchFamily="34" charset="0"/>
                <a:cs typeface="Times New Roman" panose="02020603050405020304" pitchFamily="18" charset="0"/>
              </a:rPr>
              <a:t> (gan izvērtētie projekta ”Atver sirdi Zemgalē” ietvaros, gan nevērtētie);</a:t>
            </a:r>
          </a:p>
          <a:p>
            <a:pPr marL="342900" lvl="0" indent="-342900">
              <a:lnSpc>
                <a:spcPct val="106000"/>
              </a:lnSpc>
              <a:spcAft>
                <a:spcPts val="800"/>
              </a:spcAft>
              <a:buFont typeface="+mj-lt"/>
              <a:buAutoNum type="arabicPeriod"/>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pieaugušas personas ar garīgās attīstības traucējumiem, kuri vērtēti projekta ietvaros, un kuriem ir izstrādāti individuālie atbalsta plāni.</a:t>
            </a:r>
          </a:p>
        </p:txBody>
      </p:sp>
      <p:sp>
        <p:nvSpPr>
          <p:cNvPr id="9" name="TextBox 8">
            <a:extLst>
              <a:ext uri="{FF2B5EF4-FFF2-40B4-BE49-F238E27FC236}">
                <a16:creationId xmlns:a16="http://schemas.microsoft.com/office/drawing/2014/main" id="{7D261FE8-F924-AA16-711C-FDDBD9F98EEE}"/>
              </a:ext>
            </a:extLst>
          </p:cNvPr>
          <p:cNvSpPr txBox="1"/>
          <p:nvPr/>
        </p:nvSpPr>
        <p:spPr>
          <a:xfrm>
            <a:off x="533400" y="5251366"/>
            <a:ext cx="8153400" cy="923330"/>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85 460,06</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69 858,60</a:t>
            </a:r>
          </a:p>
          <a:p>
            <a:pPr algn="just"/>
            <a:endParaRPr lang="lv-LV" sz="1800" dirty="0">
              <a:latin typeface="Book Antiqua" panose="02040602050305030304" pitchFamily="18" charset="0"/>
            </a:endParaRPr>
          </a:p>
        </p:txBody>
      </p:sp>
    </p:spTree>
    <p:extLst>
      <p:ext uri="{BB962C8B-B14F-4D97-AF65-F5344CB8AC3E}">
        <p14:creationId xmlns:p14="http://schemas.microsoft.com/office/powerpoint/2010/main" val="2160775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lv-LV" sz="1600" b="1" i="1" dirty="0">
              <a:solidFill>
                <a:srgbClr val="800000"/>
              </a:solidFill>
            </a:endParaRPr>
          </a:p>
        </p:txBody>
      </p:sp>
      <p:sp>
        <p:nvSpPr>
          <p:cNvPr id="3" name="Rectangle 2"/>
          <p:cNvSpPr/>
          <p:nvPr/>
        </p:nvSpPr>
        <p:spPr>
          <a:xfrm>
            <a:off x="380999" y="701092"/>
            <a:ext cx="845820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lv-LV" dirty="0"/>
              <a:t>2022. gadā pakalpojumu izmantoja 86 klienti no Dobeles, Aizkraukles, Smiltenes, Bauskas, Preiļu, Siguldas , Jelgavas novadiem un Jelgavas </a:t>
            </a:r>
            <a:r>
              <a:rPr lang="lv-LV" dirty="0" err="1"/>
              <a:t>valstspilsētas</a:t>
            </a:r>
            <a:endParaRPr lang="lv-LV" dirty="0"/>
          </a:p>
          <a:p>
            <a:endParaRPr lang="lv-LV" dirty="0"/>
          </a:p>
          <a:p>
            <a:r>
              <a:rPr lang="lv-LV" dirty="0"/>
              <a:t>(Maksimālais gultas vietu skaits 8, taču faktiski pakalpojumu vienlaicīgi var izmantot ne vairāk kā 5 klienti)</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764C3B8-DD26-803E-E6E4-780931F7B802}"/>
              </a:ext>
            </a:extLst>
          </p:cNvPr>
          <p:cNvSpPr txBox="1"/>
          <p:nvPr/>
        </p:nvSpPr>
        <p:spPr>
          <a:xfrm>
            <a:off x="914400" y="2667000"/>
            <a:ext cx="8839196" cy="2687274"/>
          </a:xfrm>
          <a:prstGeom prst="rect">
            <a:avLst/>
          </a:prstGeom>
          <a:noFill/>
        </p:spPr>
        <p:txBody>
          <a:bodyPr wrap="square">
            <a:spAutoFit/>
          </a:bodyPr>
          <a:lstStyle/>
          <a:p>
            <a:pPr>
              <a:lnSpc>
                <a:spcPct val="106000"/>
              </a:lnSpc>
            </a:pPr>
            <a:r>
              <a:rPr lang="lv-LV" sz="1600" b="1" dirty="0">
                <a:effectLst/>
                <a:latin typeface="Book Antiqua" panose="02040602050305030304" pitchFamily="18" charset="0"/>
                <a:ea typeface="Calibri" panose="020F0502020204030204" pitchFamily="34" charset="0"/>
                <a:cs typeface="Times New Roman" panose="02020603050405020304" pitchFamily="18" charset="0"/>
              </a:rPr>
              <a:t>Īslaicīgas sociālās aprūpes pakalpojums ”Atelpas brīdis” ietver:</a:t>
            </a:r>
            <a:endParaRPr lang="lv-LV" sz="1600" dirty="0">
              <a:effectLst/>
              <a:latin typeface="Book Antiqua" panose="02040602050305030304" pitchFamily="18" charset="0"/>
              <a:ea typeface="Calibri" panose="020F0502020204030204" pitchFamily="34" charset="0"/>
              <a:cs typeface="Times New Roman" panose="02020603050405020304" pitchFamily="18" charset="0"/>
            </a:endParaRP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klientu ikdienas aprūpi</a:t>
            </a: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uzraudzību un pieskatīšanu</a:t>
            </a: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ēdināšanu 4 x dienā</a:t>
            </a: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pašaprūpes spēju un sociālo prasmju uzturēšanu</a:t>
            </a:r>
            <a:endParaRPr lang="lv-LV" sz="1600" dirty="0">
              <a:latin typeface="Book Antiqua" panose="02040602050305030304" pitchFamily="18" charset="0"/>
              <a:ea typeface="Calibri" panose="020F0502020204030204" pitchFamily="34" charset="0"/>
              <a:cs typeface="Times New Roman" panose="02020603050405020304" pitchFamily="18" charset="0"/>
            </a:endParaRP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ārstu nozīmēto medikamentu lietošanas nepārtrauktību</a:t>
            </a: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saturīgu brīvā laika pavadīšanu (zīmēšanu, aplicēšanu, spēlēšanos ar attīstošajām rotaļlietām, </a:t>
            </a:r>
            <a:r>
              <a:rPr lang="lv-LV" sz="1600" dirty="0" err="1">
                <a:effectLst/>
                <a:latin typeface="Book Antiqua" panose="02040602050305030304" pitchFamily="18" charset="0"/>
                <a:ea typeface="Calibri" panose="020F0502020204030204" pitchFamily="34" charset="0"/>
                <a:cs typeface="Times New Roman" panose="02020603050405020304" pitchFamily="18" charset="0"/>
              </a:rPr>
              <a:t>dekupāžu</a:t>
            </a:r>
            <a:r>
              <a:rPr lang="lv-LV" sz="1600" dirty="0">
                <a:effectLst/>
                <a:latin typeface="Book Antiqua" panose="02040602050305030304" pitchFamily="18" charset="0"/>
                <a:ea typeface="Calibri" panose="020F0502020204030204" pitchFamily="34" charset="0"/>
                <a:cs typeface="Times New Roman" panose="02020603050405020304" pitchFamily="18" charset="0"/>
              </a:rPr>
              <a:t> un tml.)</a:t>
            </a:r>
          </a:p>
          <a:p>
            <a:pPr marL="285750" lvl="0" indent="-285750">
              <a:lnSpc>
                <a:spcPct val="106000"/>
              </a:lnSpc>
              <a:buFont typeface="Wingdings" panose="05000000000000000000" pitchFamily="2" charset="2"/>
              <a:buChar char="Ø"/>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pastaigas svaigā gaisā</a:t>
            </a:r>
          </a:p>
          <a:p>
            <a:pPr marL="285750" indent="-285750">
              <a:buFont typeface="Wingdings" panose="05000000000000000000" pitchFamily="2" charset="2"/>
              <a:buChar char="Ø"/>
            </a:pP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4216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Aprūpes mājās birojs</a:t>
            </a:r>
            <a:endParaRPr lang="lv-LV" b="1" dirty="0"/>
          </a:p>
          <a:p>
            <a:pPr algn="just"/>
            <a:r>
              <a:rPr lang="lv-LV" b="1" dirty="0"/>
              <a:t>Vadītāja </a:t>
            </a:r>
            <a:r>
              <a:rPr lang="lv-LV" b="1" dirty="0">
                <a:solidFill>
                  <a:srgbClr val="800000"/>
                </a:solidFill>
              </a:rPr>
              <a:t>Ilze Krastiņa</a:t>
            </a:r>
          </a:p>
          <a:p>
            <a:pPr algn="just"/>
            <a:r>
              <a:rPr lang="lv-LV" b="1" dirty="0"/>
              <a:t>    </a:t>
            </a:r>
            <a:r>
              <a:rPr lang="lv-LV" sz="1600" b="1" i="1" dirty="0"/>
              <a:t> </a:t>
            </a:r>
            <a:r>
              <a:rPr lang="lv-LV" sz="1600" b="1" i="1" dirty="0" err="1">
                <a:solidFill>
                  <a:srgbClr val="800000"/>
                </a:solidFill>
              </a:rPr>
              <a:t>E.Francmaņa</a:t>
            </a:r>
            <a:r>
              <a:rPr lang="lv-LV" sz="1600" b="1" i="1" dirty="0">
                <a:solidFill>
                  <a:srgbClr val="800000"/>
                </a:solidFill>
              </a:rPr>
              <a:t> iela 6, Dobele</a:t>
            </a:r>
          </a:p>
        </p:txBody>
      </p:sp>
      <p:sp>
        <p:nvSpPr>
          <p:cNvPr id="3" name="Rectangle 2"/>
          <p:cNvSpPr/>
          <p:nvPr/>
        </p:nvSpPr>
        <p:spPr>
          <a:xfrm>
            <a:off x="152400" y="1752600"/>
            <a:ext cx="3352797" cy="42570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lv-LV" dirty="0"/>
              <a:t>Sociālais aprūpētājs</a:t>
            </a:r>
          </a:p>
          <a:p>
            <a:pPr marL="285750" indent="-285750">
              <a:buFont typeface="Arial" panose="020B0604020202020204" pitchFamily="34" charset="0"/>
              <a:buChar char="•"/>
            </a:pPr>
            <a:r>
              <a:rPr lang="lv-LV" dirty="0"/>
              <a:t>Aprūpētāja  10</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FEA8582C-3380-CAEF-4CCA-5D9313E7A01E}"/>
              </a:ext>
            </a:extLst>
          </p:cNvPr>
          <p:cNvSpPr txBox="1"/>
          <p:nvPr/>
        </p:nvSpPr>
        <p:spPr>
          <a:xfrm>
            <a:off x="457200" y="2574054"/>
            <a:ext cx="8381999" cy="1709892"/>
          </a:xfrm>
          <a:prstGeom prst="rect">
            <a:avLst/>
          </a:prstGeom>
          <a:noFill/>
        </p:spPr>
        <p:txBody>
          <a:bodyPr wrap="square">
            <a:spAutoFit/>
          </a:bodyPr>
          <a:lstStyle/>
          <a:p>
            <a:pPr lvl="0" algn="just">
              <a:lnSpc>
                <a:spcPct val="150000"/>
              </a:lnSpc>
              <a:spcAft>
                <a:spcPts val="800"/>
              </a:spcAft>
            </a:pPr>
            <a:r>
              <a:rPr lang="lv-LV" sz="1800" dirty="0">
                <a:latin typeface="Book Antiqua" panose="02040602050305030304" pitchFamily="18" charset="0"/>
                <a:ea typeface="Times New Roman" panose="02020603050405020304" pitchFamily="18" charset="0"/>
              </a:rPr>
              <a:t>Sniedz sociālās aprūpes pakalpojumu dzīves vietā, nodrošinot personai, kurai vecuma vai funkcionālo traucējumu dēļ ir objektīvas grūtības sevi aprūpēt, pamatvajadzību apmierināšanu, dzīves kvalitātes nepazemināšanos, palīdzību mājas darbu veikšanā un personīgajā aprūpē</a:t>
            </a:r>
            <a:endParaRPr lang="lv-LV" sz="1800" dirty="0">
              <a:latin typeface="Book Antiqua" panose="0204060205030503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11634D47-B209-9926-9A16-D7A147F49430}"/>
              </a:ext>
            </a:extLst>
          </p:cNvPr>
          <p:cNvSpPr txBox="1"/>
          <p:nvPr/>
        </p:nvSpPr>
        <p:spPr>
          <a:xfrm>
            <a:off x="380999" y="4910292"/>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121 622,81</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105 712,69</a:t>
            </a:r>
          </a:p>
        </p:txBody>
      </p:sp>
    </p:spTree>
    <p:extLst>
      <p:ext uri="{BB962C8B-B14F-4D97-AF65-F5344CB8AC3E}">
        <p14:creationId xmlns:p14="http://schemas.microsoft.com/office/powerpoint/2010/main" val="1139167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FEA8582C-3380-CAEF-4CCA-5D9313E7A01E}"/>
              </a:ext>
            </a:extLst>
          </p:cNvPr>
          <p:cNvSpPr txBox="1"/>
          <p:nvPr/>
        </p:nvSpPr>
        <p:spPr>
          <a:xfrm>
            <a:off x="228600" y="685800"/>
            <a:ext cx="8381999" cy="3057312"/>
          </a:xfrm>
          <a:prstGeom prst="rect">
            <a:avLst/>
          </a:prstGeom>
          <a:noFill/>
        </p:spPr>
        <p:txBody>
          <a:bodyPr wrap="square">
            <a:spAutoFit/>
          </a:bodyPr>
          <a:lstStyle/>
          <a:p>
            <a:pPr marL="285750" lvl="0" indent="-285750" algn="just">
              <a:lnSpc>
                <a:spcPct val="150000"/>
              </a:lnSpc>
              <a:spcAft>
                <a:spcPts val="800"/>
              </a:spcAft>
              <a:buFont typeface="Wingdings" panose="05000000000000000000" pitchFamily="2" charset="2"/>
              <a:buChar char="ü"/>
            </a:pPr>
            <a:r>
              <a:rPr lang="lv-LV" sz="1800" dirty="0">
                <a:latin typeface="Book Antiqua" panose="02040602050305030304" pitchFamily="18" charset="0"/>
                <a:ea typeface="Times New Roman" panose="02020603050405020304" pitchFamily="18" charset="0"/>
              </a:rPr>
              <a:t>Vidējais klientu skaits mēnesī – 70</a:t>
            </a:r>
          </a:p>
          <a:p>
            <a:pPr marL="285750" lvl="0" indent="-285750" algn="just">
              <a:lnSpc>
                <a:spcPct val="150000"/>
              </a:lnSpc>
              <a:spcAft>
                <a:spcPts val="800"/>
              </a:spcAft>
              <a:buFont typeface="Wingdings" panose="05000000000000000000" pitchFamily="2" charset="2"/>
              <a:buChar char="ü"/>
            </a:pPr>
            <a:r>
              <a:rPr lang="lv-LV" dirty="0">
                <a:latin typeface="Book Antiqua" panose="02040602050305030304" pitchFamily="18" charset="0"/>
                <a:ea typeface="Calibri" panose="020F0502020204030204" pitchFamily="34" charset="0"/>
              </a:rPr>
              <a:t>Vidējais klientu vecums – 78</a:t>
            </a:r>
          </a:p>
          <a:p>
            <a:pPr marL="285750" lvl="0" indent="-285750" algn="just">
              <a:lnSpc>
                <a:spcPct val="150000"/>
              </a:lnSpc>
              <a:spcAft>
                <a:spcPts val="800"/>
              </a:spcAft>
              <a:buFont typeface="Wingdings" panose="05000000000000000000" pitchFamily="2" charset="2"/>
              <a:buChar char="ü"/>
            </a:pPr>
            <a:r>
              <a:rPr lang="lv-LV" dirty="0">
                <a:latin typeface="Book Antiqua" panose="02040602050305030304" pitchFamily="18" charset="0"/>
                <a:ea typeface="Calibri" panose="020F0502020204030204" pitchFamily="34" charset="0"/>
              </a:rPr>
              <a:t>88% atbilst 1.aprūpes līmenim</a:t>
            </a:r>
          </a:p>
          <a:p>
            <a:pPr marL="285750" lvl="0" indent="-285750" algn="just">
              <a:lnSpc>
                <a:spcPct val="150000"/>
              </a:lnSpc>
              <a:spcAft>
                <a:spcPts val="800"/>
              </a:spcAft>
              <a:buFont typeface="Wingdings" panose="05000000000000000000" pitchFamily="2" charset="2"/>
              <a:buChar char="ü"/>
            </a:pPr>
            <a:r>
              <a:rPr lang="lv-LV" dirty="0">
                <a:latin typeface="Book Antiqua" panose="02040602050305030304" pitchFamily="18" charset="0"/>
                <a:ea typeface="Calibri" panose="020F0502020204030204" pitchFamily="34" charset="0"/>
              </a:rPr>
              <a:t>10% atbilst 2.aprūpes līmenim</a:t>
            </a:r>
          </a:p>
          <a:p>
            <a:pPr marL="285750" lvl="0" indent="-285750" algn="just">
              <a:lnSpc>
                <a:spcPct val="150000"/>
              </a:lnSpc>
              <a:spcAft>
                <a:spcPts val="800"/>
              </a:spcAft>
              <a:buFont typeface="Wingdings" panose="05000000000000000000" pitchFamily="2" charset="2"/>
              <a:buChar char="ü"/>
            </a:pPr>
            <a:r>
              <a:rPr lang="lv-LV" dirty="0">
                <a:latin typeface="Book Antiqua" panose="02040602050305030304" pitchFamily="18" charset="0"/>
                <a:ea typeface="Calibri" panose="020F0502020204030204" pitchFamily="34" charset="0"/>
              </a:rPr>
              <a:t>2% 3./4. aprūpes līmenis</a:t>
            </a:r>
          </a:p>
          <a:p>
            <a:pPr lvl="0" algn="just">
              <a:lnSpc>
                <a:spcPct val="150000"/>
              </a:lnSpc>
              <a:spcAft>
                <a:spcPts val="800"/>
              </a:spcAft>
            </a:pPr>
            <a:endParaRPr lang="lv-LV" sz="1800" dirty="0">
              <a:latin typeface="Book Antiqua" panose="02040602050305030304" pitchFamily="18" charset="0"/>
              <a:ea typeface="Calibri" panose="020F0502020204030204" pitchFamily="34" charset="0"/>
            </a:endParaRPr>
          </a:p>
        </p:txBody>
      </p:sp>
    </p:spTree>
    <p:extLst>
      <p:ext uri="{BB962C8B-B14F-4D97-AF65-F5344CB8AC3E}">
        <p14:creationId xmlns:p14="http://schemas.microsoft.com/office/powerpoint/2010/main" val="29618026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FEA8582C-3380-CAEF-4CCA-5D9313E7A01E}"/>
              </a:ext>
            </a:extLst>
          </p:cNvPr>
          <p:cNvSpPr txBox="1"/>
          <p:nvPr/>
        </p:nvSpPr>
        <p:spPr>
          <a:xfrm>
            <a:off x="228600" y="189619"/>
            <a:ext cx="8381999" cy="6478761"/>
          </a:xfrm>
          <a:prstGeom prst="rect">
            <a:avLst/>
          </a:prstGeom>
          <a:noFill/>
        </p:spPr>
        <p:txBody>
          <a:bodyPr wrap="square">
            <a:spAutoFit/>
          </a:bodyPr>
          <a:lstStyle/>
          <a:p>
            <a:pPr lvl="0" algn="ctr">
              <a:lnSpc>
                <a:spcPct val="150000"/>
              </a:lnSpc>
              <a:spcAft>
                <a:spcPts val="800"/>
              </a:spcAft>
            </a:pPr>
            <a:r>
              <a:rPr lang="lv-LV" b="1" dirty="0">
                <a:latin typeface="Book Antiqua" panose="02040602050305030304" pitchFamily="18" charset="0"/>
                <a:ea typeface="Calibri" panose="020F0502020204030204" pitchFamily="34" charset="0"/>
              </a:rPr>
              <a:t>Būtiskākās problēmas </a:t>
            </a: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lauku apvidos ļoti lieli attālumi mērojami (ar kājām), problemātiski nogādāt preces uz mājām, sevišķi ziemas mēnešos </a:t>
            </a:r>
            <a:endParaRPr lang="lv-LV" sz="1400" dirty="0">
              <a:latin typeface="Calibri" panose="020F0502020204030204" pitchFamily="34" charset="0"/>
              <a:ea typeface="Times New Roman" panose="02020603050405020304" pitchFamily="18" charset="0"/>
            </a:endParaRP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nav pieejami mobili palīglīdzekļi, lai nodrošinātu klientam pastaigas svaigā gaisā, asistētu dažādu vietu apmeklēšanā utt.</a:t>
            </a:r>
            <a:endParaRPr lang="lv-LV" sz="1400" dirty="0">
              <a:latin typeface="Calibri" panose="020F0502020204030204" pitchFamily="34" charset="0"/>
              <a:ea typeface="Times New Roman" panose="02020603050405020304" pitchFamily="18" charset="0"/>
            </a:endParaRP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nav pieejams speciālais transports, kur iespējams veikt uz vietas pamata higiēnas aprūpi, piemēram, matu mazgāšanu</a:t>
            </a:r>
            <a:endParaRPr lang="lv-LV" sz="1400" dirty="0">
              <a:latin typeface="Calibri" panose="020F0502020204030204" pitchFamily="34" charset="0"/>
              <a:ea typeface="Times New Roman" panose="02020603050405020304" pitchFamily="18" charset="0"/>
            </a:endParaRP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tiek bojāts personīgais apģērbs un apavi </a:t>
            </a:r>
            <a:endParaRPr lang="lv-LV" sz="1400" dirty="0">
              <a:latin typeface="Calibri" panose="020F0502020204030204" pitchFamily="34" charset="0"/>
              <a:ea typeface="Times New Roman" panose="02020603050405020304" pitchFamily="18" charset="0"/>
            </a:endParaRP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objektīvu iemeslu dēļ ir liels risks saslimt ar dažādām infekcijas slimībām (nepieciešama veselības apdrošināšana)</a:t>
            </a:r>
            <a:endParaRPr lang="lv-LV" sz="1400" dirty="0">
              <a:latin typeface="Calibri" panose="020F0502020204030204" pitchFamily="34" charset="0"/>
              <a:ea typeface="Times New Roman" panose="02020603050405020304" pitchFamily="18" charset="0"/>
            </a:endParaRP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ir klienti, kuri atrodas tālu no Biroja (piem., Kaķenieki, Ukri utt.) un aprūpes līmenis ir noteiks 1. - kā aprūpes pakalpojums noteikts, ka nepieciešams tikai ienest malku, kas kopumā novadam ir pilnībā neizdevīgi (transporta ekspluatācija, degviela, cilvēku resurss)</a:t>
            </a:r>
          </a:p>
          <a:p>
            <a:pPr marL="628650" lvl="1" indent="-171450" algn="just">
              <a:lnSpc>
                <a:spcPct val="150000"/>
              </a:lnSpc>
              <a:buFont typeface="Wingdings" panose="05000000000000000000" pitchFamily="2" charset="2"/>
              <a:buChar char="ü"/>
            </a:pPr>
            <a:r>
              <a:rPr lang="lv-LV" sz="1400" dirty="0">
                <a:effectLst/>
                <a:latin typeface="Times New Roman" panose="02020603050405020304" pitchFamily="18" charset="0"/>
                <a:ea typeface="Times New Roman" panose="02020603050405020304" pitchFamily="18" charset="0"/>
              </a:rPr>
              <a:t>veicot pakalpojumu Aprūpe mājās, biežas situācijas ir ar finansiālo pusi, respektīvi, klients nav gatavs dot tik daudz naudas, lai būtu iespējams visu nepieciešamo iegādāties, kā rezultātā aprūpētājas no saviem līdzekļiem aizdot (kas fundamentāli nav pareizi), pēctecīgi Biroja speciālistam (sociālais darbinieks, sociālais aprūpētājs) jāvada sociālais gadījums (bieži ar aprūpējamo piederīgajiem), kā rezultātā pietrūkst laika, lai veiktu tiešu intervenci pakalpojuma sniegšanā (atbalsta persona konkrētu uzdevumu veikšanā);</a:t>
            </a:r>
            <a:endParaRPr lang="lv-LV" sz="1400" dirty="0">
              <a:effectLst/>
              <a:latin typeface="Calibri" panose="020F0502020204030204" pitchFamily="34" charset="0"/>
              <a:ea typeface="Calibri" panose="020F0502020204030204" pitchFamily="34" charset="0"/>
            </a:endParaRPr>
          </a:p>
          <a:p>
            <a:pPr lvl="0" algn="just">
              <a:lnSpc>
                <a:spcPct val="150000"/>
              </a:lnSpc>
              <a:spcAft>
                <a:spcPts val="800"/>
              </a:spcAft>
            </a:pPr>
            <a:endParaRPr lang="lv-LV" sz="1800" dirty="0">
              <a:latin typeface="Book Antiqua" panose="02040602050305030304" pitchFamily="18" charset="0"/>
              <a:ea typeface="Calibri" panose="020F0502020204030204" pitchFamily="34" charset="0"/>
            </a:endParaRPr>
          </a:p>
        </p:txBody>
      </p:sp>
    </p:spTree>
    <p:extLst>
      <p:ext uri="{BB962C8B-B14F-4D97-AF65-F5344CB8AC3E}">
        <p14:creationId xmlns:p14="http://schemas.microsoft.com/office/powerpoint/2010/main" val="553489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0"/>
            <a:ext cx="50292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Administratīvā nodaļas vadītāja </a:t>
            </a:r>
            <a:r>
              <a:rPr lang="lv-LV" b="1" dirty="0"/>
              <a:t>  </a:t>
            </a:r>
            <a:r>
              <a:rPr lang="lv-LV" b="1" dirty="0">
                <a:solidFill>
                  <a:srgbClr val="800000"/>
                </a:solidFill>
              </a:rPr>
              <a:t>Lija Bojāre</a:t>
            </a:r>
          </a:p>
        </p:txBody>
      </p:sp>
      <p:sp>
        <p:nvSpPr>
          <p:cNvPr id="3" name="Rectangle 2"/>
          <p:cNvSpPr/>
          <p:nvPr/>
        </p:nvSpPr>
        <p:spPr>
          <a:xfrm>
            <a:off x="381000" y="762000"/>
            <a:ext cx="3376300" cy="2895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lv-LV" dirty="0"/>
              <a:t>Personāla vadītāja</a:t>
            </a:r>
          </a:p>
          <a:p>
            <a:pPr marL="285750" indent="-285750">
              <a:buFont typeface="Arial" panose="020B0604020202020204" pitchFamily="34" charset="0"/>
              <a:buChar char="•"/>
            </a:pPr>
            <a:r>
              <a:rPr lang="lv-LV" dirty="0"/>
              <a:t>Kvalitātes vadītājs</a:t>
            </a:r>
          </a:p>
          <a:p>
            <a:pPr marL="285750" indent="-285750">
              <a:buFont typeface="Arial" panose="020B0604020202020204" pitchFamily="34" charset="0"/>
              <a:buChar char="•"/>
            </a:pPr>
            <a:r>
              <a:rPr lang="lv-LV" dirty="0"/>
              <a:t>Psihologs</a:t>
            </a:r>
          </a:p>
          <a:p>
            <a:pPr marL="285750" indent="-285750">
              <a:buFont typeface="Arial" panose="020B0604020202020204" pitchFamily="34" charset="0"/>
              <a:buChar char="•"/>
            </a:pPr>
            <a:r>
              <a:rPr lang="lv-LV" dirty="0"/>
              <a:t>Nepilngadīgo lietu speciālists</a:t>
            </a:r>
          </a:p>
          <a:p>
            <a:pPr marL="285750" indent="-285750">
              <a:buFont typeface="Arial" panose="020B0604020202020204" pitchFamily="34" charset="0"/>
              <a:buChar char="•"/>
            </a:pPr>
            <a:r>
              <a:rPr lang="lv-LV" dirty="0"/>
              <a:t>Lietvedes 2</a:t>
            </a:r>
          </a:p>
          <a:p>
            <a:pPr marL="285750" indent="-285750">
              <a:buFont typeface="Arial" panose="020B0604020202020204" pitchFamily="34" charset="0"/>
              <a:buChar char="•"/>
            </a:pPr>
            <a:r>
              <a:rPr lang="lv-LV" dirty="0"/>
              <a:t>Remontstrādnieks 2</a:t>
            </a:r>
          </a:p>
          <a:p>
            <a:pPr marL="285750" indent="-285750">
              <a:buFont typeface="Arial" panose="020B0604020202020204" pitchFamily="34" charset="0"/>
              <a:buChar char="•"/>
            </a:pPr>
            <a:r>
              <a:rPr lang="lv-LV" dirty="0"/>
              <a:t>Automobiļa vadītājs</a:t>
            </a:r>
          </a:p>
          <a:p>
            <a:pPr marL="285750" indent="-285750">
              <a:buFont typeface="Arial" panose="020B0604020202020204" pitchFamily="34" charset="0"/>
              <a:buChar char="•"/>
            </a:pPr>
            <a:r>
              <a:rPr lang="lv-LV" dirty="0"/>
              <a:t>Mikroautobusa vadītājs – 3</a:t>
            </a:r>
          </a:p>
          <a:p>
            <a:pPr marL="285750" indent="-285750">
              <a:buFont typeface="Arial" panose="020B0604020202020204" pitchFamily="34" charset="0"/>
              <a:buChar char="•"/>
            </a:pPr>
            <a:r>
              <a:rPr lang="lv-LV" dirty="0"/>
              <a:t>Apkopējs</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7A54DB9-EB4A-58FE-62FB-754F9FD6F627}"/>
              </a:ext>
            </a:extLst>
          </p:cNvPr>
          <p:cNvSpPr txBox="1"/>
          <p:nvPr/>
        </p:nvSpPr>
        <p:spPr>
          <a:xfrm>
            <a:off x="495300" y="4053808"/>
            <a:ext cx="8153399" cy="1200329"/>
          </a:xfrm>
          <a:prstGeom prst="rect">
            <a:avLst/>
          </a:prstGeom>
          <a:noFill/>
        </p:spPr>
        <p:txBody>
          <a:bodyPr wrap="square">
            <a:spAutoFit/>
          </a:bodyPr>
          <a:lstStyle/>
          <a:p>
            <a:pPr marL="285750" indent="-285750" algn="just">
              <a:buFont typeface="Wingdings" panose="05000000000000000000" pitchFamily="2" charset="2"/>
              <a:buChar char="v"/>
            </a:pPr>
            <a:r>
              <a:rPr lang="lv-LV" sz="1800" dirty="0">
                <a:effectLst/>
                <a:latin typeface="Book Antiqua" panose="02040602050305030304" pitchFamily="18" charset="0"/>
                <a:ea typeface="Calibri" panose="020F0502020204030204" pitchFamily="34" charset="0"/>
              </a:rPr>
              <a:t>Sociālā dienesta uzturēšanas izdevumi – 856 204,07</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722 834,28</a:t>
            </a:r>
          </a:p>
          <a:p>
            <a:pPr marL="285750" indent="-285750" algn="just">
              <a:buFont typeface="Wingdings" panose="05000000000000000000" pitchFamily="2" charset="2"/>
              <a:buChar char="v"/>
            </a:pPr>
            <a:r>
              <a:rPr lang="lv-LV" sz="1800" dirty="0">
                <a:effectLst/>
                <a:latin typeface="Book Antiqua" panose="02040602050305030304" pitchFamily="18" charset="0"/>
                <a:ea typeface="Calibri" panose="020F0502020204030204" pitchFamily="34" charset="0"/>
              </a:rPr>
              <a:t>2023.gadā plānotais Sociālā dienesta uzturēšanas budžets – 1 050 910</a:t>
            </a:r>
          </a:p>
          <a:p>
            <a:pPr algn="just"/>
            <a:r>
              <a:rPr lang="lv-LV" dirty="0">
                <a:latin typeface="Book Antiqua" panose="02040602050305030304" pitchFamily="18" charset="0"/>
              </a:rPr>
              <a:t>	tai skaitā atalgojums 927 018</a:t>
            </a:r>
            <a:endParaRPr lang="lv-LV" sz="1800" dirty="0">
              <a:latin typeface="Book Antiqua" panose="02040602050305030304" pitchFamily="18" charset="0"/>
            </a:endParaRPr>
          </a:p>
        </p:txBody>
      </p:sp>
    </p:spTree>
    <p:extLst>
      <p:ext uri="{BB962C8B-B14F-4D97-AF65-F5344CB8AC3E}">
        <p14:creationId xmlns:p14="http://schemas.microsoft.com/office/powerpoint/2010/main" val="2527353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Dienas aprūpes centrs «Bēne»</a:t>
            </a:r>
            <a:endParaRPr lang="lv-LV" b="1" dirty="0"/>
          </a:p>
          <a:p>
            <a:pPr algn="just"/>
            <a:r>
              <a:rPr lang="lv-LV" b="1" dirty="0"/>
              <a:t>Vadītāja/sociālā darbiniece </a:t>
            </a:r>
            <a:r>
              <a:rPr lang="lv-LV" b="1" dirty="0">
                <a:solidFill>
                  <a:srgbClr val="800000"/>
                </a:solidFill>
              </a:rPr>
              <a:t>Inese </a:t>
            </a:r>
            <a:r>
              <a:rPr lang="lv-LV" b="1" dirty="0" err="1">
                <a:solidFill>
                  <a:srgbClr val="800000"/>
                </a:solidFill>
              </a:rPr>
              <a:t>Valante</a:t>
            </a:r>
            <a:endParaRPr lang="lv-LV" b="1" dirty="0">
              <a:solidFill>
                <a:srgbClr val="800000"/>
              </a:solidFill>
            </a:endParaRPr>
          </a:p>
          <a:p>
            <a:pPr algn="just"/>
            <a:r>
              <a:rPr lang="lv-LV" b="1" dirty="0"/>
              <a:t>    </a:t>
            </a:r>
            <a:r>
              <a:rPr lang="lv-LV" sz="1600" b="1" i="1" dirty="0"/>
              <a:t> </a:t>
            </a:r>
            <a:r>
              <a:rPr lang="lv-LV" sz="1600" b="1" i="1" dirty="0">
                <a:solidFill>
                  <a:srgbClr val="800000"/>
                </a:solidFill>
              </a:rPr>
              <a:t>Stacijas iela 8, Bēnes pagasts, Dobeles novads</a:t>
            </a:r>
          </a:p>
        </p:txBody>
      </p:sp>
      <p:sp>
        <p:nvSpPr>
          <p:cNvPr id="3" name="Rectangle 2"/>
          <p:cNvSpPr/>
          <p:nvPr/>
        </p:nvSpPr>
        <p:spPr>
          <a:xfrm>
            <a:off x="5486400" y="434585"/>
            <a:ext cx="2497485" cy="479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lv-LV" dirty="0"/>
              <a:t>Aprūpētāja  </a:t>
            </a:r>
          </a:p>
          <a:p>
            <a:r>
              <a:rPr lang="lv-LV" dirty="0"/>
              <a:t> </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3114210-94CC-06C5-81F0-65FC5C4E2AD3}"/>
              </a:ext>
            </a:extLst>
          </p:cNvPr>
          <p:cNvSpPr txBox="1"/>
          <p:nvPr/>
        </p:nvSpPr>
        <p:spPr>
          <a:xfrm>
            <a:off x="391885" y="1339953"/>
            <a:ext cx="8322881" cy="923330"/>
          </a:xfrm>
          <a:prstGeom prst="rect">
            <a:avLst/>
          </a:prstGeom>
          <a:noFill/>
        </p:spPr>
        <p:txBody>
          <a:bodyPr wrap="square">
            <a:spAutoFit/>
          </a:bodyPr>
          <a:lstStyle/>
          <a:p>
            <a:r>
              <a:rPr lang="lv-LV" dirty="0">
                <a:latin typeface="Times New Roman" panose="02020603050405020304" pitchFamily="18" charset="0"/>
                <a:ea typeface="Times New Roman" panose="02020603050405020304" pitchFamily="18" charset="0"/>
              </a:rPr>
              <a:t>S</a:t>
            </a:r>
            <a:r>
              <a:rPr lang="lv-LV" sz="1800" dirty="0">
                <a:effectLst/>
                <a:latin typeface="Times New Roman" panose="02020603050405020304" pitchFamily="18" charset="0"/>
                <a:ea typeface="Times New Roman" panose="02020603050405020304" pitchFamily="18" charset="0"/>
              </a:rPr>
              <a:t>niedz sociālās aprūpes un sociālās rehabilitācijas pakalpojumus Dobeles novada administratīvajā teritorijā deklarētiem un faktiski dzīvojošiem bērniem vecumā no 5 līdz 18 gadiem ar funkcionāliem traucējumiem</a:t>
            </a:r>
            <a:endParaRPr lang="lv-LV" dirty="0"/>
          </a:p>
        </p:txBody>
      </p:sp>
      <p:sp>
        <p:nvSpPr>
          <p:cNvPr id="9" name="TextBox 8">
            <a:extLst>
              <a:ext uri="{FF2B5EF4-FFF2-40B4-BE49-F238E27FC236}">
                <a16:creationId xmlns:a16="http://schemas.microsoft.com/office/drawing/2014/main" id="{584F2BC6-71A5-CBF7-28FB-18E3377005FF}"/>
              </a:ext>
            </a:extLst>
          </p:cNvPr>
          <p:cNvSpPr txBox="1"/>
          <p:nvPr/>
        </p:nvSpPr>
        <p:spPr>
          <a:xfrm>
            <a:off x="476625" y="2373842"/>
            <a:ext cx="8153399" cy="3046988"/>
          </a:xfrm>
          <a:prstGeom prst="rect">
            <a:avLst/>
          </a:prstGeom>
          <a:noFill/>
        </p:spPr>
        <p:txBody>
          <a:bodyPr wrap="square">
            <a:spAutoFit/>
          </a:bodyPr>
          <a:lstStyle/>
          <a:p>
            <a:pPr algn="just"/>
            <a:r>
              <a:rPr lang="lv-LV" sz="1600" b="1" u="sng" dirty="0">
                <a:effectLst/>
                <a:latin typeface="Book Antiqua" panose="02040602050305030304" pitchFamily="18" charset="0"/>
                <a:ea typeface="Times New Roman" panose="02020603050405020304" pitchFamily="18" charset="0"/>
              </a:rPr>
              <a:t>Nodrošina (centru apmeklē vidēji 10 bērni dienā):</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uzturēšanos DAC darba dienās no plkst.9:00 līdz 18:00;</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uzraudzību un individuālo atbalstu atbilstoši klienta funkcionēšanas līmenim, darba procesā izmantojot gan individuālās pieejas principu, gan grupu darbu;</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palīdzību pašaprūpē, atbilstoši nepieciešamībai;</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iespēju vienu reizi dienā ēst līdzi paņemto ēdienu;</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atbalstu klientam un viņa likumiskajam pārstāvim sociālo problēmu risināšanā atbilstoši nepieciešamībai ;</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organizētas nodarbības ar mērķi attīstīt klienta kognitīvās spējas, patstāvīgās funkcionēšanas spējas, kā arī uzturēt un attīstīt sīkās motorikas, pašaprūpes, patstāvīgas funkcionēšanas spējas, kā arī citas prasmes;</a:t>
            </a:r>
          </a:p>
          <a:p>
            <a:pPr marL="342900" lvl="0" indent="-342900" algn="just" fontAlgn="base">
              <a:buFont typeface="Symbol" panose="05050102010706020507" pitchFamily="18" charset="2"/>
              <a:buChar char=""/>
              <a:tabLst>
                <a:tab pos="810260" algn="l"/>
              </a:tabLst>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nepieciešamos drošības pasākumus uzturoties DAC.</a:t>
            </a:r>
          </a:p>
        </p:txBody>
      </p: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13 453,94</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12 703,26</a:t>
            </a:r>
          </a:p>
        </p:txBody>
      </p:sp>
    </p:spTree>
    <p:extLst>
      <p:ext uri="{BB962C8B-B14F-4D97-AF65-F5344CB8AC3E}">
        <p14:creationId xmlns:p14="http://schemas.microsoft.com/office/powerpoint/2010/main" val="32396218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8249025"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Dienas aprūpes centrs personām ar garīga rakstura traucējumiem «Solis»</a:t>
            </a:r>
            <a:endParaRPr lang="lv-LV" b="1" dirty="0"/>
          </a:p>
          <a:p>
            <a:pPr algn="just"/>
            <a:r>
              <a:rPr lang="lv-LV" b="1" dirty="0"/>
              <a:t>Vadītāja/sociālā darbiniece </a:t>
            </a:r>
            <a:r>
              <a:rPr lang="lv-LV" b="1" dirty="0">
                <a:solidFill>
                  <a:srgbClr val="800000"/>
                </a:solidFill>
              </a:rPr>
              <a:t>Daiga Rapša</a:t>
            </a:r>
          </a:p>
          <a:p>
            <a:pPr algn="just"/>
            <a:r>
              <a:rPr lang="lv-LV" b="1" dirty="0"/>
              <a:t>    </a:t>
            </a:r>
            <a:r>
              <a:rPr lang="lv-LV" sz="1600" b="1" i="1" dirty="0"/>
              <a:t> </a:t>
            </a:r>
            <a:r>
              <a:rPr lang="lv-LV" sz="1600" b="1" i="1" dirty="0">
                <a:solidFill>
                  <a:srgbClr val="800000"/>
                </a:solidFill>
              </a:rPr>
              <a:t>Brīvības iela 11, Dobele</a:t>
            </a:r>
          </a:p>
        </p:txBody>
      </p:sp>
      <p:sp>
        <p:nvSpPr>
          <p:cNvPr id="3" name="Rectangle 2"/>
          <p:cNvSpPr/>
          <p:nvPr/>
        </p:nvSpPr>
        <p:spPr>
          <a:xfrm>
            <a:off x="380999" y="1676400"/>
            <a:ext cx="3276601" cy="1340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lv-LV" dirty="0"/>
              <a:t>Sociālais aprūpētājs  2</a:t>
            </a:r>
          </a:p>
          <a:p>
            <a:pPr marL="285750" indent="-285750">
              <a:buFont typeface="Arial" panose="020B0604020202020204" pitchFamily="34" charset="0"/>
              <a:buChar char="•"/>
            </a:pPr>
            <a:r>
              <a:rPr lang="lv-LV" dirty="0"/>
              <a:t>Interešu pulciņa vadītājs </a:t>
            </a:r>
          </a:p>
          <a:p>
            <a:pPr marL="285750" indent="-285750">
              <a:buFont typeface="Arial" panose="020B0604020202020204" pitchFamily="34" charset="0"/>
              <a:buChar char="•"/>
            </a:pPr>
            <a:r>
              <a:rPr lang="lv-LV" dirty="0"/>
              <a:t>Saimniecības pārzinis</a:t>
            </a:r>
          </a:p>
          <a:p>
            <a:pPr marL="285750" indent="-285750">
              <a:buFont typeface="Arial" panose="020B0604020202020204" pitchFamily="34" charset="0"/>
              <a:buChar char="•"/>
            </a:pPr>
            <a:r>
              <a:rPr lang="lv-LV" dirty="0"/>
              <a:t>Apkopējs   </a:t>
            </a:r>
          </a:p>
          <a:p>
            <a:r>
              <a:rPr lang="lv-LV" dirty="0"/>
              <a:t> </a:t>
            </a:r>
          </a:p>
          <a:p>
            <a:pPr algn="ctr"/>
            <a:endParaRPr lang="lv-LV" sz="1600" u="sng" dirty="0"/>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36 590,46</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26 939,84</a:t>
            </a:r>
          </a:p>
        </p:txBody>
      </p:sp>
      <p:graphicFrame>
        <p:nvGraphicFramePr>
          <p:cNvPr id="12" name="Tabula 11">
            <a:extLst>
              <a:ext uri="{FF2B5EF4-FFF2-40B4-BE49-F238E27FC236}">
                <a16:creationId xmlns:a16="http://schemas.microsoft.com/office/drawing/2014/main" id="{F0CD107A-51ED-5910-7A49-2014874B3647}"/>
              </a:ext>
            </a:extLst>
          </p:cNvPr>
          <p:cNvGraphicFramePr>
            <a:graphicFrameLocks noGrp="1"/>
          </p:cNvGraphicFramePr>
          <p:nvPr>
            <p:extLst>
              <p:ext uri="{D42A27DB-BD31-4B8C-83A1-F6EECF244321}">
                <p14:modId xmlns:p14="http://schemas.microsoft.com/office/powerpoint/2010/main" val="972546007"/>
              </p:ext>
            </p:extLst>
          </p:nvPr>
        </p:nvGraphicFramePr>
        <p:xfrm>
          <a:off x="152399" y="3257130"/>
          <a:ext cx="8915398" cy="1924470"/>
        </p:xfrm>
        <a:graphic>
          <a:graphicData uri="http://schemas.openxmlformats.org/drawingml/2006/table">
            <a:tbl>
              <a:tblPr firstRow="1" firstCol="1" bandRow="1">
                <a:tableStyleId>{5C22544A-7EE6-4342-B048-85BDC9FD1C3A}</a:tableStyleId>
              </a:tblPr>
              <a:tblGrid>
                <a:gridCol w="703847">
                  <a:extLst>
                    <a:ext uri="{9D8B030D-6E8A-4147-A177-3AD203B41FA5}">
                      <a16:colId xmlns:a16="http://schemas.microsoft.com/office/drawing/2014/main" val="2032593836"/>
                    </a:ext>
                  </a:extLst>
                </a:gridCol>
                <a:gridCol w="1251283">
                  <a:extLst>
                    <a:ext uri="{9D8B030D-6E8A-4147-A177-3AD203B41FA5}">
                      <a16:colId xmlns:a16="http://schemas.microsoft.com/office/drawing/2014/main" val="3892663492"/>
                    </a:ext>
                  </a:extLst>
                </a:gridCol>
                <a:gridCol w="783522">
                  <a:extLst>
                    <a:ext uri="{9D8B030D-6E8A-4147-A177-3AD203B41FA5}">
                      <a16:colId xmlns:a16="http://schemas.microsoft.com/office/drawing/2014/main" val="2296438169"/>
                    </a:ext>
                  </a:extLst>
                </a:gridCol>
                <a:gridCol w="625978">
                  <a:extLst>
                    <a:ext uri="{9D8B030D-6E8A-4147-A177-3AD203B41FA5}">
                      <a16:colId xmlns:a16="http://schemas.microsoft.com/office/drawing/2014/main" val="3097226189"/>
                    </a:ext>
                  </a:extLst>
                </a:gridCol>
                <a:gridCol w="547731">
                  <a:extLst>
                    <a:ext uri="{9D8B030D-6E8A-4147-A177-3AD203B41FA5}">
                      <a16:colId xmlns:a16="http://schemas.microsoft.com/office/drawing/2014/main" val="3033502971"/>
                    </a:ext>
                  </a:extLst>
                </a:gridCol>
                <a:gridCol w="547731">
                  <a:extLst>
                    <a:ext uri="{9D8B030D-6E8A-4147-A177-3AD203B41FA5}">
                      <a16:colId xmlns:a16="http://schemas.microsoft.com/office/drawing/2014/main" val="2933398577"/>
                    </a:ext>
                  </a:extLst>
                </a:gridCol>
                <a:gridCol w="469484">
                  <a:extLst>
                    <a:ext uri="{9D8B030D-6E8A-4147-A177-3AD203B41FA5}">
                      <a16:colId xmlns:a16="http://schemas.microsoft.com/office/drawing/2014/main" val="3272025489"/>
                    </a:ext>
                  </a:extLst>
                </a:gridCol>
                <a:gridCol w="547731">
                  <a:extLst>
                    <a:ext uri="{9D8B030D-6E8A-4147-A177-3AD203B41FA5}">
                      <a16:colId xmlns:a16="http://schemas.microsoft.com/office/drawing/2014/main" val="1374808833"/>
                    </a:ext>
                  </a:extLst>
                </a:gridCol>
                <a:gridCol w="469484">
                  <a:extLst>
                    <a:ext uri="{9D8B030D-6E8A-4147-A177-3AD203B41FA5}">
                      <a16:colId xmlns:a16="http://schemas.microsoft.com/office/drawing/2014/main" val="1942689508"/>
                    </a:ext>
                  </a:extLst>
                </a:gridCol>
                <a:gridCol w="391236">
                  <a:extLst>
                    <a:ext uri="{9D8B030D-6E8A-4147-A177-3AD203B41FA5}">
                      <a16:colId xmlns:a16="http://schemas.microsoft.com/office/drawing/2014/main" val="1704815856"/>
                    </a:ext>
                  </a:extLst>
                </a:gridCol>
                <a:gridCol w="547731">
                  <a:extLst>
                    <a:ext uri="{9D8B030D-6E8A-4147-A177-3AD203B41FA5}">
                      <a16:colId xmlns:a16="http://schemas.microsoft.com/office/drawing/2014/main" val="4283421485"/>
                    </a:ext>
                  </a:extLst>
                </a:gridCol>
                <a:gridCol w="547731">
                  <a:extLst>
                    <a:ext uri="{9D8B030D-6E8A-4147-A177-3AD203B41FA5}">
                      <a16:colId xmlns:a16="http://schemas.microsoft.com/office/drawing/2014/main" val="19202313"/>
                    </a:ext>
                  </a:extLst>
                </a:gridCol>
                <a:gridCol w="469484">
                  <a:extLst>
                    <a:ext uri="{9D8B030D-6E8A-4147-A177-3AD203B41FA5}">
                      <a16:colId xmlns:a16="http://schemas.microsoft.com/office/drawing/2014/main" val="953701877"/>
                    </a:ext>
                  </a:extLst>
                </a:gridCol>
                <a:gridCol w="479028">
                  <a:extLst>
                    <a:ext uri="{9D8B030D-6E8A-4147-A177-3AD203B41FA5}">
                      <a16:colId xmlns:a16="http://schemas.microsoft.com/office/drawing/2014/main" val="828875251"/>
                    </a:ext>
                  </a:extLst>
                </a:gridCol>
                <a:gridCol w="533397">
                  <a:extLst>
                    <a:ext uri="{9D8B030D-6E8A-4147-A177-3AD203B41FA5}">
                      <a16:colId xmlns:a16="http://schemas.microsoft.com/office/drawing/2014/main" val="3338307049"/>
                    </a:ext>
                  </a:extLst>
                </a:gridCol>
              </a:tblGrid>
              <a:tr h="475162">
                <a:tc rowSpan="2">
                  <a:txBody>
                    <a:bodyPr/>
                    <a:lstStyle/>
                    <a:p>
                      <a:pPr algn="ctr">
                        <a:lnSpc>
                          <a:spcPct val="107000"/>
                        </a:lnSpc>
                        <a:spcAft>
                          <a:spcPts val="800"/>
                        </a:spcAft>
                      </a:pPr>
                      <a:r>
                        <a:rPr lang="lv-LV" sz="1200">
                          <a:effectLst/>
                        </a:rPr>
                        <a:t>Gads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07000"/>
                        </a:lnSpc>
                        <a:spcAft>
                          <a:spcPts val="800"/>
                        </a:spcAft>
                      </a:pPr>
                      <a:r>
                        <a:rPr lang="lv-LV" sz="1200">
                          <a:effectLst/>
                        </a:rPr>
                        <a:t>Apmeklētāju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13">
                  <a:txBody>
                    <a:bodyPr/>
                    <a:lstStyle/>
                    <a:p>
                      <a:pPr algn="ctr">
                        <a:lnSpc>
                          <a:spcPct val="107000"/>
                        </a:lnSpc>
                        <a:spcAft>
                          <a:spcPts val="800"/>
                        </a:spcAft>
                      </a:pPr>
                      <a:r>
                        <a:rPr lang="lv-LV" sz="1200">
                          <a:effectLst/>
                        </a:rPr>
                        <a:t>Apmeklējumu reizes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165306574"/>
                  </a:ext>
                </a:extLst>
              </a:tr>
              <a:tr h="972697">
                <a:tc vMerge="1">
                  <a:txBody>
                    <a:bodyPr/>
                    <a:lstStyle/>
                    <a:p>
                      <a:endParaRPr lang="lv-LV"/>
                    </a:p>
                  </a:txBody>
                  <a:tcPr/>
                </a:tc>
                <a:tc vMerge="1">
                  <a:txBody>
                    <a:bodyPr/>
                    <a:lstStyle/>
                    <a:p>
                      <a:endParaRPr lang="lv-LV"/>
                    </a:p>
                  </a:txBody>
                  <a:tcPr/>
                </a:tc>
                <a:tc>
                  <a:txBody>
                    <a:bodyPr/>
                    <a:lstStyle/>
                    <a:p>
                      <a:pPr algn="ctr">
                        <a:lnSpc>
                          <a:spcPct val="107000"/>
                        </a:lnSpc>
                        <a:spcAft>
                          <a:spcPts val="800"/>
                        </a:spcAft>
                      </a:pPr>
                      <a:r>
                        <a:rPr lang="lv-LV" sz="1200">
                          <a:effectLst/>
                        </a:rPr>
                        <a:t>Gadā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Janv.</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Febr.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Marts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Apr.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Maijs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Jūn.</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Jūl.</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Aug.</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Sept.</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Okt.</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Nov.</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Dec.</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0701542"/>
                  </a:ext>
                </a:extLst>
              </a:tr>
              <a:tr h="476611">
                <a:tc>
                  <a:txBody>
                    <a:bodyPr/>
                    <a:lstStyle/>
                    <a:p>
                      <a:pPr>
                        <a:lnSpc>
                          <a:spcPct val="107000"/>
                        </a:lnSpc>
                        <a:spcAft>
                          <a:spcPts val="800"/>
                        </a:spcAft>
                      </a:pPr>
                      <a:r>
                        <a:rPr lang="lv-LV" sz="1200">
                          <a:effectLst/>
                        </a:rPr>
                        <a:t>2022.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12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1101</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97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58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99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85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99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84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73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93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108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113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111</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81</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1619356"/>
                  </a:ext>
                </a:extLst>
              </a:tr>
            </a:tbl>
          </a:graphicData>
        </a:graphic>
      </p:graphicFrame>
    </p:spTree>
    <p:extLst>
      <p:ext uri="{BB962C8B-B14F-4D97-AF65-F5344CB8AC3E}">
        <p14:creationId xmlns:p14="http://schemas.microsoft.com/office/powerpoint/2010/main" val="2188997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758D2CD-A7ED-3D41-C266-43E3C65D2814}"/>
              </a:ext>
            </a:extLst>
          </p:cNvPr>
          <p:cNvSpPr txBox="1"/>
          <p:nvPr/>
        </p:nvSpPr>
        <p:spPr>
          <a:xfrm>
            <a:off x="190500" y="188113"/>
            <a:ext cx="8763000" cy="6654066"/>
          </a:xfrm>
          <a:prstGeom prst="rect">
            <a:avLst/>
          </a:prstGeom>
          <a:noFill/>
        </p:spPr>
        <p:txBody>
          <a:bodyPr wrap="square">
            <a:spAutoFit/>
          </a:bodyPr>
          <a:lstStyle/>
          <a:p>
            <a:pPr indent="457200">
              <a:lnSpc>
                <a:spcPct val="107000"/>
              </a:lnSpc>
              <a:spcAft>
                <a:spcPts val="800"/>
              </a:spcAft>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Dienas aprūpes centrs nodrošina:</a:t>
            </a:r>
          </a:p>
          <a:p>
            <a:pPr marL="342900" lvl="0" indent="-342900" algn="just">
              <a:lnSpc>
                <a:spcPct val="107000"/>
              </a:lnSpc>
              <a:buFont typeface="Wingdings" panose="05000000000000000000" pitchFamily="2"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klientu uzraudzību un individuālo atbalstu;</a:t>
            </a:r>
          </a:p>
          <a:p>
            <a:pPr marL="342900" lvl="0" indent="-342900" algn="just">
              <a:lnSpc>
                <a:spcPct val="107000"/>
              </a:lnSpc>
              <a:buFont typeface="Wingdings" panose="05000000000000000000" pitchFamily="2"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klientam un viņa likumiskajam pārstāvim sniedz atbalstu sociālo problēmu risināšanā atbilstoši nepieciešamībai;</a:t>
            </a:r>
          </a:p>
          <a:p>
            <a:pPr marL="342900" lvl="0" indent="-342900" algn="just">
              <a:lnSpc>
                <a:spcPct val="107000"/>
              </a:lnSpc>
              <a:buFont typeface="Wingdings" panose="05000000000000000000" pitchFamily="2"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kognitīvo spēju uzturēšanu vai attīstīšanu (nodarbinātību veicinošo prasmju attīstīšanas nodarbības piemēram, kokapstrāde, šūšana, keramika) un patstāvīgās funkcionēšanas spēju attīstīšana (piemēram, mājturības darbi, kulinārijas nodarbības) vai sīkās motorikas (piemēram, rokdarbi, veidošana, motoriku attīstošās spēles), pašaprūpes un patstāvīgās funkcionēšanas (ēdiena pagatavošana, galda klāšana, mājturības darbi) un citu prasmju attīstību veicinošas nodarbības atbilstoši klienta vecumam un funkcionālajam stāvoklim;</a:t>
            </a:r>
          </a:p>
          <a:p>
            <a:pPr marL="342900" lvl="0" indent="-342900" algn="just">
              <a:lnSpc>
                <a:spcPct val="107000"/>
              </a:lnSpc>
              <a:buFont typeface="Wingdings" panose="05000000000000000000" pitchFamily="2"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mākslas un mākslinieciskās pašdarbības spēju attīstīšanas nodarbības (piemēram, zīmēšana, mūzika, dažādu mākslas terapiju lietošana, teātra uzvedumu veidošana, grāmatu lasīšana, audioierakstu klausīšanās, kino);</a:t>
            </a:r>
          </a:p>
          <a:p>
            <a:pPr marL="342900" lvl="0" indent="-342900" algn="just">
              <a:lnSpc>
                <a:spcPct val="107000"/>
              </a:lnSpc>
              <a:buFont typeface="Wingdings" panose="05000000000000000000" pitchFamily="2"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fiziskās aktivitātes (piemēram, pastaigas svaigā gaisā) un nodarbības ar fizioterapeitu;</a:t>
            </a:r>
          </a:p>
          <a:p>
            <a:pPr marL="342900" lvl="0" indent="-342900" algn="just">
              <a:lnSpc>
                <a:spcPct val="107000"/>
              </a:lnSpc>
              <a:spcAft>
                <a:spcPts val="800"/>
              </a:spcAft>
              <a:buFont typeface="Wingdings" panose="05000000000000000000" pitchFamily="2"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saturīgas brīvā laika pavadīšanas iespējas Centra rīkotajos izbraukumos vai ekskursijās.</a:t>
            </a:r>
          </a:p>
          <a:p>
            <a:pPr indent="457200">
              <a:lnSpc>
                <a:spcPct val="107000"/>
              </a:lnSpc>
              <a:spcAft>
                <a:spcPts val="800"/>
              </a:spcAft>
            </a:pPr>
            <a:endParaRPr lang="lv-LV" sz="1600" b="1" u="sng" dirty="0">
              <a:latin typeface="Book Antiqua" panose="02040602050305030304" pitchFamily="18" charset="0"/>
              <a:ea typeface="Calibri" panose="020F0502020204030204" pitchFamily="34" charset="0"/>
              <a:cs typeface="Times New Roman" panose="02020603050405020304" pitchFamily="18" charset="0"/>
            </a:endParaRPr>
          </a:p>
          <a:p>
            <a:pPr indent="457200">
              <a:lnSpc>
                <a:spcPct val="107000"/>
              </a:lnSpc>
              <a:spcAft>
                <a:spcPts val="800"/>
              </a:spcAft>
            </a:pPr>
            <a:r>
              <a:rPr lang="lv-LV" sz="1600" b="1" u="sng" dirty="0">
                <a:latin typeface="Book Antiqua" panose="02040602050305030304" pitchFamily="18" charset="0"/>
                <a:ea typeface="Calibri" panose="020F0502020204030204" pitchFamily="34" charset="0"/>
                <a:cs typeface="Times New Roman" panose="02020603050405020304" pitchFamily="18" charset="0"/>
              </a:rPr>
              <a:t>Nepieciešams</a:t>
            </a:r>
            <a:endParaRPr lang="lv-LV" sz="1600" b="1" u="sng" dirty="0">
              <a:effectLst/>
              <a:latin typeface="Book Antiqua" panose="02040602050305030304" pitchFamily="18" charset="0"/>
              <a:ea typeface="Calibri" panose="020F0502020204030204" pitchFamily="34" charset="0"/>
              <a:cs typeface="Times New Roman" panose="02020603050405020304" pitchFamily="18" charset="0"/>
            </a:endParaRPr>
          </a:p>
          <a:p>
            <a:pPr lvl="0" algn="just">
              <a:lnSpc>
                <a:spcPct val="107000"/>
              </a:lnSpc>
              <a:spcAft>
                <a:spcPts val="800"/>
              </a:spcAft>
            </a:pPr>
            <a:r>
              <a:rPr lang="lv-LV" sz="1800" i="1" dirty="0">
                <a:effectLst/>
                <a:latin typeface="Times New Roman" panose="02020603050405020304" pitchFamily="18" charset="0"/>
                <a:ea typeface="Calibri" panose="020F0502020204030204" pitchFamily="34" charset="0"/>
                <a:cs typeface="Times New Roman" panose="02020603050405020304" pitchFamily="18" charset="0"/>
              </a:rPr>
              <a:t>Klientu sadalījums nodarbībās pēc garīgā rakstura traucējumu pakāpes, jo ar katru saslimšanas pakāpi jāstrādā atsevišķi (nepieciešami sociālie </a:t>
            </a:r>
            <a:r>
              <a:rPr lang="lv-LV" i="1" dirty="0">
                <a:latin typeface="Times New Roman" panose="02020603050405020304" pitchFamily="18" charset="0"/>
                <a:ea typeface="Calibri" panose="020F0502020204030204" pitchFamily="34" charset="0"/>
                <a:cs typeface="Times New Roman" panose="02020603050405020304" pitchFamily="18" charset="0"/>
              </a:rPr>
              <a:t>aprūpētāji vai audzinātāji ar specializāciju, </a:t>
            </a:r>
            <a:r>
              <a:rPr lang="lv-LV" sz="1800" i="1" dirty="0">
                <a:effectLst/>
                <a:latin typeface="Times New Roman" panose="02020603050405020304" pitchFamily="18" charset="0"/>
                <a:ea typeface="Calibri" panose="020F0502020204030204" pitchFamily="34" charset="0"/>
                <a:cs typeface="Times New Roman" panose="02020603050405020304" pitchFamily="18" charset="0"/>
              </a:rPr>
              <a:t>kas izprot klientu spējas un prot ar viņiem </a:t>
            </a:r>
            <a:r>
              <a:rPr lang="lv-LV" sz="1800" i="1" u="sng" dirty="0">
                <a:effectLst/>
                <a:latin typeface="Times New Roman" panose="02020603050405020304" pitchFamily="18" charset="0"/>
                <a:ea typeface="Calibri" panose="020F0502020204030204" pitchFamily="34" charset="0"/>
                <a:cs typeface="Times New Roman" panose="02020603050405020304" pitchFamily="18" charset="0"/>
              </a:rPr>
              <a:t>profesionāli</a:t>
            </a:r>
            <a:r>
              <a:rPr lang="lv-LV" sz="1800" i="1" dirty="0">
                <a:effectLst/>
                <a:latin typeface="Times New Roman" panose="02020603050405020304" pitchFamily="18" charset="0"/>
                <a:ea typeface="Calibri" panose="020F0502020204030204" pitchFamily="34" charset="0"/>
                <a:cs typeface="Times New Roman" panose="02020603050405020304" pitchFamily="18" charset="0"/>
              </a:rPr>
              <a:t> strādāt). </a:t>
            </a:r>
          </a:p>
          <a:p>
            <a:pPr lvl="0" algn="just">
              <a:lnSpc>
                <a:spcPct val="107000"/>
              </a:lnSpc>
              <a:spcAft>
                <a:spcPts val="800"/>
              </a:spcAft>
            </a:pPr>
            <a:r>
              <a:rPr lang="lv-LV" sz="1800" i="1" dirty="0">
                <a:effectLst/>
                <a:latin typeface="Times New Roman" panose="02020603050405020304" pitchFamily="18" charset="0"/>
                <a:ea typeface="Calibri" panose="020F0502020204030204" pitchFamily="34" charset="0"/>
                <a:cs typeface="Times New Roman" panose="02020603050405020304" pitchFamily="18" charset="0"/>
              </a:rPr>
              <a:t>Ir klienti, ar kuriem jāstrādā individuāli, saprotot, kāds ir darbā ar šo cilvēku mērķis</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lv-LV" sz="18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0124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Dienas centrs «Baltā māja»</a:t>
            </a:r>
            <a:endParaRPr lang="lv-LV" b="1" dirty="0"/>
          </a:p>
          <a:p>
            <a:pPr algn="just"/>
            <a:r>
              <a:rPr lang="lv-LV" b="1" dirty="0"/>
              <a:t>Vadītāja/sociālā darbiniece </a:t>
            </a:r>
            <a:r>
              <a:rPr lang="lv-LV" b="1" dirty="0">
                <a:solidFill>
                  <a:srgbClr val="800000"/>
                </a:solidFill>
              </a:rPr>
              <a:t>Dana </a:t>
            </a:r>
            <a:r>
              <a:rPr lang="lv-LV" b="1" dirty="0" err="1">
                <a:solidFill>
                  <a:srgbClr val="800000"/>
                </a:solidFill>
              </a:rPr>
              <a:t>Ļaskovska</a:t>
            </a:r>
            <a:endParaRPr lang="lv-LV" b="1" dirty="0">
              <a:solidFill>
                <a:srgbClr val="800000"/>
              </a:solidFill>
            </a:endParaRPr>
          </a:p>
          <a:p>
            <a:pPr algn="just"/>
            <a:r>
              <a:rPr lang="lv-LV" b="1" dirty="0"/>
              <a:t>    </a:t>
            </a:r>
            <a:r>
              <a:rPr lang="lv-LV" sz="1600" b="1" i="1" dirty="0"/>
              <a:t> </a:t>
            </a:r>
            <a:r>
              <a:rPr lang="lv-LV" sz="1600" b="1" i="1" dirty="0">
                <a:solidFill>
                  <a:srgbClr val="800000"/>
                </a:solidFill>
              </a:rPr>
              <a:t>Miera iela 16, Auce</a:t>
            </a:r>
          </a:p>
          <a:p>
            <a:pPr algn="just"/>
            <a:endParaRPr lang="lv-LV" sz="1600" b="1" i="1" dirty="0">
              <a:solidFill>
                <a:srgbClr val="800000"/>
              </a:solidFill>
            </a:endParaRPr>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72375,79</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61 155,24</a:t>
            </a:r>
          </a:p>
        </p:txBody>
      </p:sp>
      <p:sp>
        <p:nvSpPr>
          <p:cNvPr id="7" name="TextBox 6">
            <a:extLst>
              <a:ext uri="{FF2B5EF4-FFF2-40B4-BE49-F238E27FC236}">
                <a16:creationId xmlns:a16="http://schemas.microsoft.com/office/drawing/2014/main" id="{A101C5EF-C01D-7217-E05F-81FF6143D1CF}"/>
              </a:ext>
            </a:extLst>
          </p:cNvPr>
          <p:cNvSpPr txBox="1"/>
          <p:nvPr/>
        </p:nvSpPr>
        <p:spPr>
          <a:xfrm>
            <a:off x="304800" y="3103435"/>
            <a:ext cx="8458202" cy="1477328"/>
          </a:xfrm>
          <a:prstGeom prst="rect">
            <a:avLst/>
          </a:prstGeom>
          <a:noFill/>
        </p:spPr>
        <p:txBody>
          <a:bodyPr wrap="square">
            <a:spAutoFit/>
          </a:bodyPr>
          <a:lstStyle/>
          <a:p>
            <a:pPr lvl="0" algn="just"/>
            <a:r>
              <a:rPr lang="lv-LV" dirty="0">
                <a:latin typeface="Times New Roman" panose="02020603050405020304" pitchFamily="18" charset="0"/>
                <a:ea typeface="Times New Roman" panose="02020603050405020304" pitchFamily="18" charset="0"/>
                <a:cs typeface="Calibri" panose="020F0502020204030204" pitchFamily="34" charset="0"/>
              </a:rPr>
              <a:t>D</a:t>
            </a:r>
            <a:r>
              <a:rPr lang="lv-LV" sz="1800" dirty="0">
                <a:effectLst/>
                <a:latin typeface="Times New Roman" panose="02020603050405020304" pitchFamily="18" charset="0"/>
                <a:ea typeface="Times New Roman" panose="02020603050405020304" pitchFamily="18" charset="0"/>
                <a:cs typeface="Calibri" panose="020F0502020204030204" pitchFamily="34" charset="0"/>
              </a:rPr>
              <a:t>ienas centrs visām vecuma grupām</a:t>
            </a:r>
            <a:endParaRPr lang="lv-LV" dirty="0">
              <a:latin typeface="Times New Roman" panose="02020603050405020304" pitchFamily="18" charset="0"/>
              <a:ea typeface="Times New Roman" panose="02020603050405020304" pitchFamily="18" charset="0"/>
              <a:cs typeface="Calibri" panose="020F0502020204030204" pitchFamily="34" charset="0"/>
            </a:endParaRPr>
          </a:p>
          <a:p>
            <a:pPr marL="285750" lvl="0" indent="-285750" algn="just">
              <a:buFont typeface="Wingdings" panose="05000000000000000000" pitchFamily="2" charset="2"/>
              <a:buChar char="Ø"/>
            </a:pPr>
            <a:r>
              <a:rPr lang="lv-LV" sz="1800" dirty="0">
                <a:effectLst/>
                <a:latin typeface="Times New Roman" panose="02020603050405020304" pitchFamily="18" charset="0"/>
                <a:ea typeface="Times New Roman" panose="02020603050405020304" pitchFamily="18" charset="0"/>
                <a:cs typeface="Calibri" panose="020F0502020204030204" pitchFamily="34" charset="0"/>
              </a:rPr>
              <a:t>sniedz brīvā laika pavadīšanas iespējas</a:t>
            </a:r>
          </a:p>
          <a:p>
            <a:pPr lvl="0" algn="just"/>
            <a:r>
              <a:rPr lang="lv-LV" dirty="0">
                <a:latin typeface="Times New Roman" panose="02020603050405020304" pitchFamily="18" charset="0"/>
                <a:ea typeface="Times New Roman" panose="02020603050405020304" pitchFamily="18" charset="0"/>
                <a:cs typeface="Calibri" panose="020F0502020204030204" pitchFamily="34" charset="0"/>
              </a:rPr>
              <a:t>( DC «Baltā māja» Auce, bērnu pieskatīšanas istaba “Saule” Bukaišu pagasts)</a:t>
            </a:r>
            <a:endParaRPr lang="lv-LV" sz="1800" dirty="0">
              <a:effectLst/>
              <a:latin typeface="Times New Roman" panose="02020603050405020304" pitchFamily="18" charset="0"/>
              <a:ea typeface="Times New Roman" panose="02020603050405020304" pitchFamily="18" charset="0"/>
              <a:cs typeface="Calibri" panose="020F0502020204030204" pitchFamily="34" charset="0"/>
            </a:endParaRPr>
          </a:p>
          <a:p>
            <a:pPr marL="285750" lvl="0" indent="-285750" algn="just">
              <a:buFont typeface="Wingdings" panose="05000000000000000000" pitchFamily="2" charset="2"/>
              <a:buChar char="Ø"/>
            </a:pPr>
            <a:r>
              <a:rPr lang="lv-LV" sz="1800" dirty="0">
                <a:effectLst/>
                <a:latin typeface="Times New Roman" panose="02020603050405020304" pitchFamily="18" charset="0"/>
                <a:ea typeface="Times New Roman" panose="02020603050405020304" pitchFamily="18" charset="0"/>
                <a:cs typeface="Calibri" panose="020F0502020204030204" pitchFamily="34" charset="0"/>
              </a:rPr>
              <a:t> Higiēnas pakalpojums</a:t>
            </a:r>
          </a:p>
          <a:p>
            <a:pPr lvl="0" algn="just"/>
            <a:r>
              <a:rPr lang="lv-LV" dirty="0">
                <a:latin typeface="Times New Roman" panose="02020603050405020304" pitchFamily="18" charset="0"/>
                <a:ea typeface="Times New Roman" panose="02020603050405020304" pitchFamily="18" charset="0"/>
                <a:cs typeface="Calibri" panose="020F0502020204030204" pitchFamily="34" charset="0"/>
              </a:rPr>
              <a:t>(</a:t>
            </a:r>
            <a:r>
              <a:rPr lang="lv-LV" sz="1800" dirty="0">
                <a:effectLst/>
                <a:latin typeface="Times New Roman" panose="02020603050405020304" pitchFamily="18" charset="0"/>
                <a:ea typeface="Times New Roman" panose="02020603050405020304" pitchFamily="18" charset="0"/>
                <a:cs typeface="Calibri" panose="020F0502020204030204" pitchFamily="34" charset="0"/>
              </a:rPr>
              <a:t>Auces higiēnas centrs, Augstkalne higiēnas centrs, Bukaišu higiēnas centrs)</a:t>
            </a:r>
            <a:endParaRPr lang="lv-LV" sz="18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TextBox 10">
            <a:extLst>
              <a:ext uri="{FF2B5EF4-FFF2-40B4-BE49-F238E27FC236}">
                <a16:creationId xmlns:a16="http://schemas.microsoft.com/office/drawing/2014/main" id="{8566008D-1A1D-2C3E-0334-CCC63ECA6A7B}"/>
              </a:ext>
            </a:extLst>
          </p:cNvPr>
          <p:cNvSpPr txBox="1"/>
          <p:nvPr/>
        </p:nvSpPr>
        <p:spPr>
          <a:xfrm>
            <a:off x="533400" y="1321642"/>
            <a:ext cx="6857999" cy="1569660"/>
          </a:xfrm>
          <a:prstGeom prst="rect">
            <a:avLst/>
          </a:prstGeom>
          <a:noFill/>
        </p:spPr>
        <p:txBody>
          <a:bodyPr wrap="square">
            <a:spAutoFit/>
          </a:bodyPr>
          <a:lstStyle/>
          <a:p>
            <a:pPr marL="285750" indent="-285750">
              <a:buFont typeface="Arial" panose="020B0604020202020204" pitchFamily="34" charset="0"/>
              <a:buChar char="•"/>
            </a:pPr>
            <a:r>
              <a:rPr lang="lv-LV" sz="1600" dirty="0"/>
              <a:t>Interešu pulciņa audzinātājs</a:t>
            </a:r>
          </a:p>
          <a:p>
            <a:pPr marL="285750" indent="-285750">
              <a:buFont typeface="Arial" panose="020B0604020202020204" pitchFamily="34" charset="0"/>
              <a:buChar char="•"/>
            </a:pPr>
            <a:r>
              <a:rPr lang="lv-LV" sz="1600" dirty="0"/>
              <a:t>Bērnu pieskatīšanas istabas «Saule» audzinātājs</a:t>
            </a:r>
            <a:endParaRPr lang="lv-LV" sz="1600" dirty="0">
              <a:solidFill>
                <a:srgbClr val="800000"/>
              </a:solidFill>
            </a:endParaRPr>
          </a:p>
          <a:p>
            <a:pPr marL="285750" indent="-285750">
              <a:buFont typeface="Arial" panose="020B0604020202020204" pitchFamily="34" charset="0"/>
              <a:buChar char="•"/>
            </a:pPr>
            <a:r>
              <a:rPr lang="lv-LV" sz="1600" dirty="0"/>
              <a:t>Aprūpētājs Higiēnas centrā Aucē</a:t>
            </a:r>
          </a:p>
          <a:p>
            <a:pPr marL="285750" indent="-285750">
              <a:buFont typeface="Arial" panose="020B0604020202020204" pitchFamily="34" charset="0"/>
              <a:buChar char="•"/>
            </a:pPr>
            <a:r>
              <a:rPr lang="lv-LV" sz="1600" dirty="0"/>
              <a:t>Aprūpētājs Augstkalnes atbalsta centrā (higiēnas pakalpojums)</a:t>
            </a:r>
            <a:endParaRPr lang="lv-LV" sz="1600" dirty="0">
              <a:solidFill>
                <a:srgbClr val="800000"/>
              </a:solidFill>
            </a:endParaRPr>
          </a:p>
          <a:p>
            <a:pPr marL="285750" indent="-285750">
              <a:buFont typeface="Arial" panose="020B0604020202020204" pitchFamily="34" charset="0"/>
              <a:buChar char="•"/>
            </a:pPr>
            <a:r>
              <a:rPr lang="lv-LV" sz="1600" dirty="0"/>
              <a:t>Aprūpētājs Bukaišu atbalsta centrā (higiēnas pakalpojums)</a:t>
            </a:r>
            <a:endParaRPr lang="lv-LV" sz="1600" dirty="0">
              <a:solidFill>
                <a:srgbClr val="800000"/>
              </a:solidFill>
            </a:endParaRPr>
          </a:p>
          <a:p>
            <a:pPr marL="285750" indent="-285750">
              <a:buFont typeface="Arial" panose="020B0604020202020204" pitchFamily="34" charset="0"/>
              <a:buChar char="•"/>
            </a:pPr>
            <a:r>
              <a:rPr lang="lv-LV" sz="1600" dirty="0"/>
              <a:t>Apkopējs</a:t>
            </a:r>
          </a:p>
        </p:txBody>
      </p:sp>
    </p:spTree>
    <p:extLst>
      <p:ext uri="{BB962C8B-B14F-4D97-AF65-F5344CB8AC3E}">
        <p14:creationId xmlns:p14="http://schemas.microsoft.com/office/powerpoint/2010/main" val="42376720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a:extLst>
              <a:ext uri="{FF2B5EF4-FFF2-40B4-BE49-F238E27FC236}">
                <a16:creationId xmlns:a16="http://schemas.microsoft.com/office/drawing/2014/main" id="{A37C8437-AB73-2DA1-136C-003ECEB8F7C7}"/>
              </a:ext>
            </a:extLst>
          </p:cNvPr>
          <p:cNvGraphicFramePr>
            <a:graphicFrameLocks noGrp="1"/>
          </p:cNvGraphicFramePr>
          <p:nvPr>
            <p:ph idx="1"/>
            <p:extLst>
              <p:ext uri="{D42A27DB-BD31-4B8C-83A1-F6EECF244321}">
                <p14:modId xmlns:p14="http://schemas.microsoft.com/office/powerpoint/2010/main" val="1579459121"/>
              </p:ext>
            </p:extLst>
          </p:nvPr>
        </p:nvGraphicFramePr>
        <p:xfrm>
          <a:off x="152400" y="1238724"/>
          <a:ext cx="8686795" cy="3485676"/>
        </p:xfrm>
        <a:graphic>
          <a:graphicData uri="http://schemas.openxmlformats.org/drawingml/2006/table">
            <a:tbl>
              <a:tblPr firstRow="1" firstCol="1" bandRow="1">
                <a:tableStyleId>{5C22544A-7EE6-4342-B048-85BDC9FD1C3A}</a:tableStyleId>
              </a:tblPr>
              <a:tblGrid>
                <a:gridCol w="315883">
                  <a:extLst>
                    <a:ext uri="{9D8B030D-6E8A-4147-A177-3AD203B41FA5}">
                      <a16:colId xmlns:a16="http://schemas.microsoft.com/office/drawing/2014/main" val="3605890073"/>
                    </a:ext>
                  </a:extLst>
                </a:gridCol>
                <a:gridCol w="2503374">
                  <a:extLst>
                    <a:ext uri="{9D8B030D-6E8A-4147-A177-3AD203B41FA5}">
                      <a16:colId xmlns:a16="http://schemas.microsoft.com/office/drawing/2014/main" val="385876727"/>
                    </a:ext>
                  </a:extLst>
                </a:gridCol>
                <a:gridCol w="445010">
                  <a:extLst>
                    <a:ext uri="{9D8B030D-6E8A-4147-A177-3AD203B41FA5}">
                      <a16:colId xmlns:a16="http://schemas.microsoft.com/office/drawing/2014/main" val="65008860"/>
                    </a:ext>
                  </a:extLst>
                </a:gridCol>
                <a:gridCol w="445010">
                  <a:extLst>
                    <a:ext uri="{9D8B030D-6E8A-4147-A177-3AD203B41FA5}">
                      <a16:colId xmlns:a16="http://schemas.microsoft.com/office/drawing/2014/main" val="64267705"/>
                    </a:ext>
                  </a:extLst>
                </a:gridCol>
                <a:gridCol w="445010">
                  <a:extLst>
                    <a:ext uri="{9D8B030D-6E8A-4147-A177-3AD203B41FA5}">
                      <a16:colId xmlns:a16="http://schemas.microsoft.com/office/drawing/2014/main" val="1345701497"/>
                    </a:ext>
                  </a:extLst>
                </a:gridCol>
                <a:gridCol w="445010">
                  <a:extLst>
                    <a:ext uri="{9D8B030D-6E8A-4147-A177-3AD203B41FA5}">
                      <a16:colId xmlns:a16="http://schemas.microsoft.com/office/drawing/2014/main" val="3929489208"/>
                    </a:ext>
                  </a:extLst>
                </a:gridCol>
                <a:gridCol w="445010">
                  <a:extLst>
                    <a:ext uri="{9D8B030D-6E8A-4147-A177-3AD203B41FA5}">
                      <a16:colId xmlns:a16="http://schemas.microsoft.com/office/drawing/2014/main" val="56853893"/>
                    </a:ext>
                  </a:extLst>
                </a:gridCol>
                <a:gridCol w="445010">
                  <a:extLst>
                    <a:ext uri="{9D8B030D-6E8A-4147-A177-3AD203B41FA5}">
                      <a16:colId xmlns:a16="http://schemas.microsoft.com/office/drawing/2014/main" val="861740490"/>
                    </a:ext>
                  </a:extLst>
                </a:gridCol>
                <a:gridCol w="445010">
                  <a:extLst>
                    <a:ext uri="{9D8B030D-6E8A-4147-A177-3AD203B41FA5}">
                      <a16:colId xmlns:a16="http://schemas.microsoft.com/office/drawing/2014/main" val="3327342418"/>
                    </a:ext>
                  </a:extLst>
                </a:gridCol>
                <a:gridCol w="445010">
                  <a:extLst>
                    <a:ext uri="{9D8B030D-6E8A-4147-A177-3AD203B41FA5}">
                      <a16:colId xmlns:a16="http://schemas.microsoft.com/office/drawing/2014/main" val="847363320"/>
                    </a:ext>
                  </a:extLst>
                </a:gridCol>
                <a:gridCol w="445010">
                  <a:extLst>
                    <a:ext uri="{9D8B030D-6E8A-4147-A177-3AD203B41FA5}">
                      <a16:colId xmlns:a16="http://schemas.microsoft.com/office/drawing/2014/main" val="3181033093"/>
                    </a:ext>
                  </a:extLst>
                </a:gridCol>
                <a:gridCol w="445010">
                  <a:extLst>
                    <a:ext uri="{9D8B030D-6E8A-4147-A177-3AD203B41FA5}">
                      <a16:colId xmlns:a16="http://schemas.microsoft.com/office/drawing/2014/main" val="4098492874"/>
                    </a:ext>
                  </a:extLst>
                </a:gridCol>
                <a:gridCol w="445010">
                  <a:extLst>
                    <a:ext uri="{9D8B030D-6E8A-4147-A177-3AD203B41FA5}">
                      <a16:colId xmlns:a16="http://schemas.microsoft.com/office/drawing/2014/main" val="1511186964"/>
                    </a:ext>
                  </a:extLst>
                </a:gridCol>
                <a:gridCol w="445010">
                  <a:extLst>
                    <a:ext uri="{9D8B030D-6E8A-4147-A177-3AD203B41FA5}">
                      <a16:colId xmlns:a16="http://schemas.microsoft.com/office/drawing/2014/main" val="4241082316"/>
                    </a:ext>
                  </a:extLst>
                </a:gridCol>
                <a:gridCol w="527418">
                  <a:extLst>
                    <a:ext uri="{9D8B030D-6E8A-4147-A177-3AD203B41FA5}">
                      <a16:colId xmlns:a16="http://schemas.microsoft.com/office/drawing/2014/main" val="180095297"/>
                    </a:ext>
                  </a:extLst>
                </a:gridCol>
              </a:tblGrid>
              <a:tr h="1429299">
                <a:tc>
                  <a:txBody>
                    <a:bodyPr/>
                    <a:lstStyle/>
                    <a:p>
                      <a:pPr algn="ctr">
                        <a:lnSpc>
                          <a:spcPct val="107000"/>
                        </a:lnSpc>
                        <a:spcAft>
                          <a:spcPts val="800"/>
                        </a:spcAft>
                      </a:pPr>
                      <a:r>
                        <a:rPr lang="lv-LV" sz="1200">
                          <a:solidFill>
                            <a:schemeClr val="bg1"/>
                          </a:solidFill>
                          <a:effectLst/>
                        </a:rPr>
                        <a:t>Nr.p.k.</a:t>
                      </a:r>
                      <a:endParaRPr lang="lv-LV"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nSpc>
                          <a:spcPct val="107000"/>
                        </a:lnSpc>
                        <a:spcAft>
                          <a:spcPts val="800"/>
                        </a:spcAft>
                      </a:pPr>
                      <a:r>
                        <a:rPr lang="lv-LV" sz="1200" b="1" dirty="0">
                          <a:solidFill>
                            <a:schemeClr val="bg1"/>
                          </a:solidFill>
                          <a:effectLst/>
                        </a:rPr>
                        <a:t>Iestādes nosaukums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b="1" dirty="0">
                          <a:solidFill>
                            <a:schemeClr val="bg1"/>
                          </a:solidFill>
                          <a:effectLst/>
                        </a:rPr>
                        <a:t>Janvāris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Februāris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a:solidFill>
                            <a:schemeClr val="bg1"/>
                          </a:solidFill>
                          <a:effectLst/>
                        </a:rPr>
                        <a:t>Marts</a:t>
                      </a:r>
                      <a:endParaRPr lang="lv-LV"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Aprīlis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Maijs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Jūnijs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Jūlijs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Augusts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Septembris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Oktobris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Novembris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Decembris</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tc>
                  <a:txBody>
                    <a:bodyPr/>
                    <a:lstStyle/>
                    <a:p>
                      <a:pPr algn="ctr">
                        <a:lnSpc>
                          <a:spcPct val="107000"/>
                        </a:lnSpc>
                        <a:spcAft>
                          <a:spcPts val="800"/>
                        </a:spcAft>
                      </a:pPr>
                      <a:r>
                        <a:rPr lang="lv-LV" sz="1200" b="1" dirty="0">
                          <a:solidFill>
                            <a:schemeClr val="bg1"/>
                          </a:solidFill>
                          <a:effectLst/>
                        </a:rPr>
                        <a:t>KOPĀ</a:t>
                      </a:r>
                      <a:endParaRPr lang="lv-L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b"/>
                </a:tc>
                <a:extLst>
                  <a:ext uri="{0D108BD9-81ED-4DB2-BD59-A6C34878D82A}">
                    <a16:rowId xmlns:a16="http://schemas.microsoft.com/office/drawing/2014/main" val="806938974"/>
                  </a:ext>
                </a:extLst>
              </a:tr>
              <a:tr h="380039">
                <a:tc>
                  <a:txBody>
                    <a:bodyPr/>
                    <a:lstStyle/>
                    <a:p>
                      <a:pPr algn="ctr">
                        <a:lnSpc>
                          <a:spcPct val="107000"/>
                        </a:lnSpc>
                        <a:spcAft>
                          <a:spcPts val="800"/>
                        </a:spcAft>
                      </a:pPr>
                      <a:r>
                        <a:rPr lang="lv-LV" sz="1200">
                          <a:solidFill>
                            <a:schemeClr val="bg1"/>
                          </a:solidFill>
                          <a:effectLst/>
                        </a:rPr>
                        <a:t>1</a:t>
                      </a:r>
                      <a:endParaRPr lang="lv-LV"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lv-LV" sz="1200" dirty="0">
                          <a:effectLst/>
                        </a:rPr>
                        <a:t>Dienas centrs "Baltā māja"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290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334</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391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382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496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400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385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453</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448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531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480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228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4818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00698798"/>
                  </a:ext>
                </a:extLst>
              </a:tr>
              <a:tr h="423723">
                <a:tc>
                  <a:txBody>
                    <a:bodyPr/>
                    <a:lstStyle/>
                    <a:p>
                      <a:pPr algn="ctr">
                        <a:lnSpc>
                          <a:spcPct val="107000"/>
                        </a:lnSpc>
                        <a:spcAft>
                          <a:spcPts val="800"/>
                        </a:spcAft>
                      </a:pPr>
                      <a:r>
                        <a:rPr lang="lv-LV" sz="1200">
                          <a:solidFill>
                            <a:schemeClr val="bg1"/>
                          </a:solidFill>
                          <a:effectLst/>
                        </a:rPr>
                        <a:t>2</a:t>
                      </a:r>
                      <a:endParaRPr lang="lv-LV"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lv-LV" sz="1200" dirty="0">
                          <a:effectLst/>
                        </a:rPr>
                        <a:t>Auces higiēnas centrs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76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65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80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90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96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112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107</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129</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68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112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65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75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1075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2946837"/>
                  </a:ext>
                </a:extLst>
              </a:tr>
              <a:tr h="390525">
                <a:tc>
                  <a:txBody>
                    <a:bodyPr/>
                    <a:lstStyle/>
                    <a:p>
                      <a:pPr algn="ctr">
                        <a:lnSpc>
                          <a:spcPct val="107000"/>
                        </a:lnSpc>
                        <a:spcAft>
                          <a:spcPts val="800"/>
                        </a:spcAft>
                      </a:pPr>
                      <a:r>
                        <a:rPr lang="lv-LV" sz="1200">
                          <a:solidFill>
                            <a:schemeClr val="bg1"/>
                          </a:solidFill>
                          <a:effectLst/>
                        </a:rPr>
                        <a:t>3</a:t>
                      </a:r>
                      <a:endParaRPr lang="lv-LV"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lv-LV" sz="1200">
                          <a:effectLst/>
                        </a:rPr>
                        <a:t>Augstkalnes higiēnas centrs</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dirty="0">
                          <a:effectLst/>
                        </a:rPr>
                        <a:t>8</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13</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9</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3</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9</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14</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17</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17</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22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140</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71093935"/>
                  </a:ext>
                </a:extLst>
              </a:tr>
              <a:tr h="423723">
                <a:tc>
                  <a:txBody>
                    <a:bodyPr/>
                    <a:lstStyle/>
                    <a:p>
                      <a:pPr algn="ctr">
                        <a:lnSpc>
                          <a:spcPct val="107000"/>
                        </a:lnSpc>
                        <a:spcAft>
                          <a:spcPts val="800"/>
                        </a:spcAft>
                      </a:pPr>
                      <a:r>
                        <a:rPr lang="lv-LV" sz="1200">
                          <a:solidFill>
                            <a:schemeClr val="bg1"/>
                          </a:solidFill>
                          <a:effectLst/>
                        </a:rPr>
                        <a:t>4</a:t>
                      </a:r>
                      <a:endParaRPr lang="lv-LV"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lv-LV" sz="1200" dirty="0">
                          <a:effectLst/>
                        </a:rPr>
                        <a:t>Bukaišu higiēnas centrs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31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32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28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25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30</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22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34</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11</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21</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35</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13</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282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2084211"/>
                  </a:ext>
                </a:extLst>
              </a:tr>
              <a:tr h="438367">
                <a:tc>
                  <a:txBody>
                    <a:bodyPr/>
                    <a:lstStyle/>
                    <a:p>
                      <a:pPr algn="ctr">
                        <a:lnSpc>
                          <a:spcPct val="107000"/>
                        </a:lnSpc>
                        <a:spcAft>
                          <a:spcPts val="800"/>
                        </a:spcAft>
                      </a:pPr>
                      <a:r>
                        <a:rPr lang="lv-LV" sz="1200" dirty="0">
                          <a:solidFill>
                            <a:schemeClr val="bg1"/>
                          </a:solidFill>
                          <a:effectLst/>
                        </a:rPr>
                        <a:t>6</a:t>
                      </a:r>
                      <a:endParaRPr lang="lv-LV"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lv-LV" sz="1200" dirty="0">
                          <a:effectLst/>
                        </a:rPr>
                        <a:t>Bērnu pieskatīšanas istaba "Saule"</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65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53</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76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46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56</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115</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A</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142</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88</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113</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a:effectLst/>
                        </a:rPr>
                        <a:t>81</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77</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800"/>
                        </a:spcAft>
                      </a:pPr>
                      <a:r>
                        <a:rPr lang="lv-LV" sz="1200" dirty="0">
                          <a:effectLst/>
                        </a:rPr>
                        <a:t>912</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19858835"/>
                  </a:ext>
                </a:extLst>
              </a:tr>
            </a:tbl>
          </a:graphicData>
        </a:graphic>
      </p:graphicFrame>
      <p:sp>
        <p:nvSpPr>
          <p:cNvPr id="6" name="Rectangle 4">
            <a:extLst>
              <a:ext uri="{FF2B5EF4-FFF2-40B4-BE49-F238E27FC236}">
                <a16:creationId xmlns:a16="http://schemas.microsoft.com/office/drawing/2014/main" id="{F7B915BB-2366-B7FA-1F56-CE8B76B35EA7}"/>
              </a:ext>
            </a:extLst>
          </p:cNvPr>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Dienas centrs «Baltā māja» un pakļautībā esošo centru</a:t>
            </a:r>
            <a:endParaRPr lang="lv-LV" b="1" dirty="0"/>
          </a:p>
          <a:p>
            <a:pPr algn="just"/>
            <a:r>
              <a:rPr lang="lv-LV" b="1" dirty="0"/>
              <a:t>noslogojums 2022.gadā</a:t>
            </a:r>
            <a:endParaRPr lang="lv-LV" sz="1600" b="1" i="1" dirty="0">
              <a:solidFill>
                <a:srgbClr val="800000"/>
              </a:solidFill>
            </a:endParaRPr>
          </a:p>
          <a:p>
            <a:pPr algn="just"/>
            <a:endParaRPr lang="lv-LV" sz="1600" b="1" i="1" dirty="0">
              <a:solidFill>
                <a:srgbClr val="800000"/>
              </a:solidFill>
            </a:endParaRPr>
          </a:p>
        </p:txBody>
      </p:sp>
      <p:sp>
        <p:nvSpPr>
          <p:cNvPr id="7" name="Rectangle 4">
            <a:extLst>
              <a:ext uri="{FF2B5EF4-FFF2-40B4-BE49-F238E27FC236}">
                <a16:creationId xmlns:a16="http://schemas.microsoft.com/office/drawing/2014/main" id="{56CBEE84-6267-8BCF-8DB2-9B101BF6FECA}"/>
              </a:ext>
            </a:extLst>
          </p:cNvPr>
          <p:cNvSpPr/>
          <p:nvPr/>
        </p:nvSpPr>
        <p:spPr>
          <a:xfrm>
            <a:off x="457200" y="5029200"/>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sz="1600" b="1" i="1" dirty="0">
                <a:solidFill>
                  <a:schemeClr val="tx1"/>
                </a:solidFill>
              </a:rPr>
              <a:t>* unikālo DC «Baltā māja» apmeklētāju skaits 2022.gadā – 191 bērns/jaunietis</a:t>
            </a:r>
          </a:p>
        </p:txBody>
      </p:sp>
    </p:spTree>
    <p:extLst>
      <p:ext uri="{BB962C8B-B14F-4D97-AF65-F5344CB8AC3E}">
        <p14:creationId xmlns:p14="http://schemas.microsoft.com/office/powerpoint/2010/main" val="446815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815340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Dienas centrs </a:t>
            </a:r>
            <a:r>
              <a:rPr lang="lv-LV" b="1" u="sng" dirty="0" err="1"/>
              <a:t>pirmspensijas</a:t>
            </a:r>
            <a:r>
              <a:rPr lang="lv-LV" b="1" u="sng" dirty="0"/>
              <a:t> un pensijas vecuma personām «Stariņš»</a:t>
            </a:r>
            <a:endParaRPr lang="lv-LV" b="1" dirty="0"/>
          </a:p>
          <a:p>
            <a:pPr algn="just"/>
            <a:r>
              <a:rPr lang="lv-LV" b="1" dirty="0"/>
              <a:t>Vadītāja / sociālā darbiniece </a:t>
            </a:r>
            <a:r>
              <a:rPr lang="lv-LV" b="1" dirty="0">
                <a:solidFill>
                  <a:srgbClr val="800000"/>
                </a:solidFill>
              </a:rPr>
              <a:t>Daiga Rapša</a:t>
            </a:r>
          </a:p>
          <a:p>
            <a:pPr algn="just"/>
            <a:r>
              <a:rPr lang="lv-LV" sz="1600" b="1" i="1" dirty="0">
                <a:solidFill>
                  <a:srgbClr val="800000"/>
                </a:solidFill>
              </a:rPr>
              <a:t>Brīvības iela 11, Dobele</a:t>
            </a:r>
          </a:p>
          <a:p>
            <a:pPr algn="just"/>
            <a:endParaRPr lang="lv-LV" sz="1600" b="1" i="1" dirty="0">
              <a:solidFill>
                <a:srgbClr val="800000"/>
              </a:solidFill>
            </a:endParaRPr>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16 548,49</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12 080,52</a:t>
            </a:r>
          </a:p>
        </p:txBody>
      </p:sp>
      <p:sp>
        <p:nvSpPr>
          <p:cNvPr id="11" name="TextBox 10">
            <a:extLst>
              <a:ext uri="{FF2B5EF4-FFF2-40B4-BE49-F238E27FC236}">
                <a16:creationId xmlns:a16="http://schemas.microsoft.com/office/drawing/2014/main" id="{8566008D-1A1D-2C3E-0334-CCC63ECA6A7B}"/>
              </a:ext>
            </a:extLst>
          </p:cNvPr>
          <p:cNvSpPr txBox="1"/>
          <p:nvPr/>
        </p:nvSpPr>
        <p:spPr>
          <a:xfrm>
            <a:off x="457200" y="1133269"/>
            <a:ext cx="6857999" cy="830997"/>
          </a:xfrm>
          <a:prstGeom prst="rect">
            <a:avLst/>
          </a:prstGeom>
          <a:noFill/>
        </p:spPr>
        <p:txBody>
          <a:bodyPr wrap="square">
            <a:spAutoFit/>
          </a:bodyPr>
          <a:lstStyle/>
          <a:p>
            <a:pPr marL="285750" indent="-285750">
              <a:buFont typeface="Arial" panose="020B0604020202020204" pitchFamily="34" charset="0"/>
              <a:buChar char="•"/>
            </a:pPr>
            <a:r>
              <a:rPr lang="lv-LV" sz="1600" dirty="0"/>
              <a:t>Interešu pulciņa audzinātājs</a:t>
            </a:r>
          </a:p>
          <a:p>
            <a:pPr marL="285750" indent="-285750">
              <a:buFont typeface="Arial" panose="020B0604020202020204" pitchFamily="34" charset="0"/>
              <a:buChar char="•"/>
            </a:pPr>
            <a:r>
              <a:rPr lang="lv-LV" sz="1600" dirty="0"/>
              <a:t>Saimniecības pārzinis</a:t>
            </a:r>
          </a:p>
          <a:p>
            <a:pPr marL="285750" indent="-285750">
              <a:buFont typeface="Arial" panose="020B0604020202020204" pitchFamily="34" charset="0"/>
              <a:buChar char="•"/>
            </a:pPr>
            <a:r>
              <a:rPr lang="lv-LV" sz="1600" dirty="0"/>
              <a:t>Apkopējs</a:t>
            </a:r>
          </a:p>
        </p:txBody>
      </p:sp>
      <p:graphicFrame>
        <p:nvGraphicFramePr>
          <p:cNvPr id="8" name="Tabula 7">
            <a:extLst>
              <a:ext uri="{FF2B5EF4-FFF2-40B4-BE49-F238E27FC236}">
                <a16:creationId xmlns:a16="http://schemas.microsoft.com/office/drawing/2014/main" id="{F93DB7D1-F79C-ED14-E6F5-199889B7BB73}"/>
              </a:ext>
            </a:extLst>
          </p:cNvPr>
          <p:cNvGraphicFramePr>
            <a:graphicFrameLocks noGrp="1"/>
          </p:cNvGraphicFramePr>
          <p:nvPr>
            <p:extLst>
              <p:ext uri="{D42A27DB-BD31-4B8C-83A1-F6EECF244321}">
                <p14:modId xmlns:p14="http://schemas.microsoft.com/office/powerpoint/2010/main" val="2630319585"/>
              </p:ext>
            </p:extLst>
          </p:nvPr>
        </p:nvGraphicFramePr>
        <p:xfrm>
          <a:off x="244305" y="2189874"/>
          <a:ext cx="8747294" cy="1543925"/>
        </p:xfrm>
        <a:graphic>
          <a:graphicData uri="http://schemas.openxmlformats.org/drawingml/2006/table">
            <a:tbl>
              <a:tblPr firstRow="1" firstCol="1" bandRow="1">
                <a:tableStyleId>{5C22544A-7EE6-4342-B048-85BDC9FD1C3A}</a:tableStyleId>
              </a:tblPr>
              <a:tblGrid>
                <a:gridCol w="525338">
                  <a:extLst>
                    <a:ext uri="{9D8B030D-6E8A-4147-A177-3AD203B41FA5}">
                      <a16:colId xmlns:a16="http://schemas.microsoft.com/office/drawing/2014/main" val="2265387442"/>
                    </a:ext>
                  </a:extLst>
                </a:gridCol>
                <a:gridCol w="1077082">
                  <a:extLst>
                    <a:ext uri="{9D8B030D-6E8A-4147-A177-3AD203B41FA5}">
                      <a16:colId xmlns:a16="http://schemas.microsoft.com/office/drawing/2014/main" val="99882386"/>
                    </a:ext>
                  </a:extLst>
                </a:gridCol>
                <a:gridCol w="1169503">
                  <a:extLst>
                    <a:ext uri="{9D8B030D-6E8A-4147-A177-3AD203B41FA5}">
                      <a16:colId xmlns:a16="http://schemas.microsoft.com/office/drawing/2014/main" val="1184207628"/>
                    </a:ext>
                  </a:extLst>
                </a:gridCol>
                <a:gridCol w="535066">
                  <a:extLst>
                    <a:ext uri="{9D8B030D-6E8A-4147-A177-3AD203B41FA5}">
                      <a16:colId xmlns:a16="http://schemas.microsoft.com/office/drawing/2014/main" val="4260251707"/>
                    </a:ext>
                  </a:extLst>
                </a:gridCol>
                <a:gridCol w="535066">
                  <a:extLst>
                    <a:ext uri="{9D8B030D-6E8A-4147-A177-3AD203B41FA5}">
                      <a16:colId xmlns:a16="http://schemas.microsoft.com/office/drawing/2014/main" val="3493324561"/>
                    </a:ext>
                  </a:extLst>
                </a:gridCol>
                <a:gridCol w="585793">
                  <a:extLst>
                    <a:ext uri="{9D8B030D-6E8A-4147-A177-3AD203B41FA5}">
                      <a16:colId xmlns:a16="http://schemas.microsoft.com/office/drawing/2014/main" val="2994908027"/>
                    </a:ext>
                  </a:extLst>
                </a:gridCol>
                <a:gridCol w="479475">
                  <a:extLst>
                    <a:ext uri="{9D8B030D-6E8A-4147-A177-3AD203B41FA5}">
                      <a16:colId xmlns:a16="http://schemas.microsoft.com/office/drawing/2014/main" val="1950363511"/>
                    </a:ext>
                  </a:extLst>
                </a:gridCol>
                <a:gridCol w="557998">
                  <a:extLst>
                    <a:ext uri="{9D8B030D-6E8A-4147-A177-3AD203B41FA5}">
                      <a16:colId xmlns:a16="http://schemas.microsoft.com/office/drawing/2014/main" val="1454452232"/>
                    </a:ext>
                  </a:extLst>
                </a:gridCol>
                <a:gridCol w="460713">
                  <a:extLst>
                    <a:ext uri="{9D8B030D-6E8A-4147-A177-3AD203B41FA5}">
                      <a16:colId xmlns:a16="http://schemas.microsoft.com/office/drawing/2014/main" val="1873243629"/>
                    </a:ext>
                  </a:extLst>
                </a:gridCol>
                <a:gridCol w="414850">
                  <a:extLst>
                    <a:ext uri="{9D8B030D-6E8A-4147-A177-3AD203B41FA5}">
                      <a16:colId xmlns:a16="http://schemas.microsoft.com/office/drawing/2014/main" val="1892381615"/>
                    </a:ext>
                  </a:extLst>
                </a:gridCol>
                <a:gridCol w="488509">
                  <a:extLst>
                    <a:ext uri="{9D8B030D-6E8A-4147-A177-3AD203B41FA5}">
                      <a16:colId xmlns:a16="http://schemas.microsoft.com/office/drawing/2014/main" val="2319497297"/>
                    </a:ext>
                  </a:extLst>
                </a:gridCol>
                <a:gridCol w="507271">
                  <a:extLst>
                    <a:ext uri="{9D8B030D-6E8A-4147-A177-3AD203B41FA5}">
                      <a16:colId xmlns:a16="http://schemas.microsoft.com/office/drawing/2014/main" val="262810054"/>
                    </a:ext>
                  </a:extLst>
                </a:gridCol>
                <a:gridCol w="470442">
                  <a:extLst>
                    <a:ext uri="{9D8B030D-6E8A-4147-A177-3AD203B41FA5}">
                      <a16:colId xmlns:a16="http://schemas.microsoft.com/office/drawing/2014/main" val="1831614234"/>
                    </a:ext>
                  </a:extLst>
                </a:gridCol>
                <a:gridCol w="479475">
                  <a:extLst>
                    <a:ext uri="{9D8B030D-6E8A-4147-A177-3AD203B41FA5}">
                      <a16:colId xmlns:a16="http://schemas.microsoft.com/office/drawing/2014/main" val="3557652106"/>
                    </a:ext>
                  </a:extLst>
                </a:gridCol>
                <a:gridCol w="460713">
                  <a:extLst>
                    <a:ext uri="{9D8B030D-6E8A-4147-A177-3AD203B41FA5}">
                      <a16:colId xmlns:a16="http://schemas.microsoft.com/office/drawing/2014/main" val="299200431"/>
                    </a:ext>
                  </a:extLst>
                </a:gridCol>
              </a:tblGrid>
              <a:tr h="381203">
                <a:tc>
                  <a:txBody>
                    <a:bodyPr/>
                    <a:lstStyle/>
                    <a:p>
                      <a:pPr algn="ctr">
                        <a:lnSpc>
                          <a:spcPct val="107000"/>
                        </a:lnSpc>
                        <a:spcAft>
                          <a:spcPts val="800"/>
                        </a:spcAft>
                      </a:pPr>
                      <a:r>
                        <a:rPr lang="lv-LV" sz="1200">
                          <a:effectLst/>
                        </a:rPr>
                        <a:t>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13">
                  <a:txBody>
                    <a:bodyPr/>
                    <a:lstStyle/>
                    <a:p>
                      <a:pPr algn="ctr">
                        <a:lnSpc>
                          <a:spcPct val="107000"/>
                        </a:lnSpc>
                        <a:spcAft>
                          <a:spcPts val="800"/>
                        </a:spcAft>
                      </a:pPr>
                      <a:r>
                        <a:rPr lang="lv-LV" sz="1200">
                          <a:effectLst/>
                        </a:rPr>
                        <a:t>Apmeklējumu reizes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329337398"/>
                  </a:ext>
                </a:extLst>
              </a:tr>
              <a:tr h="780356">
                <a:tc>
                  <a:txBody>
                    <a:bodyPr/>
                    <a:lstStyle/>
                    <a:p>
                      <a:pPr algn="ctr">
                        <a:lnSpc>
                          <a:spcPct val="107000"/>
                        </a:lnSpc>
                        <a:spcAft>
                          <a:spcPts val="800"/>
                        </a:spcAft>
                      </a:pPr>
                      <a:r>
                        <a:rPr lang="lv-LV" sz="1200">
                          <a:effectLst/>
                        </a:rPr>
                        <a:t>Gads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Apmeklētāju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Gadā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Janv.</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Febr.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Marts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Apr.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Maijs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Jūn.</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Jūl.</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Aug.</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Sept.</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Okt.</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Nov.</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Dec.</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4832112"/>
                  </a:ext>
                </a:extLst>
              </a:tr>
              <a:tr h="382366">
                <a:tc>
                  <a:txBody>
                    <a:bodyPr/>
                    <a:lstStyle/>
                    <a:p>
                      <a:pPr>
                        <a:lnSpc>
                          <a:spcPct val="107000"/>
                        </a:lnSpc>
                        <a:spcAft>
                          <a:spcPts val="800"/>
                        </a:spcAft>
                      </a:pPr>
                      <a:r>
                        <a:rPr lang="lv-LV" sz="1200">
                          <a:effectLst/>
                        </a:rPr>
                        <a:t>2022.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80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lv-LV" sz="1200">
                          <a:effectLst/>
                        </a:rPr>
                        <a:t>1917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132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216</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211</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270</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196</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129</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139</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181</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158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a:effectLst/>
                        </a:rPr>
                        <a:t>97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lv-LV" sz="1200" dirty="0">
                          <a:effectLst/>
                        </a:rPr>
                        <a:t>88</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76977735"/>
                  </a:ext>
                </a:extLst>
              </a:tr>
            </a:tbl>
          </a:graphicData>
        </a:graphic>
      </p:graphicFrame>
    </p:spTree>
    <p:extLst>
      <p:ext uri="{BB962C8B-B14F-4D97-AF65-F5344CB8AC3E}">
        <p14:creationId xmlns:p14="http://schemas.microsoft.com/office/powerpoint/2010/main" val="30976510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101C5EF-C01D-7217-E05F-81FF6143D1CF}"/>
              </a:ext>
            </a:extLst>
          </p:cNvPr>
          <p:cNvSpPr txBox="1"/>
          <p:nvPr/>
        </p:nvSpPr>
        <p:spPr>
          <a:xfrm>
            <a:off x="304800" y="609599"/>
            <a:ext cx="8305801" cy="2436373"/>
          </a:xfrm>
          <a:prstGeom prst="rect">
            <a:avLst/>
          </a:prstGeom>
          <a:noFill/>
        </p:spPr>
        <p:txBody>
          <a:bodyPr wrap="square">
            <a:spAutoFit/>
          </a:bodyPr>
          <a:lstStyle/>
          <a:p>
            <a:pPr lvl="0" algn="just"/>
            <a:r>
              <a:rPr lang="lv-LV" sz="1600" dirty="0">
                <a:effectLst/>
                <a:latin typeface="Book Antiqua" panose="02040602050305030304" pitchFamily="18" charset="0"/>
                <a:ea typeface="Calibri" panose="020F0502020204030204" pitchFamily="34" charset="0"/>
                <a:cs typeface="Times New Roman" panose="02020603050405020304" pitchFamily="18" charset="0"/>
              </a:rPr>
              <a:t>DC ir pieejami: </a:t>
            </a:r>
          </a:p>
          <a:p>
            <a:pPr marL="342900" lvl="0" indent="-342900">
              <a:lnSpc>
                <a:spcPct val="107000"/>
              </a:lnSpc>
              <a:buFont typeface="Symbol" panose="05050102010706020507" pitchFamily="18"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sociālā darbinieka pakalpojumi;</a:t>
            </a:r>
          </a:p>
          <a:p>
            <a:pPr marL="342900" lvl="0" indent="-342900">
              <a:lnSpc>
                <a:spcPct val="107000"/>
              </a:lnSpc>
              <a:buFont typeface="Symbol" panose="05050102010706020507" pitchFamily="18"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darbošanās dažādās interešu grupās (interešu pulciņi – rokdarbi, kulinārijas prasmju apguve, ceļotāju pulciņš, nūjošana, dejošana, dziedāšana, galda spēles, kino pulciņš, svētbrīdis u.c.);</a:t>
            </a:r>
          </a:p>
          <a:p>
            <a:pPr marL="342900" lvl="0" indent="-342900">
              <a:lnSpc>
                <a:spcPct val="107000"/>
              </a:lnSpc>
              <a:buFont typeface="Symbol" panose="05050102010706020507" pitchFamily="18"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nodarbības pie fizioterapeita;</a:t>
            </a:r>
          </a:p>
          <a:p>
            <a:pPr marL="342900" lvl="0" indent="-342900">
              <a:lnSpc>
                <a:spcPct val="107000"/>
              </a:lnSpc>
              <a:buFont typeface="Symbol" panose="05050102010706020507" pitchFamily="18"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preses izdevumu lasītava;</a:t>
            </a:r>
          </a:p>
          <a:p>
            <a:pPr marL="342900" lvl="0" indent="-342900">
              <a:lnSpc>
                <a:spcPct val="107000"/>
              </a:lnSpc>
              <a:buFont typeface="Symbol" panose="05050102010706020507" pitchFamily="18" charset="2"/>
              <a:buChar char=""/>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saturīgas brīvā laika pavadīšanas iespējas Centra rīkotajos izbraukumos vai ekskursijās, sadraudzības pasākumos, gadskārtu svētku svinēšanā u.c.;</a:t>
            </a:r>
          </a:p>
        </p:txBody>
      </p:sp>
      <p:sp>
        <p:nvSpPr>
          <p:cNvPr id="4" name="TextBox 3">
            <a:extLst>
              <a:ext uri="{FF2B5EF4-FFF2-40B4-BE49-F238E27FC236}">
                <a16:creationId xmlns:a16="http://schemas.microsoft.com/office/drawing/2014/main" id="{804224EB-4F40-85D6-0E20-D39686E9721F}"/>
              </a:ext>
            </a:extLst>
          </p:cNvPr>
          <p:cNvSpPr txBox="1"/>
          <p:nvPr/>
        </p:nvSpPr>
        <p:spPr>
          <a:xfrm>
            <a:off x="533399" y="3429000"/>
            <a:ext cx="8458200" cy="2439642"/>
          </a:xfrm>
          <a:prstGeom prst="rect">
            <a:avLst/>
          </a:prstGeom>
          <a:noFill/>
        </p:spPr>
        <p:txBody>
          <a:bodyPr wrap="square">
            <a:spAutoFit/>
          </a:bodyPr>
          <a:lstStyle/>
          <a:p>
            <a:pPr indent="457200">
              <a:lnSpc>
                <a:spcPct val="107000"/>
              </a:lnSpc>
              <a:spcAft>
                <a:spcPts val="800"/>
              </a:spcAft>
            </a:pPr>
            <a:r>
              <a:rPr lang="lv-LV" sz="1600" b="1" i="1" dirty="0">
                <a:effectLst/>
                <a:latin typeface="Book Antiqua" panose="02040602050305030304" pitchFamily="18" charset="0"/>
                <a:ea typeface="Calibri" panose="020F0502020204030204" pitchFamily="34" charset="0"/>
                <a:cs typeface="Times New Roman" panose="02020603050405020304" pitchFamily="18" charset="0"/>
              </a:rPr>
              <a:t>Pulciņu nodarbības </a:t>
            </a:r>
            <a:r>
              <a:rPr lang="lv-LV" sz="1600" b="1" i="1" u="sng" dirty="0">
                <a:effectLst/>
                <a:latin typeface="Book Antiqua" panose="02040602050305030304" pitchFamily="18" charset="0"/>
                <a:ea typeface="Calibri" panose="020F0502020204030204" pitchFamily="34" charset="0"/>
                <a:cs typeface="Times New Roman" panose="02020603050405020304" pitchFamily="18" charset="0"/>
              </a:rPr>
              <a:t>katru nedēļu</a:t>
            </a:r>
            <a:r>
              <a:rPr lang="lv-LV" sz="1600" b="1" i="1" dirty="0">
                <a:effectLst/>
                <a:latin typeface="Book Antiqua" panose="02040602050305030304" pitchFamily="18" charset="0"/>
                <a:ea typeface="Calibri" panose="020F0502020204030204" pitchFamily="34" charset="0"/>
                <a:cs typeface="Times New Roman" panose="02020603050405020304" pitchFamily="18" charset="0"/>
              </a:rPr>
              <a:t>:</a:t>
            </a:r>
            <a:endParaRPr lang="lv-LV" sz="1600" dirty="0">
              <a:effectLst/>
              <a:latin typeface="Book Antiqua" panose="0204060205030503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ü"/>
            </a:pPr>
            <a:r>
              <a:rPr lang="lv-LV" sz="1600" i="1" dirty="0">
                <a:effectLst/>
                <a:latin typeface="Book Antiqua" panose="02040602050305030304" pitchFamily="18" charset="0"/>
                <a:ea typeface="Calibri" panose="020F0502020204030204" pitchFamily="34" charset="0"/>
                <a:cs typeface="Times New Roman" panose="02020603050405020304" pitchFamily="18" charset="0"/>
              </a:rPr>
              <a:t> </a:t>
            </a:r>
            <a:r>
              <a:rPr lang="lv-LV" sz="1600" dirty="0">
                <a:effectLst/>
                <a:latin typeface="Book Antiqua" panose="02040602050305030304" pitchFamily="18" charset="0"/>
                <a:ea typeface="Calibri" panose="020F0502020204030204" pitchFamily="34" charset="0"/>
                <a:cs typeface="Times New Roman" panose="02020603050405020304" pitchFamily="18" charset="0"/>
              </a:rPr>
              <a:t>Pirmdienās un trešdienās – kulinārijas pulciņi, fizioterapeita nodarbības un dziedāšanas pulciņš</a:t>
            </a:r>
          </a:p>
          <a:p>
            <a:pPr marL="285750" indent="-285750">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Otrdienās – nūjošanas; rokdarbu pulciņš; galda spēles</a:t>
            </a:r>
            <a:endParaRPr lang="lv-LV" sz="1600" dirty="0">
              <a:latin typeface="Book Antiqua" panose="0204060205030503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Trešdienās – interešu pulciņš </a:t>
            </a:r>
            <a:endParaRPr lang="lv-LV" sz="1600" dirty="0">
              <a:latin typeface="Book Antiqua" panose="0204060205030503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Ceturtdienās – rokdarbu pulciņš un senioru deju pulciņš</a:t>
            </a:r>
            <a:endParaRPr lang="lv-LV" sz="1600" dirty="0">
              <a:latin typeface="Book Antiqua" panose="0204060205030503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ü"/>
            </a:pPr>
            <a:r>
              <a:rPr lang="lv-LV" sz="1600" dirty="0">
                <a:effectLst/>
                <a:latin typeface="Book Antiqua" panose="02040602050305030304" pitchFamily="18" charset="0"/>
                <a:ea typeface="Calibri" panose="020F0502020204030204" pitchFamily="34" charset="0"/>
                <a:cs typeface="Times New Roman" panose="02020603050405020304" pitchFamily="18" charset="0"/>
              </a:rPr>
              <a:t>Piektdienās - ceļotāju pulciņš, kino pulciņš un Svētbrīdis</a:t>
            </a:r>
          </a:p>
        </p:txBody>
      </p:sp>
    </p:spTree>
    <p:extLst>
      <p:ext uri="{BB962C8B-B14F-4D97-AF65-F5344CB8AC3E}">
        <p14:creationId xmlns:p14="http://schemas.microsoft.com/office/powerpoint/2010/main" val="1460575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Grupu dzīvokļi</a:t>
            </a:r>
            <a:endParaRPr lang="lv-LV" b="1" dirty="0"/>
          </a:p>
          <a:p>
            <a:pPr algn="just"/>
            <a:r>
              <a:rPr lang="lv-LV" b="1" dirty="0"/>
              <a:t>Vadītāja </a:t>
            </a:r>
            <a:r>
              <a:rPr lang="lv-LV" b="1" dirty="0">
                <a:solidFill>
                  <a:srgbClr val="800000"/>
                </a:solidFill>
              </a:rPr>
              <a:t>Anita Ose</a:t>
            </a:r>
          </a:p>
          <a:p>
            <a:pPr algn="just"/>
            <a:r>
              <a:rPr lang="lv-LV" b="1" dirty="0"/>
              <a:t>    </a:t>
            </a:r>
            <a:r>
              <a:rPr lang="lv-LV" sz="1600" b="1" i="1" dirty="0"/>
              <a:t> </a:t>
            </a:r>
            <a:r>
              <a:rPr lang="lv-LV" sz="1600" b="1" i="1" dirty="0">
                <a:solidFill>
                  <a:srgbClr val="800000"/>
                </a:solidFill>
              </a:rPr>
              <a:t>Uzvaras iela 50, Dobele</a:t>
            </a:r>
          </a:p>
          <a:p>
            <a:pPr algn="just"/>
            <a:endParaRPr lang="lv-LV" sz="1600" b="1" i="1" dirty="0">
              <a:solidFill>
                <a:srgbClr val="800000"/>
              </a:solidFill>
            </a:endParaRPr>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124 658,14</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95 312,28</a:t>
            </a:r>
          </a:p>
        </p:txBody>
      </p:sp>
      <p:sp>
        <p:nvSpPr>
          <p:cNvPr id="7" name="TextBox 6">
            <a:extLst>
              <a:ext uri="{FF2B5EF4-FFF2-40B4-BE49-F238E27FC236}">
                <a16:creationId xmlns:a16="http://schemas.microsoft.com/office/drawing/2014/main" id="{A101C5EF-C01D-7217-E05F-81FF6143D1CF}"/>
              </a:ext>
            </a:extLst>
          </p:cNvPr>
          <p:cNvSpPr txBox="1"/>
          <p:nvPr/>
        </p:nvSpPr>
        <p:spPr>
          <a:xfrm>
            <a:off x="679578" y="2993431"/>
            <a:ext cx="8458202" cy="369332"/>
          </a:xfrm>
          <a:prstGeom prst="rect">
            <a:avLst/>
          </a:prstGeom>
          <a:noFill/>
        </p:spPr>
        <p:txBody>
          <a:bodyPr wrap="square">
            <a:spAutoFit/>
          </a:bodyPr>
          <a:lstStyle/>
          <a:p>
            <a:pPr lvl="0" algn="just"/>
            <a:r>
              <a:rPr lang="lv-LV" dirty="0" err="1">
                <a:latin typeface="Times New Roman" panose="02020603050405020304" pitchFamily="18" charset="0"/>
                <a:ea typeface="Times New Roman" panose="02020603050405020304" pitchFamily="18" charset="0"/>
              </a:rPr>
              <a:t>Mērķgrupa</a:t>
            </a:r>
            <a:r>
              <a:rPr lang="lv-LV" sz="1800" dirty="0">
                <a:effectLst/>
                <a:latin typeface="Times New Roman" panose="02020603050405020304" pitchFamily="18" charset="0"/>
                <a:ea typeface="Times New Roman" panose="02020603050405020304" pitchFamily="18" charset="0"/>
              </a:rPr>
              <a:t> pilngadīgas personas ar garīga rakstura traucējumiem</a:t>
            </a:r>
            <a:endParaRPr lang="lv-LV" sz="18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TextBox 10">
            <a:extLst>
              <a:ext uri="{FF2B5EF4-FFF2-40B4-BE49-F238E27FC236}">
                <a16:creationId xmlns:a16="http://schemas.microsoft.com/office/drawing/2014/main" id="{8566008D-1A1D-2C3E-0334-CCC63ECA6A7B}"/>
              </a:ext>
            </a:extLst>
          </p:cNvPr>
          <p:cNvSpPr txBox="1"/>
          <p:nvPr/>
        </p:nvSpPr>
        <p:spPr>
          <a:xfrm>
            <a:off x="533400" y="1321642"/>
            <a:ext cx="6857999" cy="830997"/>
          </a:xfrm>
          <a:prstGeom prst="rect">
            <a:avLst/>
          </a:prstGeom>
          <a:noFill/>
        </p:spPr>
        <p:txBody>
          <a:bodyPr wrap="square">
            <a:spAutoFit/>
          </a:bodyPr>
          <a:lstStyle/>
          <a:p>
            <a:pPr marL="285750" indent="-285750">
              <a:buFont typeface="Arial" panose="020B0604020202020204" pitchFamily="34" charset="0"/>
              <a:buChar char="•"/>
            </a:pPr>
            <a:r>
              <a:rPr lang="lv-LV" sz="1600" dirty="0"/>
              <a:t>Sociālais darbinieks</a:t>
            </a:r>
          </a:p>
          <a:p>
            <a:pPr marL="285750" indent="-285750">
              <a:buFont typeface="Arial" panose="020B0604020202020204" pitchFamily="34" charset="0"/>
              <a:buChar char="•"/>
            </a:pPr>
            <a:r>
              <a:rPr lang="lv-LV" sz="1600" dirty="0"/>
              <a:t>Sociālais aprūpētājs  4</a:t>
            </a:r>
            <a:endParaRPr lang="lv-LV" sz="1600" dirty="0">
              <a:solidFill>
                <a:srgbClr val="800000"/>
              </a:solidFill>
            </a:endParaRPr>
          </a:p>
          <a:p>
            <a:pPr marL="285750" indent="-285750">
              <a:buFont typeface="Arial" panose="020B0604020202020204" pitchFamily="34" charset="0"/>
              <a:buChar char="•"/>
            </a:pPr>
            <a:r>
              <a:rPr lang="lv-LV" sz="1600" dirty="0"/>
              <a:t>Aprūpētājs</a:t>
            </a:r>
          </a:p>
        </p:txBody>
      </p:sp>
      <p:pic>
        <p:nvPicPr>
          <p:cNvPr id="2" name="Picture 2">
            <a:extLst>
              <a:ext uri="{FF2B5EF4-FFF2-40B4-BE49-F238E27FC236}">
                <a16:creationId xmlns:a16="http://schemas.microsoft.com/office/drawing/2014/main" id="{645813C6-83B2-2486-C9D1-04D6A7BC661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56121" y="204519"/>
            <a:ext cx="5191329" cy="2334161"/>
          </a:xfrm>
          <a:prstGeom prst="rect">
            <a:avLst/>
          </a:prstGeom>
          <a:noFill/>
          <a:ln>
            <a:noFill/>
          </a:ln>
        </p:spPr>
      </p:pic>
      <p:sp>
        <p:nvSpPr>
          <p:cNvPr id="4" name="TextBox 3">
            <a:extLst>
              <a:ext uri="{FF2B5EF4-FFF2-40B4-BE49-F238E27FC236}">
                <a16:creationId xmlns:a16="http://schemas.microsoft.com/office/drawing/2014/main" id="{A728DF84-13F2-3E49-41E2-287E93A01CD8}"/>
              </a:ext>
            </a:extLst>
          </p:cNvPr>
          <p:cNvSpPr txBox="1"/>
          <p:nvPr/>
        </p:nvSpPr>
        <p:spPr>
          <a:xfrm>
            <a:off x="3505200" y="2512019"/>
            <a:ext cx="4572000" cy="369332"/>
          </a:xfrm>
          <a:prstGeom prst="rect">
            <a:avLst/>
          </a:prstGeom>
          <a:noFill/>
        </p:spPr>
        <p:txBody>
          <a:bodyPr wrap="square">
            <a:spAutoFit/>
          </a:bodyPr>
          <a:lstStyle/>
          <a:p>
            <a:pPr algn="just"/>
            <a:r>
              <a:rPr lang="lv-LV" sz="1200" i="1" dirty="0">
                <a:effectLst/>
                <a:latin typeface="Times New Roman" panose="02020603050405020304" pitchFamily="18" charset="0"/>
                <a:ea typeface="Times New Roman" panose="02020603050405020304" pitchFamily="18" charset="0"/>
              </a:rPr>
              <a:t>Foto: no Anitas Oses personīgā arhīva</a:t>
            </a:r>
            <a:r>
              <a:rPr lang="lv-LV" sz="1800" i="1" dirty="0">
                <a:effectLst/>
                <a:latin typeface="Times New Roman" panose="02020603050405020304" pitchFamily="18" charset="0"/>
                <a:ea typeface="Times New Roman" panose="02020603050405020304" pitchFamily="18" charset="0"/>
              </a:rPr>
              <a:t> </a:t>
            </a:r>
            <a:endParaRPr lang="lv-LV" sz="2800" dirty="0">
              <a:effectLst/>
              <a:latin typeface="Times New Roman" panose="02020603050405020304" pitchFamily="18" charset="0"/>
              <a:ea typeface="Times New Roman" panose="02020603050405020304" pitchFamily="18" charset="0"/>
            </a:endParaRPr>
          </a:p>
        </p:txBody>
      </p:sp>
      <p:sp>
        <p:nvSpPr>
          <p:cNvPr id="13" name="TextBox 12">
            <a:extLst>
              <a:ext uri="{FF2B5EF4-FFF2-40B4-BE49-F238E27FC236}">
                <a16:creationId xmlns:a16="http://schemas.microsoft.com/office/drawing/2014/main" id="{36A8E0D7-B4B6-0789-41F9-7DEC79BA4A27}"/>
              </a:ext>
            </a:extLst>
          </p:cNvPr>
          <p:cNvSpPr txBox="1"/>
          <p:nvPr/>
        </p:nvSpPr>
        <p:spPr>
          <a:xfrm>
            <a:off x="298580" y="3431473"/>
            <a:ext cx="8839200" cy="1107996"/>
          </a:xfrm>
          <a:prstGeom prst="rect">
            <a:avLst/>
          </a:prstGeom>
          <a:noFill/>
        </p:spPr>
        <p:txBody>
          <a:bodyPr wrap="square">
            <a:spAutoFit/>
          </a:bodyPr>
          <a:lstStyle/>
          <a:p>
            <a:pPr indent="270510" algn="just"/>
            <a:endParaRPr lang="lv-LV" sz="16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lv-LV" sz="1600" b="1" dirty="0">
                <a:effectLst/>
                <a:latin typeface="Book Antiqua" panose="02040602050305030304" pitchFamily="18" charset="0"/>
                <a:ea typeface="Times New Roman" panose="02020603050405020304" pitchFamily="18" charset="0"/>
              </a:rPr>
              <a:t>Šeit dzīvo forši, lieliski iedzīvotāji. Katrs ar savu dzīves stāstu, bet visi kopā – ģimene! </a:t>
            </a:r>
            <a:endParaRPr lang="lv-LV" sz="1600" dirty="0">
              <a:effectLst/>
              <a:latin typeface="Book Antiqua" panose="02040602050305030304" pitchFamily="18" charset="0"/>
              <a:ea typeface="Times New Roman" panose="02020603050405020304" pitchFamily="18" charset="0"/>
            </a:endParaRPr>
          </a:p>
          <a:p>
            <a:pPr marL="342900" lvl="0" indent="-342900" algn="just">
              <a:buFont typeface="Symbol" panose="05050102010706020507" pitchFamily="18" charset="2"/>
              <a:buChar char=""/>
            </a:pPr>
            <a:r>
              <a:rPr lang="lv-LV" sz="1600" b="1" dirty="0">
                <a:effectLst/>
                <a:latin typeface="Book Antiqua" panose="02040602050305030304" pitchFamily="18" charset="0"/>
                <a:ea typeface="Times New Roman" panose="02020603050405020304" pitchFamily="18" charset="0"/>
              </a:rPr>
              <a:t>Šeit strādā </a:t>
            </a:r>
            <a:r>
              <a:rPr lang="lv-LV" sz="1600" b="1" dirty="0" err="1">
                <a:effectLst/>
                <a:latin typeface="Book Antiqua" panose="02040602050305030304" pitchFamily="18" charset="0"/>
                <a:ea typeface="Times New Roman" panose="02020603050405020304" pitchFamily="18" charset="0"/>
              </a:rPr>
              <a:t>empātiska</a:t>
            </a:r>
            <a:r>
              <a:rPr lang="lv-LV" sz="1600" b="1" dirty="0">
                <a:effectLst/>
                <a:latin typeface="Book Antiqua" panose="02040602050305030304" pitchFamily="18" charset="0"/>
                <a:ea typeface="Times New Roman" panose="02020603050405020304" pitchFamily="18" charset="0"/>
              </a:rPr>
              <a:t>, ar augstu atbildības sajūtu, profesionāļu komanda</a:t>
            </a:r>
            <a:endParaRPr lang="lv-LV" sz="1600" dirty="0">
              <a:effectLst/>
              <a:latin typeface="Book Antiqua" panose="02040602050305030304" pitchFamily="18" charset="0"/>
              <a:ea typeface="Times New Roman" panose="02020603050405020304" pitchFamily="18" charset="0"/>
            </a:endParaRPr>
          </a:p>
          <a:p>
            <a:pPr marL="342900" lvl="0" indent="-342900" algn="just">
              <a:buFont typeface="Symbol" panose="05050102010706020507" pitchFamily="18" charset="2"/>
              <a:buChar char=""/>
            </a:pPr>
            <a:r>
              <a:rPr lang="lv-LV" sz="1600" b="1" dirty="0">
                <a:effectLst/>
                <a:latin typeface="Book Antiqua" panose="02040602050305030304" pitchFamily="18" charset="0"/>
                <a:ea typeface="Times New Roman" panose="02020603050405020304" pitchFamily="18" charset="0"/>
              </a:rPr>
              <a:t>Šeit, vienmēr, ir sakopta vide</a:t>
            </a:r>
            <a:endParaRPr lang="lv-LV" sz="1600" dirty="0">
              <a:effectLst/>
              <a:latin typeface="Book Antiqua" panose="02040602050305030304" pitchFamily="18" charset="0"/>
              <a:ea typeface="Times New Roman" panose="02020603050405020304" pitchFamily="18" charset="0"/>
            </a:endParaRPr>
          </a:p>
        </p:txBody>
      </p:sp>
    </p:spTree>
    <p:extLst>
      <p:ext uri="{BB962C8B-B14F-4D97-AF65-F5344CB8AC3E}">
        <p14:creationId xmlns:p14="http://schemas.microsoft.com/office/powerpoint/2010/main" val="12893313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75C934B-3A54-A00A-B418-85011C14844F}"/>
              </a:ext>
            </a:extLst>
          </p:cNvPr>
          <p:cNvSpPr txBox="1"/>
          <p:nvPr/>
        </p:nvSpPr>
        <p:spPr>
          <a:xfrm>
            <a:off x="265145" y="2209800"/>
            <a:ext cx="8763000" cy="4041619"/>
          </a:xfrm>
          <a:prstGeom prst="rect">
            <a:avLst/>
          </a:prstGeom>
          <a:noFill/>
        </p:spPr>
        <p:txBody>
          <a:bodyPr wrap="square">
            <a:spAutoFit/>
          </a:bodyPr>
          <a:lstStyle/>
          <a:p>
            <a:pPr indent="190500" algn="just">
              <a:lnSpc>
                <a:spcPct val="115000"/>
              </a:lnSpc>
            </a:pPr>
            <a:r>
              <a:rPr lang="lv-LV" sz="1600" b="1" u="sng" dirty="0">
                <a:effectLst/>
                <a:latin typeface="Book Antiqua" panose="02040602050305030304" pitchFamily="18" charset="0"/>
                <a:ea typeface="Times New Roman" panose="02020603050405020304" pitchFamily="18" charset="0"/>
              </a:rPr>
              <a:t>Grupu dzīvokļu</a:t>
            </a:r>
            <a:r>
              <a:rPr lang="lv-LV" sz="1600" u="sng" dirty="0">
                <a:effectLst/>
                <a:latin typeface="Book Antiqua" panose="02040602050305030304" pitchFamily="18" charset="0"/>
                <a:ea typeface="Times New Roman" panose="02020603050405020304" pitchFamily="18" charset="0"/>
              </a:rPr>
              <a:t> klientiem tiek nodrošināts šāds pakalpojumu apjoms</a:t>
            </a:r>
            <a:r>
              <a:rPr lang="lv-LV" sz="1600" dirty="0">
                <a:effectLst/>
                <a:latin typeface="Book Antiqua" panose="02040602050305030304" pitchFamily="18" charset="0"/>
                <a:ea typeface="Times New Roman" panose="02020603050405020304" pitchFamily="18" charset="0"/>
              </a:rPr>
              <a:t>:</a:t>
            </a:r>
          </a:p>
          <a:p>
            <a:pPr marL="342900" lvl="0" indent="-342900" algn="just">
              <a:lnSpc>
                <a:spcPct val="115000"/>
              </a:lnSpc>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rPr>
              <a:t>Mājoklis.</a:t>
            </a:r>
          </a:p>
          <a:p>
            <a:pPr marL="342900" lvl="0" indent="-342900" algn="just">
              <a:lnSpc>
                <a:spcPct val="115000"/>
              </a:lnSpc>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rPr>
              <a:t>Klienta pašaprūpes prasmju un sociālo prasmju korekcija.</a:t>
            </a:r>
          </a:p>
          <a:p>
            <a:pPr marL="342900" lvl="0" indent="-342900" algn="just">
              <a:lnSpc>
                <a:spcPct val="115000"/>
              </a:lnSpc>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rPr>
              <a:t>Klienta sadarbības prasmju veicināšana, kas saistītas ar sociālo un nodarbinātības jautājumu risināšanu valsts, pašvaldības institūcijās sadarbība ar citiem pakalpojumu sniedzējiem </a:t>
            </a:r>
            <a:r>
              <a:rPr lang="lv-LV" sz="1600" dirty="0" err="1">
                <a:effectLst/>
                <a:latin typeface="Book Antiqua" panose="02040602050305030304" pitchFamily="18" charset="0"/>
                <a:ea typeface="Times New Roman" panose="02020603050405020304" pitchFamily="18" charset="0"/>
              </a:rPr>
              <a:t>mērķgrupai</a:t>
            </a:r>
            <a:r>
              <a:rPr lang="lv-LV" sz="1600" dirty="0">
                <a:effectLst/>
                <a:latin typeface="Book Antiqua" panose="02040602050305030304" pitchFamily="18" charset="0"/>
                <a:ea typeface="Times New Roman" panose="02020603050405020304" pitchFamily="18" charset="0"/>
              </a:rPr>
              <a:t>.</a:t>
            </a:r>
          </a:p>
          <a:p>
            <a:pPr marL="342900" lvl="0" indent="-342900" algn="just">
              <a:lnSpc>
                <a:spcPct val="115000"/>
              </a:lnSpc>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rPr>
              <a:t>Klienta individuālā sociālās rehabilitācijas plāna izstrādāšana un īstenošana. Plānu izstrādā, ievērojot klienta iepriekš saņemto rehabilitācijas pakalpojumu programmas, kas satur patstāvīgās dzīves un pašaprūpes prasmju un sociālo prasmju apguves un attīstīšanas pasākumus. Plānā iekļauj klientam papildus paredzētos individuālos vai grupas pasākumus.</a:t>
            </a:r>
          </a:p>
          <a:p>
            <a:pPr marL="342900" lvl="0" indent="-342900" algn="just">
              <a:lnSpc>
                <a:spcPct val="115000"/>
              </a:lnSpc>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rPr>
              <a:t>Personiskā atbalsta sniegšana darba meklējumos un jaunu darba iemaņu apgūšanā.</a:t>
            </a:r>
          </a:p>
          <a:p>
            <a:pPr marL="342900" lvl="0" indent="-342900" algn="just">
              <a:lnSpc>
                <a:spcPct val="115000"/>
              </a:lnSpc>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rPr>
              <a:t>Citi klientam nepieciešamie pakalpojumi - atbalsts, konsultācijas, informācijas sniegšana, personīgo interešu un tiesību aizstāvēšana.</a:t>
            </a:r>
          </a:p>
        </p:txBody>
      </p:sp>
      <p:graphicFrame>
        <p:nvGraphicFramePr>
          <p:cNvPr id="9" name="Tabula 8">
            <a:extLst>
              <a:ext uri="{FF2B5EF4-FFF2-40B4-BE49-F238E27FC236}">
                <a16:creationId xmlns:a16="http://schemas.microsoft.com/office/drawing/2014/main" id="{DA079BB9-7E12-0CE4-7B97-3BAF80B05870}"/>
              </a:ext>
            </a:extLst>
          </p:cNvPr>
          <p:cNvGraphicFramePr>
            <a:graphicFrameLocks noGrp="1"/>
          </p:cNvGraphicFramePr>
          <p:nvPr>
            <p:extLst>
              <p:ext uri="{D42A27DB-BD31-4B8C-83A1-F6EECF244321}">
                <p14:modId xmlns:p14="http://schemas.microsoft.com/office/powerpoint/2010/main" val="2149064958"/>
              </p:ext>
            </p:extLst>
          </p:nvPr>
        </p:nvGraphicFramePr>
        <p:xfrm>
          <a:off x="216160" y="177506"/>
          <a:ext cx="8623040" cy="1086596"/>
        </p:xfrm>
        <a:graphic>
          <a:graphicData uri="http://schemas.openxmlformats.org/drawingml/2006/table">
            <a:tbl>
              <a:tblPr>
                <a:tableStyleId>{5C22544A-7EE6-4342-B048-85BDC9FD1C3A}</a:tableStyleId>
              </a:tblPr>
              <a:tblGrid>
                <a:gridCol w="621812">
                  <a:extLst>
                    <a:ext uri="{9D8B030D-6E8A-4147-A177-3AD203B41FA5}">
                      <a16:colId xmlns:a16="http://schemas.microsoft.com/office/drawing/2014/main" val="3154884607"/>
                    </a:ext>
                  </a:extLst>
                </a:gridCol>
                <a:gridCol w="676357">
                  <a:extLst>
                    <a:ext uri="{9D8B030D-6E8A-4147-A177-3AD203B41FA5}">
                      <a16:colId xmlns:a16="http://schemas.microsoft.com/office/drawing/2014/main" val="3649024896"/>
                    </a:ext>
                  </a:extLst>
                </a:gridCol>
                <a:gridCol w="695471">
                  <a:extLst>
                    <a:ext uri="{9D8B030D-6E8A-4147-A177-3AD203B41FA5}">
                      <a16:colId xmlns:a16="http://schemas.microsoft.com/office/drawing/2014/main" val="3985264327"/>
                    </a:ext>
                  </a:extLst>
                </a:gridCol>
                <a:gridCol w="457200">
                  <a:extLst>
                    <a:ext uri="{9D8B030D-6E8A-4147-A177-3AD203B41FA5}">
                      <a16:colId xmlns:a16="http://schemas.microsoft.com/office/drawing/2014/main" val="2252764729"/>
                    </a:ext>
                  </a:extLst>
                </a:gridCol>
                <a:gridCol w="532084">
                  <a:extLst>
                    <a:ext uri="{9D8B030D-6E8A-4147-A177-3AD203B41FA5}">
                      <a16:colId xmlns:a16="http://schemas.microsoft.com/office/drawing/2014/main" val="3185737945"/>
                    </a:ext>
                  </a:extLst>
                </a:gridCol>
                <a:gridCol w="534716">
                  <a:extLst>
                    <a:ext uri="{9D8B030D-6E8A-4147-A177-3AD203B41FA5}">
                      <a16:colId xmlns:a16="http://schemas.microsoft.com/office/drawing/2014/main" val="2749556256"/>
                    </a:ext>
                  </a:extLst>
                </a:gridCol>
                <a:gridCol w="533400">
                  <a:extLst>
                    <a:ext uri="{9D8B030D-6E8A-4147-A177-3AD203B41FA5}">
                      <a16:colId xmlns:a16="http://schemas.microsoft.com/office/drawing/2014/main" val="3827113036"/>
                    </a:ext>
                  </a:extLst>
                </a:gridCol>
                <a:gridCol w="457200">
                  <a:extLst>
                    <a:ext uri="{9D8B030D-6E8A-4147-A177-3AD203B41FA5}">
                      <a16:colId xmlns:a16="http://schemas.microsoft.com/office/drawing/2014/main" val="3888156023"/>
                    </a:ext>
                  </a:extLst>
                </a:gridCol>
                <a:gridCol w="685800">
                  <a:extLst>
                    <a:ext uri="{9D8B030D-6E8A-4147-A177-3AD203B41FA5}">
                      <a16:colId xmlns:a16="http://schemas.microsoft.com/office/drawing/2014/main" val="280050729"/>
                    </a:ext>
                  </a:extLst>
                </a:gridCol>
                <a:gridCol w="914400">
                  <a:extLst>
                    <a:ext uri="{9D8B030D-6E8A-4147-A177-3AD203B41FA5}">
                      <a16:colId xmlns:a16="http://schemas.microsoft.com/office/drawing/2014/main" val="186952488"/>
                    </a:ext>
                  </a:extLst>
                </a:gridCol>
                <a:gridCol w="685800">
                  <a:extLst>
                    <a:ext uri="{9D8B030D-6E8A-4147-A177-3AD203B41FA5}">
                      <a16:colId xmlns:a16="http://schemas.microsoft.com/office/drawing/2014/main" val="2982083753"/>
                    </a:ext>
                  </a:extLst>
                </a:gridCol>
                <a:gridCol w="838200">
                  <a:extLst>
                    <a:ext uri="{9D8B030D-6E8A-4147-A177-3AD203B41FA5}">
                      <a16:colId xmlns:a16="http://schemas.microsoft.com/office/drawing/2014/main" val="3754363870"/>
                    </a:ext>
                  </a:extLst>
                </a:gridCol>
                <a:gridCol w="990600">
                  <a:extLst>
                    <a:ext uri="{9D8B030D-6E8A-4147-A177-3AD203B41FA5}">
                      <a16:colId xmlns:a16="http://schemas.microsoft.com/office/drawing/2014/main" val="3319900390"/>
                    </a:ext>
                  </a:extLst>
                </a:gridCol>
              </a:tblGrid>
              <a:tr h="306887">
                <a:tc>
                  <a:txBody>
                    <a:bodyPr/>
                    <a:lstStyle/>
                    <a:p>
                      <a:pPr algn="ctr">
                        <a:lnSpc>
                          <a:spcPct val="115000"/>
                        </a:lnSpc>
                      </a:pP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dirty="0">
                          <a:effectLst/>
                        </a:rPr>
                        <a:t>janvāris </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februāris </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marts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aprīlis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maijs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jūnijs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jūlijs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dirty="0">
                          <a:effectLst/>
                        </a:rPr>
                        <a:t>augusts</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dirty="0">
                          <a:effectLst/>
                        </a:rPr>
                        <a:t>septembris</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oktobris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novembris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000">
                          <a:effectLst/>
                        </a:rPr>
                        <a:t>decembris</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extLst>
                  <a:ext uri="{0D108BD9-81ED-4DB2-BD59-A6C34878D82A}">
                    <a16:rowId xmlns:a16="http://schemas.microsoft.com/office/drawing/2014/main" val="2180408698"/>
                  </a:ext>
                </a:extLst>
              </a:tr>
              <a:tr h="779709">
                <a:tc>
                  <a:txBody>
                    <a:bodyPr/>
                    <a:lstStyle/>
                    <a:p>
                      <a:pPr algn="ctr">
                        <a:lnSpc>
                          <a:spcPct val="115000"/>
                        </a:lnSpc>
                      </a:pPr>
                      <a:r>
                        <a:rPr lang="lv-LV" sz="1100" dirty="0">
                          <a:effectLst/>
                        </a:rPr>
                        <a:t>Klientu skaits kopā:</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b"/>
                </a:tc>
                <a:tc>
                  <a:txBody>
                    <a:bodyPr/>
                    <a:lstStyle/>
                    <a:p>
                      <a:pPr algn="ctr">
                        <a:lnSpc>
                          <a:spcPct val="115000"/>
                        </a:lnSpc>
                      </a:pPr>
                      <a:r>
                        <a:rPr lang="lv-LV" sz="1100" dirty="0">
                          <a:effectLst/>
                        </a:rPr>
                        <a:t>15</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dirty="0">
                          <a:effectLst/>
                        </a:rPr>
                        <a:t>15</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15</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15</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14</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13</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14</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dirty="0">
                          <a:effectLst/>
                        </a:rPr>
                        <a:t>13</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12</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12</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a:effectLst/>
                        </a:rPr>
                        <a:t>12</a:t>
                      </a:r>
                      <a:endParaRPr lang="lv-LV"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tc>
                  <a:txBody>
                    <a:bodyPr/>
                    <a:lstStyle/>
                    <a:p>
                      <a:pPr algn="ctr">
                        <a:lnSpc>
                          <a:spcPct val="115000"/>
                        </a:lnSpc>
                      </a:pPr>
                      <a:r>
                        <a:rPr lang="lv-LV" sz="1100" dirty="0">
                          <a:effectLst/>
                        </a:rPr>
                        <a:t>12</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866" marR="64866" marT="0" marB="0" anchor="ctr"/>
                </a:tc>
                <a:extLst>
                  <a:ext uri="{0D108BD9-81ED-4DB2-BD59-A6C34878D82A}">
                    <a16:rowId xmlns:a16="http://schemas.microsoft.com/office/drawing/2014/main" val="1174806454"/>
                  </a:ext>
                </a:extLst>
              </a:tr>
            </a:tbl>
          </a:graphicData>
        </a:graphic>
      </p:graphicFrame>
      <p:sp>
        <p:nvSpPr>
          <p:cNvPr id="11" name="TextBox 10">
            <a:extLst>
              <a:ext uri="{FF2B5EF4-FFF2-40B4-BE49-F238E27FC236}">
                <a16:creationId xmlns:a16="http://schemas.microsoft.com/office/drawing/2014/main" id="{018E4C3A-2048-1B0C-6F2F-4F12ABD66395}"/>
              </a:ext>
            </a:extLst>
          </p:cNvPr>
          <p:cNvSpPr txBox="1"/>
          <p:nvPr/>
        </p:nvSpPr>
        <p:spPr>
          <a:xfrm>
            <a:off x="641480" y="1264102"/>
            <a:ext cx="7772400" cy="718274"/>
          </a:xfrm>
          <a:prstGeom prst="rect">
            <a:avLst/>
          </a:prstGeom>
          <a:noFill/>
        </p:spPr>
        <p:txBody>
          <a:bodyPr wrap="square">
            <a:spAutoFit/>
          </a:bodyPr>
          <a:lstStyle/>
          <a:p>
            <a:pPr marL="342900" lvl="0" indent="-342900" algn="just">
              <a:lnSpc>
                <a:spcPct val="115000"/>
              </a:lnSpc>
              <a:buFont typeface="Symbol" panose="05050102010706020507" pitchFamily="18" charset="2"/>
              <a:buChar char=""/>
            </a:pPr>
            <a:r>
              <a:rPr lang="lv-LV" sz="1200" dirty="0">
                <a:effectLst/>
                <a:latin typeface="Book Antiqua" panose="02040602050305030304" pitchFamily="18" charset="0"/>
                <a:ea typeface="Times New Roman" panose="02020603050405020304" pitchFamily="18" charset="0"/>
              </a:rPr>
              <a:t>No tiem:  2 sievietes un 10 vīrieši.</a:t>
            </a:r>
          </a:p>
          <a:p>
            <a:pPr marL="342900" lvl="0" indent="-342900" algn="just">
              <a:lnSpc>
                <a:spcPct val="115000"/>
              </a:lnSpc>
              <a:buFont typeface="Symbol" panose="05050102010706020507" pitchFamily="18" charset="2"/>
              <a:buChar char=""/>
            </a:pPr>
            <a:r>
              <a:rPr lang="lv-LV" sz="1200" dirty="0">
                <a:effectLst/>
                <a:latin typeface="Book Antiqua" panose="02040602050305030304" pitchFamily="18" charset="0"/>
                <a:ea typeface="Times New Roman" panose="02020603050405020304" pitchFamily="18" charset="0"/>
              </a:rPr>
              <a:t>Jaunākā klienta vecums – 18 gadi, vecākā klienta vecums - 64 gadi.</a:t>
            </a:r>
          </a:p>
          <a:p>
            <a:pPr marL="342900" lvl="0" indent="-342900" algn="just">
              <a:lnSpc>
                <a:spcPct val="115000"/>
              </a:lnSpc>
              <a:buFont typeface="Symbol" panose="05050102010706020507" pitchFamily="18" charset="2"/>
              <a:buChar char=""/>
            </a:pPr>
            <a:r>
              <a:rPr lang="lv-LV" sz="1200" dirty="0">
                <a:effectLst/>
                <a:latin typeface="Book Antiqua" panose="02040602050305030304" pitchFamily="18" charset="0"/>
                <a:ea typeface="Times New Roman" panose="02020603050405020304" pitchFamily="18" charset="0"/>
              </a:rPr>
              <a:t>Vidējais klientu skaits mēnesī – 14 klienti</a:t>
            </a:r>
          </a:p>
        </p:txBody>
      </p:sp>
    </p:spTree>
    <p:extLst>
      <p:ext uri="{BB962C8B-B14F-4D97-AF65-F5344CB8AC3E}">
        <p14:creationId xmlns:p14="http://schemas.microsoft.com/office/powerpoint/2010/main" val="13124386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Ģimenes atbalsta centrs «Lejasstrazdi»</a:t>
            </a:r>
            <a:endParaRPr lang="lv-LV" b="1" dirty="0"/>
          </a:p>
          <a:p>
            <a:pPr algn="just"/>
            <a:r>
              <a:rPr lang="lv-LV" b="1" dirty="0"/>
              <a:t>Vadītāja </a:t>
            </a:r>
            <a:r>
              <a:rPr lang="lv-LV" b="1" dirty="0" err="1"/>
              <a:t>p.i</a:t>
            </a:r>
            <a:r>
              <a:rPr lang="lv-LV" b="1" dirty="0"/>
              <a:t>. </a:t>
            </a:r>
            <a:r>
              <a:rPr lang="lv-LV" b="1" dirty="0">
                <a:solidFill>
                  <a:srgbClr val="800000"/>
                </a:solidFill>
              </a:rPr>
              <a:t>Ina </a:t>
            </a:r>
            <a:r>
              <a:rPr lang="lv-LV" b="1" dirty="0" err="1">
                <a:solidFill>
                  <a:srgbClr val="800000"/>
                </a:solidFill>
              </a:rPr>
              <a:t>Gaurača</a:t>
            </a:r>
            <a:endParaRPr lang="lv-LV" b="1" dirty="0">
              <a:solidFill>
                <a:srgbClr val="800000"/>
              </a:solidFill>
            </a:endParaRPr>
          </a:p>
          <a:p>
            <a:pPr algn="just"/>
            <a:r>
              <a:rPr lang="lv-LV" b="1" dirty="0"/>
              <a:t>    </a:t>
            </a:r>
            <a:r>
              <a:rPr lang="lv-LV" sz="1600" b="1" i="1" dirty="0"/>
              <a:t> </a:t>
            </a:r>
            <a:r>
              <a:rPr lang="lv-LV" sz="1600" b="1" i="1" dirty="0">
                <a:solidFill>
                  <a:srgbClr val="800000"/>
                </a:solidFill>
              </a:rPr>
              <a:t>«Namiņš», Lejasstrazdi, Dobeles  pagasts, Dobeles novads</a:t>
            </a:r>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3114210-94CC-06C5-81F0-65FC5C4E2AD3}"/>
              </a:ext>
            </a:extLst>
          </p:cNvPr>
          <p:cNvSpPr txBox="1"/>
          <p:nvPr/>
        </p:nvSpPr>
        <p:spPr>
          <a:xfrm>
            <a:off x="381000" y="3223272"/>
            <a:ext cx="8380394" cy="1569660"/>
          </a:xfrm>
          <a:prstGeom prst="rect">
            <a:avLst/>
          </a:prstGeom>
          <a:noFill/>
        </p:spPr>
        <p:txBody>
          <a:bodyPr wrap="square">
            <a:spAutoFit/>
          </a:bodyPr>
          <a:lstStyle/>
          <a:p>
            <a:pPr algn="just"/>
            <a:r>
              <a:rPr lang="lv-LV" sz="1600" dirty="0">
                <a:latin typeface="Times New Roman" panose="02020603050405020304" pitchFamily="18" charset="0"/>
                <a:ea typeface="Calibri" panose="020F0502020204030204" pitchFamily="34" charset="0"/>
                <a:cs typeface="Times New Roman" panose="02020603050405020304" pitchFamily="18" charset="0"/>
              </a:rPr>
              <a:t>Mērķis nodrošināt </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bāreņiem un bez vecāku gādības palikušiem </a:t>
            </a:r>
            <a:r>
              <a:rPr lang="lv-LV" sz="1600" dirty="0">
                <a:latin typeface="Times New Roman" panose="02020603050405020304" pitchFamily="18" charset="0"/>
                <a:ea typeface="Calibri" panose="020F0502020204030204" pitchFamily="34" charset="0"/>
                <a:cs typeface="Times New Roman" panose="02020603050405020304" pitchFamily="18" charset="0"/>
              </a:rPr>
              <a:t>bērniem ģimeniskai videi pietuvinātu sociālo </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aprūpi un sociālo rehabilitāciju, atbilstošas izglītības iegūšanu, veselības aprūpi, kā arī veicināt bērnu un ģimenes atkal apvienošanos vai jaunas ģimenes iegūšanu.</a:t>
            </a:r>
          </a:p>
          <a:p>
            <a:pPr algn="just"/>
            <a:endParaRPr lang="lv-LV" sz="1600" i="1"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lv-LV" sz="16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lv-LV" sz="1600" i="1" dirty="0">
                <a:latin typeface="Times New Roman" panose="02020603050405020304" pitchFamily="18" charset="0"/>
                <a:ea typeface="Times New Roman" panose="02020603050405020304" pitchFamily="18" charset="0"/>
                <a:cs typeface="Times New Roman" panose="02020603050405020304" pitchFamily="18" charset="0"/>
              </a:rPr>
              <a:t>2022.gadā pakalpojumu saņēma - 20</a:t>
            </a:r>
            <a:endParaRPr lang="lv-LV" sz="1600" i="1" dirty="0">
              <a:effectLst/>
              <a:latin typeface="Book Antiqua" panose="0204060205030503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271 397,92</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205 967,21</a:t>
            </a:r>
          </a:p>
        </p:txBody>
      </p:sp>
      <p:sp>
        <p:nvSpPr>
          <p:cNvPr id="2" name="TextBox 1">
            <a:extLst>
              <a:ext uri="{FF2B5EF4-FFF2-40B4-BE49-F238E27FC236}">
                <a16:creationId xmlns:a16="http://schemas.microsoft.com/office/drawing/2014/main" id="{54862E4E-5465-B21C-D3A3-83880C5ED493}"/>
              </a:ext>
            </a:extLst>
          </p:cNvPr>
          <p:cNvSpPr txBox="1"/>
          <p:nvPr/>
        </p:nvSpPr>
        <p:spPr>
          <a:xfrm>
            <a:off x="475834" y="1376655"/>
            <a:ext cx="6857999" cy="1569660"/>
          </a:xfrm>
          <a:prstGeom prst="rect">
            <a:avLst/>
          </a:prstGeom>
          <a:noFill/>
        </p:spPr>
        <p:txBody>
          <a:bodyPr wrap="square">
            <a:spAutoFit/>
          </a:bodyPr>
          <a:lstStyle/>
          <a:p>
            <a:pPr marL="285750" indent="-285750">
              <a:buFont typeface="Arial" panose="020B0604020202020204" pitchFamily="34" charset="0"/>
              <a:buChar char="•"/>
            </a:pPr>
            <a:r>
              <a:rPr lang="lv-LV" sz="1600" dirty="0"/>
              <a:t>Sociālais darbinieks  2</a:t>
            </a:r>
          </a:p>
          <a:p>
            <a:pPr marL="285750" indent="-285750">
              <a:buFont typeface="Arial" panose="020B0604020202020204" pitchFamily="34" charset="0"/>
              <a:buChar char="•"/>
            </a:pPr>
            <a:r>
              <a:rPr lang="lv-LV" sz="1600" dirty="0"/>
              <a:t>Sociālā audzinātāja   6</a:t>
            </a:r>
          </a:p>
          <a:p>
            <a:pPr marL="285750" indent="-285750">
              <a:buFont typeface="Arial" panose="020B0604020202020204" pitchFamily="34" charset="0"/>
              <a:buChar char="•"/>
            </a:pPr>
            <a:r>
              <a:rPr lang="lv-LV" sz="1600" dirty="0"/>
              <a:t>Aprūpētājs  6</a:t>
            </a:r>
          </a:p>
          <a:p>
            <a:pPr marL="285750" indent="-285750">
              <a:buFont typeface="Arial" panose="020B0604020202020204" pitchFamily="34" charset="0"/>
              <a:buChar char="•"/>
            </a:pPr>
            <a:r>
              <a:rPr lang="lv-LV" sz="1600" dirty="0"/>
              <a:t>Interešu pulciņa vadītājs </a:t>
            </a:r>
          </a:p>
          <a:p>
            <a:pPr marL="285750" indent="-285750">
              <a:buFont typeface="Arial" panose="020B0604020202020204" pitchFamily="34" charset="0"/>
              <a:buChar char="•"/>
            </a:pPr>
            <a:r>
              <a:rPr lang="lv-LV" sz="1600" dirty="0"/>
              <a:t>Medicīnas māsa</a:t>
            </a:r>
          </a:p>
          <a:p>
            <a:pPr marL="285750" indent="-285750">
              <a:buFont typeface="Arial" panose="020B0604020202020204" pitchFamily="34" charset="0"/>
              <a:buChar char="•"/>
            </a:pPr>
            <a:r>
              <a:rPr lang="lv-LV" sz="1600" dirty="0"/>
              <a:t>Apkopējs</a:t>
            </a:r>
          </a:p>
        </p:txBody>
      </p:sp>
    </p:spTree>
    <p:extLst>
      <p:ext uri="{BB962C8B-B14F-4D97-AF65-F5344CB8AC3E}">
        <p14:creationId xmlns:p14="http://schemas.microsoft.com/office/powerpoint/2010/main" val="779420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41955257-6772-3A2C-7B4D-FA2910AF95F0}"/>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defTabSz="0">
              <a:lnSpc>
                <a:spcPct val="150000"/>
              </a:lnSpc>
            </a:pPr>
            <a:r>
              <a:rPr lang="lv-LV" b="1" i="1" u="sng" dirty="0"/>
              <a:t>Dienesta darba administrēšana, darbs ar personālu, kvalitātes vadība</a:t>
            </a:r>
            <a:endParaRPr lang="lv-LV" sz="1600" dirty="0"/>
          </a:p>
          <a:p>
            <a:pPr marL="285750" indent="-285750" defTabSz="0">
              <a:lnSpc>
                <a:spcPct val="150000"/>
              </a:lnSpc>
              <a:buFont typeface="Wingdings" panose="05000000000000000000" pitchFamily="2" charset="2"/>
              <a:buChar char="ü"/>
            </a:pPr>
            <a:r>
              <a:rPr lang="lv-LV" sz="1600" dirty="0"/>
              <a:t>Ieviesta jauna dokumentu vadības sistēma – </a:t>
            </a:r>
            <a:r>
              <a:rPr lang="lv-LV" sz="1600" dirty="0" err="1"/>
              <a:t>Lietvaris</a:t>
            </a:r>
            <a:r>
              <a:rPr lang="lv-LV" sz="1600" dirty="0"/>
              <a:t> </a:t>
            </a:r>
          </a:p>
          <a:p>
            <a:pPr defTabSz="0">
              <a:lnSpc>
                <a:spcPct val="150000"/>
              </a:lnSpc>
            </a:pPr>
            <a:r>
              <a:rPr lang="lv-LV" sz="1600" dirty="0"/>
              <a:t>(joprojām tiek nodrošināts konsultatīvais atbalsts darbiniekiem)</a:t>
            </a:r>
          </a:p>
          <a:p>
            <a:pPr marL="285750" indent="-285750" defTabSz="0">
              <a:lnSpc>
                <a:spcPct val="150000"/>
              </a:lnSpc>
              <a:buFont typeface="Wingdings" panose="05000000000000000000" pitchFamily="2" charset="2"/>
              <a:buChar char="ü"/>
            </a:pPr>
            <a:r>
              <a:rPr lang="lv-LV" sz="1600" dirty="0"/>
              <a:t>Veikta Dienesta un struktūrvienību reģistrēšana Sociālo pakalpojumu reģistrā</a:t>
            </a:r>
          </a:p>
          <a:p>
            <a:pPr marL="285750" indent="-285750" defTabSz="0">
              <a:lnSpc>
                <a:spcPct val="150000"/>
              </a:lnSpc>
              <a:buFont typeface="Wingdings" panose="05000000000000000000" pitchFamily="2" charset="2"/>
              <a:buChar char="ü"/>
            </a:pPr>
            <a:r>
              <a:rPr lang="lv-LV" sz="1600" dirty="0"/>
              <a:t>Analizētas darbinieku slodzes, amata vienības un veiktas korekcijas pēc ATR pārņemtajos darbinieku amata, mēnešalgu un slodžu sadalījumos</a:t>
            </a:r>
          </a:p>
          <a:p>
            <a:pPr marL="285750" indent="-285750" defTabSz="0">
              <a:lnSpc>
                <a:spcPct val="150000"/>
              </a:lnSpc>
              <a:buFont typeface="Wingdings" panose="05000000000000000000" pitchFamily="2" charset="2"/>
              <a:buChar char="ü"/>
            </a:pPr>
            <a:r>
              <a:rPr lang="lv-LV" sz="1600" dirty="0"/>
              <a:t>Apkalpojamo darbinieku skaits – 142 </a:t>
            </a:r>
          </a:p>
          <a:p>
            <a:pPr marL="285750" indent="-285750" defTabSz="0">
              <a:lnSpc>
                <a:spcPct val="150000"/>
              </a:lnSpc>
              <a:buFont typeface="Wingdings" panose="05000000000000000000" pitchFamily="2" charset="2"/>
              <a:buChar char="ü"/>
            </a:pPr>
            <a:r>
              <a:rPr lang="lv-LV" sz="1600" dirty="0"/>
              <a:t>Uzsākta Dienesta darbinieku amatu aprakstu aktualizācija, pilnveidošana</a:t>
            </a:r>
          </a:p>
          <a:p>
            <a:pPr marL="285750" indent="-285750" defTabSz="0">
              <a:lnSpc>
                <a:spcPct val="150000"/>
              </a:lnSpc>
              <a:buFont typeface="Wingdings" panose="05000000000000000000" pitchFamily="2" charset="2"/>
              <a:buChar char="ü"/>
            </a:pPr>
            <a:r>
              <a:rPr lang="lv-LV" sz="1600" dirty="0"/>
              <a:t>Iesaistīšanās LM projekta «Profesionāla sociālā darba attīstība pašvaldībās» pilotprojektos un apmācībās un ar to saistītās dokumentācijas administrēšana</a:t>
            </a:r>
          </a:p>
          <a:p>
            <a:pPr marL="285750" indent="-285750" defTabSz="0">
              <a:lnSpc>
                <a:spcPct val="150000"/>
              </a:lnSpc>
              <a:buFont typeface="Wingdings" panose="05000000000000000000" pitchFamily="2" charset="2"/>
              <a:buChar char="ü"/>
            </a:pPr>
            <a:r>
              <a:rPr lang="lv-LV" sz="1600" dirty="0"/>
              <a:t>Pārņemtas telpas no Dobeles siltumenerģijas un pārplānots Dienesta darbinieku pa kabinetiem izvietojums </a:t>
            </a:r>
            <a:r>
              <a:rPr lang="lv-LV" sz="1600" dirty="0" err="1"/>
              <a:t>E.Francmaņa</a:t>
            </a:r>
            <a:r>
              <a:rPr lang="lv-LV" sz="1600" dirty="0"/>
              <a:t> ielā 6.</a:t>
            </a:r>
          </a:p>
          <a:p>
            <a:pPr marL="285750" indent="-285750" defTabSz="0">
              <a:lnSpc>
                <a:spcPct val="150000"/>
              </a:lnSpc>
              <a:buFont typeface="Wingdings" panose="05000000000000000000" pitchFamily="2" charset="2"/>
              <a:buChar char="ü"/>
            </a:pPr>
            <a:r>
              <a:rPr lang="lv-LV" sz="1600" dirty="0"/>
              <a:t>Reģistrēti saņemtie dokumenti – 11265, nosūtītie dokumenti – 1730, sagatavoti 169 invalīdu asistentu līgumi, reģistrēti 1664 rēķini, sagatavoti 123 rīkojumi un 55 pilnvaras.</a:t>
            </a:r>
          </a:p>
          <a:p>
            <a:pPr marL="285750" indent="-285750" defTabSz="0">
              <a:lnSpc>
                <a:spcPct val="150000"/>
              </a:lnSpc>
              <a:buFont typeface="Wingdings" panose="05000000000000000000" pitchFamily="2" charset="2"/>
              <a:buChar char="ü"/>
            </a:pPr>
            <a:r>
              <a:rPr lang="lv-LV" sz="1600" dirty="0"/>
              <a:t>Sagatavotas un nodotas Arhīvam 80 lietas un dokumenti – 16 vienības.</a:t>
            </a:r>
          </a:p>
          <a:p>
            <a:pPr marL="285750" indent="-285750" defTabSz="0">
              <a:lnSpc>
                <a:spcPct val="150000"/>
              </a:lnSpc>
              <a:buFont typeface="Wingdings" panose="05000000000000000000" pitchFamily="2" charset="2"/>
              <a:buChar char="ü"/>
            </a:pPr>
            <a:endParaRPr lang="lv-LV" sz="1600" dirty="0"/>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spTree>
    <p:extLst>
      <p:ext uri="{BB962C8B-B14F-4D97-AF65-F5344CB8AC3E}">
        <p14:creationId xmlns:p14="http://schemas.microsoft.com/office/powerpoint/2010/main" val="42620419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0999" y="314994"/>
            <a:ext cx="7391397"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u="sng" dirty="0"/>
              <a:t>Lielauces pansija</a:t>
            </a:r>
            <a:endParaRPr lang="lv-LV" b="1" dirty="0"/>
          </a:p>
          <a:p>
            <a:pPr algn="just"/>
            <a:r>
              <a:rPr lang="lv-LV" b="1" dirty="0"/>
              <a:t>Vadītāja / sociālā darbiniece </a:t>
            </a:r>
            <a:r>
              <a:rPr lang="lv-LV" b="1" dirty="0">
                <a:solidFill>
                  <a:srgbClr val="800000"/>
                </a:solidFill>
              </a:rPr>
              <a:t>Inese </a:t>
            </a:r>
            <a:r>
              <a:rPr lang="lv-LV" b="1" dirty="0" err="1">
                <a:solidFill>
                  <a:srgbClr val="800000"/>
                </a:solidFill>
              </a:rPr>
              <a:t>Valante</a:t>
            </a:r>
            <a:endParaRPr lang="lv-LV" b="1" dirty="0">
              <a:solidFill>
                <a:srgbClr val="800000"/>
              </a:solidFill>
            </a:endParaRPr>
          </a:p>
          <a:p>
            <a:pPr algn="just"/>
            <a:r>
              <a:rPr lang="lv-LV" b="1" dirty="0"/>
              <a:t>    </a:t>
            </a:r>
            <a:r>
              <a:rPr lang="lv-LV" sz="1600" b="1" i="1" dirty="0"/>
              <a:t> </a:t>
            </a:r>
            <a:r>
              <a:rPr lang="lv-LV" sz="1600" b="1" i="1" dirty="0" err="1">
                <a:solidFill>
                  <a:srgbClr val="800000"/>
                </a:solidFill>
              </a:rPr>
              <a:t>Ezerkrasti</a:t>
            </a:r>
            <a:r>
              <a:rPr lang="lv-LV" sz="1600" b="1" i="1" dirty="0">
                <a:solidFill>
                  <a:srgbClr val="800000"/>
                </a:solidFill>
              </a:rPr>
              <a:t> – 1, Lielauces pagasts, Dobeles novads</a:t>
            </a:r>
          </a:p>
        </p:txBody>
      </p:sp>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3114210-94CC-06C5-81F0-65FC5C4E2AD3}"/>
              </a:ext>
            </a:extLst>
          </p:cNvPr>
          <p:cNvSpPr txBox="1"/>
          <p:nvPr/>
        </p:nvSpPr>
        <p:spPr>
          <a:xfrm>
            <a:off x="533400" y="3829545"/>
            <a:ext cx="8322881" cy="830997"/>
          </a:xfrm>
          <a:prstGeom prst="rect">
            <a:avLst/>
          </a:prstGeom>
          <a:noFill/>
        </p:spPr>
        <p:txBody>
          <a:bodyPr wrap="square">
            <a:spAutoFit/>
          </a:bodyPr>
          <a:lstStyle/>
          <a:p>
            <a:pPr algn="just"/>
            <a:r>
              <a:rPr lang="lv-LV" sz="1600" i="1" dirty="0">
                <a:effectLst/>
                <a:latin typeface="Book Antiqua" panose="02040602050305030304" pitchFamily="18" charset="0"/>
                <a:ea typeface="Times New Roman" panose="02020603050405020304" pitchFamily="18" charset="0"/>
              </a:rPr>
              <a:t>Pansijā ir nodrošināta diennakts uzraudzība, atbalsts pašaprūpes veikšanā, nepieciešamības gadījumā - atbalsts sociālo problēmu risināšanā, kā arī piedāvātas aktivitātes brīvā laika pavadīšanas iespējām, saglabājot patstāvīgas dzīves principus.</a:t>
            </a:r>
          </a:p>
        </p:txBody>
      </p:sp>
      <p:sp>
        <p:nvSpPr>
          <p:cNvPr id="10" name="TextBox 9">
            <a:extLst>
              <a:ext uri="{FF2B5EF4-FFF2-40B4-BE49-F238E27FC236}">
                <a16:creationId xmlns:a16="http://schemas.microsoft.com/office/drawing/2014/main" id="{646FF756-000D-FE74-E71D-C6B4E8B31D52}"/>
              </a:ext>
            </a:extLst>
          </p:cNvPr>
          <p:cNvSpPr txBox="1"/>
          <p:nvPr/>
        </p:nvSpPr>
        <p:spPr>
          <a:xfrm>
            <a:off x="609600" y="5638800"/>
            <a:ext cx="8229601" cy="646331"/>
          </a:xfrm>
          <a:prstGeom prst="rect">
            <a:avLst/>
          </a:prstGeom>
          <a:noFill/>
        </p:spPr>
        <p:txBody>
          <a:bodyPr wrap="square">
            <a:spAutoFit/>
          </a:bodyPr>
          <a:lstStyle/>
          <a:p>
            <a:pPr marL="285750" indent="-285750" algn="just">
              <a:buFont typeface="Wingdings" panose="05000000000000000000" pitchFamily="2" charset="2"/>
              <a:buChar char="v"/>
            </a:pPr>
            <a:r>
              <a:rPr lang="lv-LV" dirty="0">
                <a:latin typeface="Book Antiqua" panose="02040602050305030304" pitchFamily="18" charset="0"/>
                <a:ea typeface="Calibri" panose="020F0502020204030204" pitchFamily="34" charset="0"/>
              </a:rPr>
              <a:t>U</a:t>
            </a:r>
            <a:r>
              <a:rPr lang="lv-LV" sz="1800" dirty="0">
                <a:effectLst/>
                <a:latin typeface="Book Antiqua" panose="02040602050305030304" pitchFamily="18" charset="0"/>
                <a:ea typeface="Calibri" panose="020F0502020204030204" pitchFamily="34" charset="0"/>
              </a:rPr>
              <a:t>zturēšanas izdevumi – 93 563,52</a:t>
            </a:r>
          </a:p>
          <a:p>
            <a:pPr algn="just"/>
            <a:r>
              <a:rPr lang="lv-LV" dirty="0">
                <a:latin typeface="Book Antiqua" panose="02040602050305030304" pitchFamily="18" charset="0"/>
                <a:ea typeface="Calibri" panose="020F0502020204030204" pitchFamily="34" charset="0"/>
              </a:rPr>
              <a:t>	</a:t>
            </a:r>
            <a:r>
              <a:rPr lang="lv-LV" sz="1800" dirty="0">
                <a:effectLst/>
                <a:latin typeface="Book Antiqua" panose="02040602050305030304" pitchFamily="18" charset="0"/>
                <a:ea typeface="Calibri" panose="020F0502020204030204" pitchFamily="34" charset="0"/>
              </a:rPr>
              <a:t>tai skaitā atalgojums 71 581,81</a:t>
            </a:r>
          </a:p>
        </p:txBody>
      </p:sp>
      <p:sp>
        <p:nvSpPr>
          <p:cNvPr id="2" name="TextBox 1">
            <a:extLst>
              <a:ext uri="{FF2B5EF4-FFF2-40B4-BE49-F238E27FC236}">
                <a16:creationId xmlns:a16="http://schemas.microsoft.com/office/drawing/2014/main" id="{54862E4E-5465-B21C-D3A3-83880C5ED493}"/>
              </a:ext>
            </a:extLst>
          </p:cNvPr>
          <p:cNvSpPr txBox="1"/>
          <p:nvPr/>
        </p:nvSpPr>
        <p:spPr>
          <a:xfrm>
            <a:off x="533400" y="1321642"/>
            <a:ext cx="6857999" cy="830997"/>
          </a:xfrm>
          <a:prstGeom prst="rect">
            <a:avLst/>
          </a:prstGeom>
          <a:noFill/>
        </p:spPr>
        <p:txBody>
          <a:bodyPr wrap="square">
            <a:spAutoFit/>
          </a:bodyPr>
          <a:lstStyle/>
          <a:p>
            <a:pPr marL="285750" indent="-285750">
              <a:buFont typeface="Arial" panose="020B0604020202020204" pitchFamily="34" charset="0"/>
              <a:buChar char="•"/>
            </a:pPr>
            <a:r>
              <a:rPr lang="lv-LV" sz="1600" dirty="0"/>
              <a:t>Sociālais aprūpētājs</a:t>
            </a:r>
          </a:p>
          <a:p>
            <a:pPr marL="285750" indent="-285750">
              <a:buFont typeface="Arial" panose="020B0604020202020204" pitchFamily="34" charset="0"/>
              <a:buChar char="•"/>
            </a:pPr>
            <a:r>
              <a:rPr lang="lv-LV" sz="1600" dirty="0"/>
              <a:t>Aprūpētājs  4</a:t>
            </a:r>
            <a:endParaRPr lang="lv-LV" sz="1600" dirty="0">
              <a:solidFill>
                <a:srgbClr val="800000"/>
              </a:solidFill>
            </a:endParaRPr>
          </a:p>
          <a:p>
            <a:pPr marL="285750" indent="-285750">
              <a:buFont typeface="Arial" panose="020B0604020202020204" pitchFamily="34" charset="0"/>
              <a:buChar char="•"/>
            </a:pPr>
            <a:r>
              <a:rPr lang="lv-LV" sz="1600" dirty="0"/>
              <a:t>Apkopējs</a:t>
            </a:r>
          </a:p>
        </p:txBody>
      </p:sp>
      <p:sp>
        <p:nvSpPr>
          <p:cNvPr id="7" name="TextBox 6">
            <a:extLst>
              <a:ext uri="{FF2B5EF4-FFF2-40B4-BE49-F238E27FC236}">
                <a16:creationId xmlns:a16="http://schemas.microsoft.com/office/drawing/2014/main" id="{95208A99-2DE6-A6EB-A781-C79F8E0EEA37}"/>
              </a:ext>
            </a:extLst>
          </p:cNvPr>
          <p:cNvSpPr txBox="1"/>
          <p:nvPr/>
        </p:nvSpPr>
        <p:spPr>
          <a:xfrm>
            <a:off x="475834" y="2481956"/>
            <a:ext cx="8458202" cy="1200329"/>
          </a:xfrm>
          <a:prstGeom prst="rect">
            <a:avLst/>
          </a:prstGeom>
          <a:noFill/>
        </p:spPr>
        <p:txBody>
          <a:bodyPr wrap="square">
            <a:spAutoFit/>
          </a:bodyPr>
          <a:lstStyle/>
          <a:p>
            <a:pPr lvl="0" algn="just"/>
            <a:r>
              <a:rPr lang="lv-LV" dirty="0" err="1">
                <a:latin typeface="Book Antiqua" panose="02040602050305030304" pitchFamily="18" charset="0"/>
                <a:ea typeface="Times New Roman" panose="02020603050405020304" pitchFamily="18" charset="0"/>
              </a:rPr>
              <a:t>Mērķgrupa</a:t>
            </a:r>
            <a:r>
              <a:rPr lang="lv-LV" sz="1800" dirty="0">
                <a:effectLst/>
                <a:latin typeface="Book Antiqua" panose="02040602050305030304" pitchFamily="18" charset="0"/>
                <a:ea typeface="Times New Roman" panose="02020603050405020304" pitchFamily="18" charset="0"/>
              </a:rPr>
              <a:t> pensijas vecuma </a:t>
            </a:r>
            <a:r>
              <a:rPr lang="lv-LV" sz="1800" dirty="0" err="1">
                <a:effectLst/>
                <a:latin typeface="Book Antiqua" panose="02040602050305030304" pitchFamily="18" charset="0"/>
                <a:ea typeface="Times New Roman" panose="02020603050405020304" pitchFamily="18" charset="0"/>
              </a:rPr>
              <a:t>personads</a:t>
            </a:r>
            <a:r>
              <a:rPr lang="lv-LV" sz="1800" dirty="0">
                <a:effectLst/>
                <a:latin typeface="Book Antiqua" panose="02040602050305030304" pitchFamily="18" charset="0"/>
                <a:ea typeface="Times New Roman" panose="02020603050405020304" pitchFamily="18" charset="0"/>
              </a:rPr>
              <a:t> vai pilngadīgas personas ar funkcionāliem traucējumiem, kurām ir objektīvas grūtības aprūpēt sevi, vecuma vai funkcionālo traucējumu dēļ</a:t>
            </a:r>
          </a:p>
          <a:p>
            <a:pPr lvl="0" algn="just"/>
            <a:endParaRPr lang="lv-LV" sz="1800" dirty="0">
              <a:effectLst/>
              <a:latin typeface="Book Antiqua" panose="02040602050305030304" pitchFamily="18"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0713639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Taisns savienotājs 5">
            <a:extLst>
              <a:ext uri="{FF2B5EF4-FFF2-40B4-BE49-F238E27FC236}">
                <a16:creationId xmlns:a16="http://schemas.microsoft.com/office/drawing/2014/main" id="{36854553-FAB4-4C84-AFD4-A8F808CD0E1B}"/>
              </a:ext>
            </a:extLst>
          </p:cNvPr>
          <p:cNvCxnSpPr>
            <a:cxnSpLocks/>
          </p:cNvCxnSpPr>
          <p:nvPr/>
        </p:nvCxnSpPr>
        <p:spPr>
          <a:xfrm>
            <a:off x="4114800" y="1049866"/>
            <a:ext cx="0" cy="321734"/>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84F2BC6-71A5-CBF7-28FB-18E3377005FF}"/>
              </a:ext>
            </a:extLst>
          </p:cNvPr>
          <p:cNvSpPr txBox="1"/>
          <p:nvPr/>
        </p:nvSpPr>
        <p:spPr>
          <a:xfrm>
            <a:off x="495300" y="762000"/>
            <a:ext cx="8153399" cy="2062103"/>
          </a:xfrm>
          <a:prstGeom prst="rect">
            <a:avLst/>
          </a:prstGeom>
          <a:noFill/>
        </p:spPr>
        <p:txBody>
          <a:bodyPr wrap="square">
            <a:spAutoFit/>
          </a:bodyPr>
          <a:lstStyle/>
          <a:p>
            <a:pPr algn="just"/>
            <a:r>
              <a:rPr lang="lv-LV" sz="1600" b="1" u="sng" dirty="0">
                <a:effectLst/>
                <a:latin typeface="Book Antiqua" panose="02040602050305030304" pitchFamily="18" charset="0"/>
                <a:ea typeface="Times New Roman" panose="02020603050405020304" pitchFamily="18" charset="0"/>
              </a:rPr>
              <a:t>Lielauces pansijas uzdevums</a:t>
            </a:r>
            <a:r>
              <a:rPr lang="lv-LV" sz="1600" u="sng" dirty="0">
                <a:effectLst/>
                <a:latin typeface="Book Antiqua" panose="02040602050305030304" pitchFamily="18" charset="0"/>
                <a:ea typeface="Times New Roman" panose="02020603050405020304" pitchFamily="18" charset="0"/>
              </a:rPr>
              <a:t> ir nodrošināt klientam:</a:t>
            </a:r>
          </a:p>
          <a:p>
            <a:pPr marL="342900" lvl="0" indent="-342900" algn="just">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mājokli un atbalstu sociālo problēmu risināšanā pensijas vecuma personām un pilngadīgām personām ar funkcionāliem traucējumiem, kurām ir objektīvas grūtības dzīvot patstāvīgi, bet nav nepieciešama atrašanās ilgstošas sociālās aprūpes un sociālās rehabilitācijas institūcijā;</a:t>
            </a:r>
          </a:p>
          <a:p>
            <a:pPr marL="342900" lvl="0" indent="-342900" algn="just">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dzīvojamo istabu, koplietošanas telpu ar galdu un krēsliem, virtuvi, dušu, tualeti;</a:t>
            </a:r>
          </a:p>
          <a:p>
            <a:pPr marL="342900" lvl="0" indent="-342900" algn="just">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uzraudzību 24 stundas diennaktī;</a:t>
            </a:r>
          </a:p>
          <a:p>
            <a:pPr marL="342900" lvl="0" indent="-342900" algn="just">
              <a:buFont typeface="Symbol" panose="05050102010706020507" pitchFamily="18" charset="2"/>
              <a:buChar char=""/>
            </a:pPr>
            <a:r>
              <a:rPr lang="lv-LV" sz="1600" dirty="0">
                <a:effectLst/>
                <a:latin typeface="Book Antiqua" panose="02040602050305030304" pitchFamily="18" charset="0"/>
                <a:ea typeface="Times New Roman" panose="02020603050405020304" pitchFamily="18" charset="0"/>
                <a:cs typeface="Times New Roman" panose="02020603050405020304" pitchFamily="18" charset="0"/>
              </a:rPr>
              <a:t>sociālā darba speciālista pakalpojumus.</a:t>
            </a:r>
          </a:p>
        </p:txBody>
      </p:sp>
      <p:sp>
        <p:nvSpPr>
          <p:cNvPr id="3" name="TextBox 2">
            <a:extLst>
              <a:ext uri="{FF2B5EF4-FFF2-40B4-BE49-F238E27FC236}">
                <a16:creationId xmlns:a16="http://schemas.microsoft.com/office/drawing/2014/main" id="{8CB013A5-AEAB-8703-1581-13557E6293A7}"/>
              </a:ext>
            </a:extLst>
          </p:cNvPr>
          <p:cNvSpPr txBox="1"/>
          <p:nvPr/>
        </p:nvSpPr>
        <p:spPr>
          <a:xfrm>
            <a:off x="381000" y="3460875"/>
            <a:ext cx="8153399" cy="2031325"/>
          </a:xfrm>
          <a:prstGeom prst="rect">
            <a:avLst/>
          </a:prstGeom>
          <a:noFill/>
        </p:spPr>
        <p:txBody>
          <a:bodyPr wrap="square">
            <a:spAutoFit/>
          </a:bodyPr>
          <a:lstStyle/>
          <a:p>
            <a:r>
              <a:rPr lang="lv-LV" sz="1800" dirty="0">
                <a:effectLst/>
                <a:latin typeface="Times New Roman" panose="02020603050405020304" pitchFamily="18" charset="0"/>
                <a:ea typeface="Times New Roman" panose="02020603050405020304" pitchFamily="18" charset="0"/>
              </a:rPr>
              <a:t> </a:t>
            </a:r>
          </a:p>
          <a:p>
            <a:pPr marL="285750" indent="-285750">
              <a:buFont typeface="Wingdings" panose="05000000000000000000" pitchFamily="2" charset="2"/>
              <a:buChar char="v"/>
            </a:pPr>
            <a:r>
              <a:rPr lang="lv-LV" sz="1800" i="1" dirty="0">
                <a:effectLst/>
                <a:latin typeface="Times New Roman" panose="02020603050405020304" pitchFamily="18" charset="0"/>
                <a:ea typeface="Times New Roman" panose="02020603050405020304" pitchFamily="18" charset="0"/>
              </a:rPr>
              <a:t>Ņemot vērā Labklājības Ministrijas prasības, Lielauces pansijas pakalpojumu ir iespējams nodrošināt 21 personai (istabas 23)</a:t>
            </a:r>
          </a:p>
          <a:p>
            <a:pPr marL="285750" indent="-285750">
              <a:buFont typeface="Wingdings" panose="05000000000000000000" pitchFamily="2" charset="2"/>
              <a:buChar char="v"/>
            </a:pPr>
            <a:r>
              <a:rPr lang="lv-LV" sz="1800" i="1" dirty="0">
                <a:effectLst/>
                <a:latin typeface="Times New Roman" panose="02020603050405020304" pitchFamily="18" charset="0"/>
                <a:ea typeface="Times New Roman" panose="02020603050405020304" pitchFamily="18" charset="0"/>
              </a:rPr>
              <a:t>Ņemot vērā, ka pakalpojumu pārsvarā saņem</a:t>
            </a:r>
            <a:r>
              <a:rPr lang="lv-LV" sz="1800" i="1" dirty="0">
                <a:effectLst/>
                <a:latin typeface="Times New Roman" panose="02020603050405020304" pitchFamily="18" charset="0"/>
                <a:ea typeface="Calibri" panose="020F0502020204030204" pitchFamily="34" charset="0"/>
              </a:rPr>
              <a:t> pensijas vecuma </a:t>
            </a:r>
            <a:r>
              <a:rPr lang="lv-LV" sz="1800" i="1" dirty="0">
                <a:effectLst/>
                <a:latin typeface="Times New Roman" panose="02020603050405020304" pitchFamily="18" charset="0"/>
                <a:ea typeface="Times New Roman" panose="02020603050405020304" pitchFamily="18" charset="0"/>
              </a:rPr>
              <a:t>personas - pakalpojuma saņēmēju skaits ir </a:t>
            </a:r>
            <a:r>
              <a:rPr lang="lv-LV" i="1" dirty="0">
                <a:latin typeface="Times New Roman" panose="02020603050405020304" pitchFamily="18" charset="0"/>
                <a:ea typeface="Times New Roman" panose="02020603050405020304" pitchFamily="18" charset="0"/>
              </a:rPr>
              <a:t>mainīgs - šobrīd Lielauces pansijas pakalpojumu saņem 18 personas</a:t>
            </a:r>
            <a:endParaRPr lang="lv-LV" sz="1800" i="1" dirty="0">
              <a:effectLst/>
              <a:latin typeface="Times New Roman" panose="02020603050405020304" pitchFamily="18" charset="0"/>
              <a:ea typeface="Times New Roman" panose="02020603050405020304" pitchFamily="18" charset="0"/>
            </a:endParaRPr>
          </a:p>
          <a:p>
            <a:pPr marL="285750" indent="-285750">
              <a:buFont typeface="Wingdings" panose="05000000000000000000" pitchFamily="2" charset="2"/>
              <a:buChar char="v"/>
            </a:pPr>
            <a:r>
              <a:rPr lang="lv-LV" sz="1800" i="1" dirty="0">
                <a:effectLst/>
                <a:latin typeface="Times New Roman" panose="02020603050405020304" pitchFamily="18" charset="0"/>
                <a:ea typeface="Times New Roman" panose="02020603050405020304" pitchFamily="18" charset="0"/>
              </a:rPr>
              <a:t>2022.gadā pakalpojumu saņēma 22 personas</a:t>
            </a:r>
          </a:p>
        </p:txBody>
      </p:sp>
    </p:spTree>
    <p:extLst>
      <p:ext uri="{BB962C8B-B14F-4D97-AF65-F5344CB8AC3E}">
        <p14:creationId xmlns:p14="http://schemas.microsoft.com/office/powerpoint/2010/main" val="1619969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86CDBC0-035A-6CEA-EDB9-96BA6ED4A2B2}"/>
              </a:ext>
            </a:extLst>
          </p:cNvPr>
          <p:cNvSpPr/>
          <p:nvPr/>
        </p:nvSpPr>
        <p:spPr>
          <a:xfrm>
            <a:off x="533400" y="1524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u="sng" dirty="0"/>
              <a:t>2022. gada būtiskākie darbi</a:t>
            </a:r>
            <a:endParaRPr lang="lv-LV" sz="1600" dirty="0"/>
          </a:p>
          <a:p>
            <a:pPr defTabSz="0">
              <a:lnSpc>
                <a:spcPct val="150000"/>
              </a:lnSpc>
            </a:pPr>
            <a:r>
              <a:rPr lang="lv-LV" b="1" i="1" dirty="0"/>
              <a:t>Atbalsta personāls – nepilngadīgo lietu speciālists, psihologs</a:t>
            </a:r>
          </a:p>
          <a:p>
            <a:pPr marL="285750" indent="-285750" defTabSz="0">
              <a:lnSpc>
                <a:spcPct val="150000"/>
              </a:lnSpc>
              <a:buFont typeface="Wingdings" panose="05000000000000000000" pitchFamily="2" charset="2"/>
              <a:buChar char="ü"/>
            </a:pPr>
            <a:r>
              <a:rPr lang="lv-LV" sz="1600" dirty="0"/>
              <a:t>NLS kopš 01.04. izstrādātas 14 uzvedības sociālās korekcijas lietas, NLK – 8, STIS -8, dalība tiesās un probācijas dienesta izlīguma sēdēs – 7, citi būtiski pienākumi saistībā ar nepilngadīgo jautājumu risināšanu t.sk. pēc «Naukšēnu» slēgšanas</a:t>
            </a:r>
          </a:p>
          <a:p>
            <a:pPr marL="285750" indent="-285750" defTabSz="0">
              <a:lnSpc>
                <a:spcPct val="150000"/>
              </a:lnSpc>
              <a:buFont typeface="Wingdings" panose="05000000000000000000" pitchFamily="2" charset="2"/>
              <a:buChar char="ü"/>
            </a:pPr>
            <a:r>
              <a:rPr lang="lv-LV" sz="1600" dirty="0"/>
              <a:t>Sniegtas 495 klientu konsultācijas gan Dienestā, gan klienta dzīves vietā</a:t>
            </a:r>
          </a:p>
          <a:p>
            <a:pPr defTabSz="0">
              <a:lnSpc>
                <a:spcPct val="150000"/>
              </a:lnSpc>
            </a:pPr>
            <a:r>
              <a:rPr lang="lv-LV" b="1" i="1" dirty="0"/>
              <a:t>Tehniskais atbalsts Dienesta darba nodrošināšanai</a:t>
            </a:r>
          </a:p>
          <a:p>
            <a:pPr defTabSz="0">
              <a:lnSpc>
                <a:spcPct val="150000"/>
              </a:lnSpc>
            </a:pPr>
            <a:endParaRPr lang="lv-LV" b="1" i="1" dirty="0"/>
          </a:p>
          <a:p>
            <a:pPr marL="285750" indent="-285750" defTabSz="0">
              <a:lnSpc>
                <a:spcPct val="150000"/>
              </a:lnSpc>
              <a:buFont typeface="Wingdings" panose="05000000000000000000" pitchFamily="2" charset="2"/>
              <a:buChar char="ü"/>
            </a:pPr>
            <a:endParaRPr lang="lv-LV" sz="1600" dirty="0"/>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graphicFrame>
        <p:nvGraphicFramePr>
          <p:cNvPr id="7" name="Tabula 6">
            <a:extLst>
              <a:ext uri="{FF2B5EF4-FFF2-40B4-BE49-F238E27FC236}">
                <a16:creationId xmlns:a16="http://schemas.microsoft.com/office/drawing/2014/main" id="{322735CD-6CBD-9227-6D2E-745A17FF58F9}"/>
              </a:ext>
            </a:extLst>
          </p:cNvPr>
          <p:cNvGraphicFramePr>
            <a:graphicFrameLocks noGrp="1"/>
          </p:cNvGraphicFramePr>
          <p:nvPr>
            <p:extLst>
              <p:ext uri="{D42A27DB-BD31-4B8C-83A1-F6EECF244321}">
                <p14:modId xmlns:p14="http://schemas.microsoft.com/office/powerpoint/2010/main" val="2617480766"/>
              </p:ext>
            </p:extLst>
          </p:nvPr>
        </p:nvGraphicFramePr>
        <p:xfrm>
          <a:off x="647699" y="3113314"/>
          <a:ext cx="7848601" cy="3415003"/>
        </p:xfrm>
        <a:graphic>
          <a:graphicData uri="http://schemas.openxmlformats.org/drawingml/2006/table">
            <a:tbl>
              <a:tblPr firstRow="1" firstCol="1" bandRow="1">
                <a:tableStyleId>{5C22544A-7EE6-4342-B048-85BDC9FD1C3A}</a:tableStyleId>
              </a:tblPr>
              <a:tblGrid>
                <a:gridCol w="1575181">
                  <a:extLst>
                    <a:ext uri="{9D8B030D-6E8A-4147-A177-3AD203B41FA5}">
                      <a16:colId xmlns:a16="http://schemas.microsoft.com/office/drawing/2014/main" val="2726997768"/>
                    </a:ext>
                  </a:extLst>
                </a:gridCol>
                <a:gridCol w="1359852">
                  <a:extLst>
                    <a:ext uri="{9D8B030D-6E8A-4147-A177-3AD203B41FA5}">
                      <a16:colId xmlns:a16="http://schemas.microsoft.com/office/drawing/2014/main" val="2030086828"/>
                    </a:ext>
                  </a:extLst>
                </a:gridCol>
                <a:gridCol w="1778028">
                  <a:extLst>
                    <a:ext uri="{9D8B030D-6E8A-4147-A177-3AD203B41FA5}">
                      <a16:colId xmlns:a16="http://schemas.microsoft.com/office/drawing/2014/main" val="3954043939"/>
                    </a:ext>
                  </a:extLst>
                </a:gridCol>
                <a:gridCol w="1174950">
                  <a:extLst>
                    <a:ext uri="{9D8B030D-6E8A-4147-A177-3AD203B41FA5}">
                      <a16:colId xmlns:a16="http://schemas.microsoft.com/office/drawing/2014/main" val="3895747112"/>
                    </a:ext>
                  </a:extLst>
                </a:gridCol>
                <a:gridCol w="1960590">
                  <a:extLst>
                    <a:ext uri="{9D8B030D-6E8A-4147-A177-3AD203B41FA5}">
                      <a16:colId xmlns:a16="http://schemas.microsoft.com/office/drawing/2014/main" val="1977243664"/>
                    </a:ext>
                  </a:extLst>
                </a:gridCol>
              </a:tblGrid>
              <a:tr h="1016639">
                <a:tc>
                  <a:txBody>
                    <a:bodyPr/>
                    <a:lstStyle/>
                    <a:p>
                      <a:pPr>
                        <a:lnSpc>
                          <a:spcPct val="107000"/>
                        </a:lnSpc>
                        <a:spcAft>
                          <a:spcPts val="800"/>
                        </a:spcAft>
                      </a:pPr>
                      <a:r>
                        <a:rPr lang="lv-LV" sz="1200">
                          <a:effectLst/>
                        </a:rPr>
                        <a:t> </a:t>
                      </a:r>
                      <a:endParaRPr lang="lv-LV" sz="1100">
                        <a:effectLst/>
                      </a:endParaRPr>
                    </a:p>
                    <a:p>
                      <a:pPr>
                        <a:lnSpc>
                          <a:spcPct val="107000"/>
                        </a:lnSpc>
                        <a:spcAft>
                          <a:spcPts val="800"/>
                        </a:spcAft>
                      </a:pPr>
                      <a:r>
                        <a:rPr lang="lv-LV" sz="1200">
                          <a:effectLst/>
                        </a:rPr>
                        <a:t>Nosaukums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Vidējais patēriņš </a:t>
                      </a:r>
                      <a:endParaRPr lang="lv-LV" sz="1100">
                        <a:effectLst/>
                      </a:endParaRPr>
                    </a:p>
                    <a:p>
                      <a:pPr>
                        <a:lnSpc>
                          <a:spcPct val="107000"/>
                        </a:lnSpc>
                        <a:spcAft>
                          <a:spcPts val="800"/>
                        </a:spcAft>
                      </a:pPr>
                      <a:r>
                        <a:rPr lang="lv-LV" sz="1200">
                          <a:effectLst/>
                        </a:rPr>
                        <a:t>(pēc normas- l/km)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Kopējais nobraukums gadā (km)</a:t>
                      </a:r>
                      <a:endParaRPr lang="lv-LV" sz="1100">
                        <a:effectLst/>
                      </a:endParaRPr>
                    </a:p>
                    <a:p>
                      <a:pPr>
                        <a:lnSpc>
                          <a:spcPct val="107000"/>
                        </a:lnSpc>
                        <a:spcAft>
                          <a:spcPts val="800"/>
                        </a:spcAft>
                      </a:pPr>
                      <a:r>
                        <a:rPr lang="lv-LV" sz="1200">
                          <a:effectLst/>
                        </a:rPr>
                        <a:t>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Vidēji mēnesī (km)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 </a:t>
                      </a:r>
                      <a:endParaRPr lang="lv-LV" sz="1100">
                        <a:effectLst/>
                      </a:endParaRPr>
                    </a:p>
                    <a:p>
                      <a:pPr>
                        <a:lnSpc>
                          <a:spcPct val="107000"/>
                        </a:lnSpc>
                        <a:spcAft>
                          <a:spcPts val="800"/>
                        </a:spcAft>
                      </a:pPr>
                      <a:r>
                        <a:rPr lang="lv-LV" sz="1200">
                          <a:effectLst/>
                        </a:rPr>
                        <a:t>Piezīmes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03074995"/>
                  </a:ext>
                </a:extLst>
              </a:tr>
              <a:tr h="218167">
                <a:tc>
                  <a:txBody>
                    <a:bodyPr/>
                    <a:lstStyle/>
                    <a:p>
                      <a:pPr>
                        <a:lnSpc>
                          <a:spcPct val="107000"/>
                        </a:lnSpc>
                        <a:spcAft>
                          <a:spcPts val="800"/>
                        </a:spcAft>
                      </a:pPr>
                      <a:r>
                        <a:rPr lang="lv-LV" sz="1200">
                          <a:effectLst/>
                        </a:rPr>
                        <a:t>Nissan Primera</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8,5 /100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18426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1535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līdz 01.12.22.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9986673"/>
                  </a:ext>
                </a:extLst>
              </a:tr>
              <a:tr h="562474">
                <a:tc>
                  <a:txBody>
                    <a:bodyPr/>
                    <a:lstStyle/>
                    <a:p>
                      <a:pPr>
                        <a:lnSpc>
                          <a:spcPct val="107000"/>
                        </a:lnSpc>
                        <a:spcAft>
                          <a:spcPts val="800"/>
                        </a:spcAft>
                      </a:pPr>
                      <a:r>
                        <a:rPr lang="lv-LV" sz="1200">
                          <a:effectLst/>
                        </a:rPr>
                        <a:t>Citroen Jumpy</a:t>
                      </a:r>
                      <a:endParaRPr lang="lv-LV" sz="1100">
                        <a:effectLst/>
                      </a:endParaRPr>
                    </a:p>
                    <a:p>
                      <a:pPr>
                        <a:lnSpc>
                          <a:spcPct val="107000"/>
                        </a:lnSpc>
                        <a:spcAft>
                          <a:spcPts val="800"/>
                        </a:spcAft>
                      </a:pPr>
                      <a:r>
                        <a:rPr lang="lv-LV" sz="1200">
                          <a:effectLst/>
                        </a:rPr>
                        <a:t>Space Tourer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9 /100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33200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2766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2949739"/>
                  </a:ext>
                </a:extLst>
              </a:tr>
              <a:tr h="445250">
                <a:tc>
                  <a:txBody>
                    <a:bodyPr/>
                    <a:lstStyle/>
                    <a:p>
                      <a:pPr>
                        <a:lnSpc>
                          <a:spcPct val="107000"/>
                        </a:lnSpc>
                        <a:spcAft>
                          <a:spcPts val="800"/>
                        </a:spcAft>
                      </a:pPr>
                      <a:r>
                        <a:rPr lang="lv-LV" sz="1200">
                          <a:effectLst/>
                        </a:rPr>
                        <a:t>Renault Trafic</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10 /100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dirty="0">
                          <a:effectLst/>
                        </a:rPr>
                        <a:t>26060</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2171</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Aprīkota ar pacēlāju ratiņkrēslam,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9238313"/>
                  </a:ext>
                </a:extLst>
              </a:tr>
              <a:tr h="218167">
                <a:tc>
                  <a:txBody>
                    <a:bodyPr/>
                    <a:lstStyle/>
                    <a:p>
                      <a:pPr>
                        <a:lnSpc>
                          <a:spcPct val="107000"/>
                        </a:lnSpc>
                        <a:spcAft>
                          <a:spcPts val="800"/>
                        </a:spcAft>
                      </a:pPr>
                      <a:r>
                        <a:rPr lang="lv-LV" sz="1200">
                          <a:effectLst/>
                        </a:rPr>
                        <a:t>VW Crafter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13/100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29985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2498,75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Mikroautob.,16vietas,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3618468"/>
                  </a:ext>
                </a:extLst>
              </a:tr>
              <a:tr h="445250">
                <a:tc>
                  <a:txBody>
                    <a:bodyPr/>
                    <a:lstStyle/>
                    <a:p>
                      <a:pPr>
                        <a:lnSpc>
                          <a:spcPct val="107000"/>
                        </a:lnSpc>
                        <a:spcAft>
                          <a:spcPts val="800"/>
                        </a:spcAft>
                      </a:pPr>
                      <a:r>
                        <a:rPr lang="lv-LV" sz="1200">
                          <a:effectLst/>
                        </a:rPr>
                        <a:t>Škoda Octavia</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8/100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12523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1043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dirty="0">
                          <a:effectLst/>
                        </a:rPr>
                        <a:t>Nav konkrēts </a:t>
                      </a:r>
                      <a:r>
                        <a:rPr lang="lv-LV" sz="1200" dirty="0" err="1">
                          <a:effectLst/>
                        </a:rPr>
                        <a:t>autovad</a:t>
                      </a:r>
                      <a:r>
                        <a:rPr lang="lv-LV" sz="1200" dirty="0">
                          <a:effectLst/>
                        </a:rPr>
                        <a:t>., bāzes vieta-Auce</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2093092"/>
                  </a:ext>
                </a:extLst>
              </a:tr>
              <a:tr h="218167">
                <a:tc>
                  <a:txBody>
                    <a:bodyPr/>
                    <a:lstStyle/>
                    <a:p>
                      <a:pPr>
                        <a:lnSpc>
                          <a:spcPct val="107000"/>
                        </a:lnSpc>
                        <a:spcAft>
                          <a:spcPts val="800"/>
                        </a:spcAft>
                      </a:pPr>
                      <a:r>
                        <a:rPr lang="lv-LV" sz="1200">
                          <a:effectLst/>
                        </a:rPr>
                        <a:t>Dacia Duster</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6,55/100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35780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2981</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a:effectLst/>
                        </a:rPr>
                        <a:t>Bāzes vieta - Tērvete</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9269476"/>
                  </a:ext>
                </a:extLst>
              </a:tr>
              <a:tr h="290889">
                <a:tc>
                  <a:txBody>
                    <a:bodyPr/>
                    <a:lstStyle/>
                    <a:p>
                      <a:pPr>
                        <a:lnSpc>
                          <a:spcPct val="107000"/>
                        </a:lnSpc>
                        <a:spcAft>
                          <a:spcPts val="800"/>
                        </a:spcAft>
                      </a:pPr>
                      <a:r>
                        <a:rPr lang="lv-LV" sz="1200">
                          <a:effectLst/>
                        </a:rPr>
                        <a:t>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lv-LV" sz="1200">
                          <a:effectLst/>
                        </a:rPr>
                        <a:t>KOPĀ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600" dirty="0">
                          <a:effectLst/>
                          <a:highlight>
                            <a:srgbClr val="D3D3D3"/>
                          </a:highlight>
                        </a:rPr>
                        <a:t>155 974</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600" dirty="0">
                          <a:effectLst/>
                          <a:highlight>
                            <a:srgbClr val="D3D3D3"/>
                          </a:highlight>
                        </a:rPr>
                        <a:t>35 483</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lv-LV" sz="1200" dirty="0">
                          <a:effectLst/>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4092057"/>
                  </a:ext>
                </a:extLst>
              </a:tr>
            </a:tbl>
          </a:graphicData>
        </a:graphic>
      </p:graphicFrame>
    </p:spTree>
    <p:extLst>
      <p:ext uri="{BB962C8B-B14F-4D97-AF65-F5344CB8AC3E}">
        <p14:creationId xmlns:p14="http://schemas.microsoft.com/office/powerpoint/2010/main" val="970936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04800" y="609600"/>
            <a:ext cx="7620000" cy="1676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lv-LV" b="1" u="sng" dirty="0"/>
              <a:t>Sociālā darba ar ģimenēm un bērniem daļa</a:t>
            </a:r>
          </a:p>
          <a:p>
            <a:r>
              <a:rPr lang="lv-LV" b="1" dirty="0"/>
              <a:t>Daļas vadītāja: </a:t>
            </a:r>
            <a:r>
              <a:rPr lang="lv-LV" b="1" dirty="0">
                <a:solidFill>
                  <a:srgbClr val="800000"/>
                </a:solidFill>
              </a:rPr>
              <a:t>Līga Pureniņa</a:t>
            </a:r>
            <a:endParaRPr lang="en-GB" b="1" dirty="0">
              <a:solidFill>
                <a:srgbClr val="800000"/>
              </a:solidFill>
            </a:endParaRPr>
          </a:p>
        </p:txBody>
      </p:sp>
      <p:sp>
        <p:nvSpPr>
          <p:cNvPr id="2" name="Rectangle 1"/>
          <p:cNvSpPr/>
          <p:nvPr/>
        </p:nvSpPr>
        <p:spPr>
          <a:xfrm>
            <a:off x="228600" y="1340031"/>
            <a:ext cx="3657600" cy="189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just">
              <a:buFont typeface="Arial" panose="020B0604020202020204" pitchFamily="34" charset="0"/>
              <a:buChar char="•"/>
            </a:pPr>
            <a:r>
              <a:rPr lang="lv-LV" sz="1600" dirty="0"/>
              <a:t>Vecākais sociālais darbinieks darbā ar ģimenēm un bērniem</a:t>
            </a:r>
          </a:p>
          <a:p>
            <a:pPr marL="171450" indent="-171450" algn="just">
              <a:buFont typeface="Arial" panose="020B0604020202020204" pitchFamily="34" charset="0"/>
              <a:buChar char="•"/>
            </a:pPr>
            <a:r>
              <a:rPr lang="lv-LV" sz="1600" dirty="0"/>
              <a:t>Sociālie darbinieki darbam ar ģimeni un bērniem 12</a:t>
            </a:r>
          </a:p>
          <a:p>
            <a:pPr marL="171450" indent="-171450">
              <a:buFont typeface="Arial" panose="020B0604020202020204" pitchFamily="34" charset="0"/>
              <a:buChar char="•"/>
            </a:pPr>
            <a:r>
              <a:rPr lang="lv-LV" sz="1600" dirty="0"/>
              <a:t>Sociālais </a:t>
            </a:r>
            <a:r>
              <a:rPr lang="lv-LV" sz="1600" dirty="0" err="1"/>
              <a:t>mentors</a:t>
            </a:r>
            <a:r>
              <a:rPr lang="lv-LV" sz="1600" dirty="0"/>
              <a:t>/ ģimenes asistents 2 + 2 (LM pilotprojekts)</a:t>
            </a:r>
          </a:p>
        </p:txBody>
      </p:sp>
      <p:sp>
        <p:nvSpPr>
          <p:cNvPr id="3" name="Rectangle 1">
            <a:extLst>
              <a:ext uri="{FF2B5EF4-FFF2-40B4-BE49-F238E27FC236}">
                <a16:creationId xmlns:a16="http://schemas.microsoft.com/office/drawing/2014/main" id="{B752E200-38AC-6ED6-8362-E07823A17159}"/>
              </a:ext>
            </a:extLst>
          </p:cNvPr>
          <p:cNvSpPr/>
          <p:nvPr/>
        </p:nvSpPr>
        <p:spPr>
          <a:xfrm>
            <a:off x="838200" y="3079884"/>
            <a:ext cx="7391400" cy="189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lv-LV" i="1" dirty="0"/>
              <a:t>Misija – katram bērnam un jaunietim Dobeles novadā vajadzētu dzīvot atbilstošā, aizsargājošā un gādīgā vidē, kas veicina viņa pilna potenciāla attīstību.</a:t>
            </a:r>
          </a:p>
        </p:txBody>
      </p:sp>
      <p:sp>
        <p:nvSpPr>
          <p:cNvPr id="5" name="TextBox 4">
            <a:extLst>
              <a:ext uri="{FF2B5EF4-FFF2-40B4-BE49-F238E27FC236}">
                <a16:creationId xmlns:a16="http://schemas.microsoft.com/office/drawing/2014/main" id="{590B8D62-06B0-8CD4-4C6D-59F17E941CA6}"/>
              </a:ext>
            </a:extLst>
          </p:cNvPr>
          <p:cNvSpPr txBox="1"/>
          <p:nvPr/>
        </p:nvSpPr>
        <p:spPr>
          <a:xfrm>
            <a:off x="304800" y="4563862"/>
            <a:ext cx="8077200" cy="1323439"/>
          </a:xfrm>
          <a:prstGeom prst="rect">
            <a:avLst/>
          </a:prstGeom>
          <a:noFill/>
        </p:spPr>
        <p:txBody>
          <a:bodyPr wrap="square">
            <a:spAutoFit/>
          </a:bodyPr>
          <a:lstStyle/>
          <a:p>
            <a:pPr marL="285750" indent="-285750" algn="just">
              <a:buFont typeface="Wingdings" panose="05000000000000000000" pitchFamily="2" charset="2"/>
              <a:buChar char="v"/>
            </a:pPr>
            <a:r>
              <a:rPr lang="lv-LV" sz="1600" dirty="0">
                <a:effectLst/>
                <a:latin typeface="Book Antiqua" panose="02040602050305030304" pitchFamily="18" charset="0"/>
                <a:ea typeface="Calibri" panose="020F0502020204030204" pitchFamily="34" charset="0"/>
              </a:rPr>
              <a:t>Sociālie darbinieki strādā centralizēti ievērojot pieņemšanas laiku pilsētās un pagastos, atsevišķos pagastos ar mazu klientu skaitu pieņemšanas notiek pēc pieraksta.</a:t>
            </a:r>
          </a:p>
          <a:p>
            <a:pPr marL="285750" indent="-285750" algn="just">
              <a:buFont typeface="Wingdings" panose="05000000000000000000" pitchFamily="2" charset="2"/>
              <a:buChar char="v"/>
            </a:pPr>
            <a:r>
              <a:rPr lang="lv-LV" sz="1600" dirty="0">
                <a:effectLst/>
                <a:latin typeface="Book Antiqua" panose="02040602050305030304" pitchFamily="18" charset="0"/>
                <a:ea typeface="Calibri" panose="020F0502020204030204" pitchFamily="34" charset="0"/>
              </a:rPr>
              <a:t>Ģimenes tiek apsekotas pēc vajadzības, vai pēc ziņojuma, vai citu iestāžu lūguma. Darbs tiek plānots un sadalīts tā, lai tiktu pārklāta visa novada teritorija.</a:t>
            </a:r>
            <a:endParaRPr lang="lv-LV" sz="1600" dirty="0">
              <a:latin typeface="Book Antiqua" panose="02040602050305030304" pitchFamily="18" charset="0"/>
            </a:endParaRPr>
          </a:p>
        </p:txBody>
      </p:sp>
    </p:spTree>
    <p:extLst>
      <p:ext uri="{BB962C8B-B14F-4D97-AF65-F5344CB8AC3E}">
        <p14:creationId xmlns:p14="http://schemas.microsoft.com/office/powerpoint/2010/main" val="1019093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41955257-6772-3A2C-7B4D-FA2910AF95F0}"/>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marL="285750" indent="-285750" defTabSz="0">
              <a:lnSpc>
                <a:spcPct val="150000"/>
              </a:lnSpc>
              <a:buFont typeface="Wingdings" panose="05000000000000000000" pitchFamily="2" charset="2"/>
              <a:buChar char="ü"/>
            </a:pPr>
            <a:r>
              <a:rPr lang="lv-LV" sz="1400" dirty="0"/>
              <a:t>Sadarbība ar 130 Dobeles novada ģimenēm ar bērniem, kurās ir 256 bērni un pusaudži un 180 pieaugušie (kopā 436 personas). Pēc katra ģimenes locekļa individuālo vajadzību un problēmu </a:t>
            </a:r>
            <a:r>
              <a:rPr lang="lv-LV" sz="1400" dirty="0" err="1"/>
              <a:t>izvērtējuma</a:t>
            </a:r>
            <a:r>
              <a:rPr lang="lv-LV" sz="1400" dirty="0"/>
              <a:t> tiek slēgts sadarbības līgums un piešķirti sociālie pakalpojumi sociālās funkcionēšanas uzlabošanai.</a:t>
            </a:r>
          </a:p>
          <a:p>
            <a:pPr marL="285750" indent="-285750" defTabSz="0">
              <a:lnSpc>
                <a:spcPct val="150000"/>
              </a:lnSpc>
              <a:buFont typeface="Wingdings" panose="05000000000000000000" pitchFamily="2" charset="2"/>
              <a:buChar char="ü"/>
            </a:pPr>
            <a:endParaRPr lang="lv-LV" sz="1600" dirty="0"/>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graphicFrame>
        <p:nvGraphicFramePr>
          <p:cNvPr id="2" name="Tabula 1">
            <a:extLst>
              <a:ext uri="{FF2B5EF4-FFF2-40B4-BE49-F238E27FC236}">
                <a16:creationId xmlns:a16="http://schemas.microsoft.com/office/drawing/2014/main" id="{40E55A55-EF94-269C-53B4-1338520A0738}"/>
              </a:ext>
            </a:extLst>
          </p:cNvPr>
          <p:cNvGraphicFramePr>
            <a:graphicFrameLocks noGrp="1"/>
          </p:cNvGraphicFramePr>
          <p:nvPr>
            <p:extLst>
              <p:ext uri="{D42A27DB-BD31-4B8C-83A1-F6EECF244321}">
                <p14:modId xmlns:p14="http://schemas.microsoft.com/office/powerpoint/2010/main" val="1909419827"/>
              </p:ext>
            </p:extLst>
          </p:nvPr>
        </p:nvGraphicFramePr>
        <p:xfrm>
          <a:off x="1220628" y="2133600"/>
          <a:ext cx="6931343" cy="4543798"/>
        </p:xfrm>
        <a:graphic>
          <a:graphicData uri="http://schemas.openxmlformats.org/drawingml/2006/table">
            <a:tbl>
              <a:tblPr firstRow="1" firstCol="1" bandRow="1">
                <a:tableStyleId>{5C22544A-7EE6-4342-B048-85BDC9FD1C3A}</a:tableStyleId>
              </a:tblPr>
              <a:tblGrid>
                <a:gridCol w="5169414">
                  <a:extLst>
                    <a:ext uri="{9D8B030D-6E8A-4147-A177-3AD203B41FA5}">
                      <a16:colId xmlns:a16="http://schemas.microsoft.com/office/drawing/2014/main" val="459221772"/>
                    </a:ext>
                  </a:extLst>
                </a:gridCol>
                <a:gridCol w="1761929">
                  <a:extLst>
                    <a:ext uri="{9D8B030D-6E8A-4147-A177-3AD203B41FA5}">
                      <a16:colId xmlns:a16="http://schemas.microsoft.com/office/drawing/2014/main" val="1945623692"/>
                    </a:ext>
                  </a:extLst>
                </a:gridCol>
              </a:tblGrid>
              <a:tr h="378534">
                <a:tc>
                  <a:txBody>
                    <a:bodyPr/>
                    <a:lstStyle/>
                    <a:p>
                      <a:pPr algn="just">
                        <a:lnSpc>
                          <a:spcPct val="107000"/>
                        </a:lnSpc>
                        <a:spcAft>
                          <a:spcPts val="800"/>
                        </a:spcAft>
                      </a:pPr>
                      <a:r>
                        <a:rPr lang="lv-LV" sz="1200" dirty="0">
                          <a:effectLst/>
                        </a:rPr>
                        <a:t>Sociālais pakalpojums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dirty="0">
                          <a:effectLst/>
                        </a:rPr>
                        <a:t>saņēmušo ģimeņu skaits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447935"/>
                  </a:ext>
                </a:extLst>
              </a:tr>
              <a:tr h="185754">
                <a:tc>
                  <a:txBody>
                    <a:bodyPr/>
                    <a:lstStyle/>
                    <a:p>
                      <a:pPr algn="just">
                        <a:lnSpc>
                          <a:spcPct val="107000"/>
                        </a:lnSpc>
                        <a:spcAft>
                          <a:spcPts val="800"/>
                        </a:spcAft>
                      </a:pPr>
                      <a:r>
                        <a:rPr lang="lv-LV" sz="1200">
                          <a:effectLst/>
                        </a:rPr>
                        <a:t>Ģimenes asistenta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46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6984150"/>
                  </a:ext>
                </a:extLst>
              </a:tr>
              <a:tr h="185754">
                <a:tc>
                  <a:txBody>
                    <a:bodyPr/>
                    <a:lstStyle/>
                    <a:p>
                      <a:pPr algn="just">
                        <a:lnSpc>
                          <a:spcPct val="107000"/>
                        </a:lnSpc>
                        <a:spcAft>
                          <a:spcPts val="800"/>
                        </a:spcAft>
                      </a:pPr>
                      <a:r>
                        <a:rPr lang="lv-LV" sz="1200">
                          <a:effectLst/>
                        </a:rPr>
                        <a:t>Krīzes centra pakalpojums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20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3490861"/>
                  </a:ext>
                </a:extLst>
              </a:tr>
              <a:tr h="185754">
                <a:tc>
                  <a:txBody>
                    <a:bodyPr/>
                    <a:lstStyle/>
                    <a:p>
                      <a:pPr algn="just">
                        <a:lnSpc>
                          <a:spcPct val="107000"/>
                        </a:lnSpc>
                        <a:spcAft>
                          <a:spcPts val="800"/>
                        </a:spcAft>
                      </a:pPr>
                      <a:r>
                        <a:rPr lang="lv-LV" sz="1200">
                          <a:effectLst/>
                        </a:rPr>
                        <a:t>Nosūtījumi klīniskā psihologa konsultācijām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14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5730500"/>
                  </a:ext>
                </a:extLst>
              </a:tr>
              <a:tr h="185754">
                <a:tc>
                  <a:txBody>
                    <a:bodyPr/>
                    <a:lstStyle/>
                    <a:p>
                      <a:pPr algn="just">
                        <a:lnSpc>
                          <a:spcPct val="107000"/>
                        </a:lnSpc>
                        <a:spcAft>
                          <a:spcPts val="800"/>
                        </a:spcAft>
                      </a:pPr>
                      <a:r>
                        <a:rPr lang="lv-LV" sz="1200">
                          <a:effectLst/>
                        </a:rPr>
                        <a:t>Nosūtījumi psihologa konsultācijām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69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7399530"/>
                  </a:ext>
                </a:extLst>
              </a:tr>
              <a:tr h="378534">
                <a:tc>
                  <a:txBody>
                    <a:bodyPr/>
                    <a:lstStyle/>
                    <a:p>
                      <a:pPr algn="just">
                        <a:lnSpc>
                          <a:spcPct val="107000"/>
                        </a:lnSpc>
                        <a:spcAft>
                          <a:spcPts val="800"/>
                        </a:spcAft>
                      </a:pPr>
                      <a:r>
                        <a:rPr lang="lv-LV" sz="1200">
                          <a:effectLst/>
                        </a:rPr>
                        <a:t>Nosūtījumi sociālās rehabilitācijas pakalpojumam dzīvesvietā, bērnam kuri cietuši no prettiesiskām darbībām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20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1882993"/>
                  </a:ext>
                </a:extLst>
              </a:tr>
              <a:tr h="378534">
                <a:tc>
                  <a:txBody>
                    <a:bodyPr/>
                    <a:lstStyle/>
                    <a:p>
                      <a:pPr algn="just">
                        <a:lnSpc>
                          <a:spcPct val="107000"/>
                        </a:lnSpc>
                        <a:spcAft>
                          <a:spcPts val="800"/>
                        </a:spcAft>
                      </a:pPr>
                      <a:r>
                        <a:rPr lang="lv-LV" sz="1200">
                          <a:effectLst/>
                        </a:rPr>
                        <a:t>Nosūtījumi sociālās rehabilitācijas pakalpojumam institūcijā, bērnam kuri cietuši no prettiesiskām darbībām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19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36449"/>
                  </a:ext>
                </a:extLst>
              </a:tr>
              <a:tr h="378534">
                <a:tc>
                  <a:txBody>
                    <a:bodyPr/>
                    <a:lstStyle/>
                    <a:p>
                      <a:pPr algn="just">
                        <a:lnSpc>
                          <a:spcPct val="107000"/>
                        </a:lnSpc>
                        <a:spcAft>
                          <a:spcPts val="800"/>
                        </a:spcAft>
                      </a:pPr>
                      <a:r>
                        <a:rPr lang="lv-LV" sz="1200">
                          <a:effectLst/>
                        </a:rPr>
                        <a:t>Nosūtījumi sociālās rehabilitācijas pakalpojumam dzīvesvietā- pieaugušie cietušie</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5887708"/>
                  </a:ext>
                </a:extLst>
              </a:tr>
              <a:tr h="378534">
                <a:tc>
                  <a:txBody>
                    <a:bodyPr/>
                    <a:lstStyle/>
                    <a:p>
                      <a:pPr algn="just">
                        <a:lnSpc>
                          <a:spcPct val="107000"/>
                        </a:lnSpc>
                        <a:spcAft>
                          <a:spcPts val="800"/>
                        </a:spcAft>
                      </a:pPr>
                      <a:r>
                        <a:rPr lang="lv-LV" sz="1200">
                          <a:effectLst/>
                        </a:rPr>
                        <a:t>Nosūtījumi sociālās rehabilitācijas pakalpojumam institūcijā- pieaugušie cietušie</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6224166"/>
                  </a:ext>
                </a:extLst>
              </a:tr>
              <a:tr h="378534">
                <a:tc>
                  <a:txBody>
                    <a:bodyPr/>
                    <a:lstStyle/>
                    <a:p>
                      <a:pPr algn="just">
                        <a:lnSpc>
                          <a:spcPct val="107000"/>
                        </a:lnSpc>
                        <a:spcAft>
                          <a:spcPts val="800"/>
                        </a:spcAft>
                      </a:pPr>
                      <a:r>
                        <a:rPr lang="lv-LV" sz="1200">
                          <a:effectLst/>
                        </a:rPr>
                        <a:t>Nosūtījumi sociālās rehabilitācijas pakalpojumam dzīvesvietā- pieaugušie , vardarbību veikušie</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5312408"/>
                  </a:ext>
                </a:extLst>
              </a:tr>
              <a:tr h="185754">
                <a:tc>
                  <a:txBody>
                    <a:bodyPr/>
                    <a:lstStyle/>
                    <a:p>
                      <a:pPr algn="just">
                        <a:lnSpc>
                          <a:spcPct val="107000"/>
                        </a:lnSpc>
                        <a:spcAft>
                          <a:spcPts val="800"/>
                        </a:spcAft>
                      </a:pPr>
                      <a:r>
                        <a:rPr lang="lv-LV" sz="1200">
                          <a:effectLst/>
                        </a:rPr>
                        <a:t>Sociālā darba konsultācijas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170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0953765"/>
                  </a:ext>
                </a:extLst>
              </a:tr>
              <a:tr h="378534">
                <a:tc>
                  <a:txBody>
                    <a:bodyPr/>
                    <a:lstStyle/>
                    <a:p>
                      <a:pPr algn="just">
                        <a:lnSpc>
                          <a:spcPct val="107000"/>
                        </a:lnSpc>
                        <a:spcAft>
                          <a:spcPts val="800"/>
                        </a:spcAft>
                      </a:pPr>
                      <a:r>
                        <a:rPr lang="lv-LV" sz="1200">
                          <a:effectLst/>
                        </a:rPr>
                        <a:t>Nosūtījums ilgstošas sociālās aprūpes un sociālās rehabilitācijas pakalpojums institūcijā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7916636"/>
                  </a:ext>
                </a:extLst>
              </a:tr>
              <a:tr h="185754">
                <a:tc>
                  <a:txBody>
                    <a:bodyPr/>
                    <a:lstStyle/>
                    <a:p>
                      <a:pPr algn="just">
                        <a:lnSpc>
                          <a:spcPct val="107000"/>
                        </a:lnSpc>
                        <a:spcAft>
                          <a:spcPts val="800"/>
                        </a:spcAft>
                      </a:pPr>
                      <a:r>
                        <a:rPr lang="lv-LV" sz="1200">
                          <a:effectLst/>
                        </a:rPr>
                        <a:t>Nosūtījums uz vecāku grupu apmācībām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10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7135301"/>
                  </a:ext>
                </a:extLst>
              </a:tr>
              <a:tr h="185754">
                <a:tc>
                  <a:txBody>
                    <a:bodyPr/>
                    <a:lstStyle/>
                    <a:p>
                      <a:pPr algn="just">
                        <a:lnSpc>
                          <a:spcPct val="107000"/>
                        </a:lnSpc>
                        <a:spcAft>
                          <a:spcPts val="800"/>
                        </a:spcAft>
                      </a:pPr>
                      <a:r>
                        <a:rPr lang="lv-LV" sz="1200">
                          <a:effectLst/>
                        </a:rPr>
                        <a:t>Nosūtījums jaunieša mentora pakalpojumam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13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0470625"/>
                  </a:ext>
                </a:extLst>
              </a:tr>
              <a:tr h="185754">
                <a:tc>
                  <a:txBody>
                    <a:bodyPr/>
                    <a:lstStyle/>
                    <a:p>
                      <a:pPr algn="just">
                        <a:lnSpc>
                          <a:spcPct val="107000"/>
                        </a:lnSpc>
                        <a:spcAft>
                          <a:spcPts val="800"/>
                        </a:spcAft>
                      </a:pPr>
                      <a:r>
                        <a:rPr lang="lv-LV" sz="1200">
                          <a:effectLst/>
                        </a:rPr>
                        <a:t>Nosūtījums atkarību speciālistam</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0036480"/>
                  </a:ext>
                </a:extLst>
              </a:tr>
              <a:tr h="357493">
                <a:tc>
                  <a:txBody>
                    <a:bodyPr/>
                    <a:lstStyle/>
                    <a:p>
                      <a:pPr algn="just">
                        <a:lnSpc>
                          <a:spcPct val="107000"/>
                        </a:lnSpc>
                        <a:spcAft>
                          <a:spcPts val="800"/>
                        </a:spcAft>
                      </a:pPr>
                      <a:r>
                        <a:rPr lang="lv-LV" sz="1200">
                          <a:effectLst/>
                        </a:rPr>
                        <a:t>Nosūtījums psihosociālām sistēmiskām sociālā darba konsultācijām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dirty="0">
                          <a:effectLst/>
                        </a:rPr>
                        <a:t>3</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2000064"/>
                  </a:ext>
                </a:extLst>
              </a:tr>
            </a:tbl>
          </a:graphicData>
        </a:graphic>
      </p:graphicFrame>
    </p:spTree>
    <p:extLst>
      <p:ext uri="{BB962C8B-B14F-4D97-AF65-F5344CB8AC3E}">
        <p14:creationId xmlns:p14="http://schemas.microsoft.com/office/powerpoint/2010/main" val="2895755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41955257-6772-3A2C-7B4D-FA2910AF95F0}"/>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2022. gada būtiskākie darbi</a:t>
            </a:r>
          </a:p>
          <a:p>
            <a:pPr marL="285750" indent="-285750" defTabSz="0">
              <a:lnSpc>
                <a:spcPct val="150000"/>
              </a:lnSpc>
              <a:buFont typeface="Wingdings" panose="05000000000000000000" pitchFamily="2" charset="2"/>
              <a:buChar char="ü"/>
            </a:pPr>
            <a:endParaRPr lang="lv-LV" sz="1600" dirty="0"/>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graphicFrame>
        <p:nvGraphicFramePr>
          <p:cNvPr id="3" name="Tabula 2">
            <a:extLst>
              <a:ext uri="{FF2B5EF4-FFF2-40B4-BE49-F238E27FC236}">
                <a16:creationId xmlns:a16="http://schemas.microsoft.com/office/drawing/2014/main" id="{8F0D7D09-2CCE-4502-8B97-1C56205D62E4}"/>
              </a:ext>
            </a:extLst>
          </p:cNvPr>
          <p:cNvGraphicFramePr>
            <a:graphicFrameLocks noGrp="1"/>
          </p:cNvGraphicFramePr>
          <p:nvPr>
            <p:extLst>
              <p:ext uri="{D42A27DB-BD31-4B8C-83A1-F6EECF244321}">
                <p14:modId xmlns:p14="http://schemas.microsoft.com/office/powerpoint/2010/main" val="2670657124"/>
              </p:ext>
            </p:extLst>
          </p:nvPr>
        </p:nvGraphicFramePr>
        <p:xfrm>
          <a:off x="762000" y="1526113"/>
          <a:ext cx="7315200" cy="3500974"/>
        </p:xfrm>
        <a:graphic>
          <a:graphicData uri="http://schemas.openxmlformats.org/drawingml/2006/table">
            <a:tbl>
              <a:tblPr firstRow="1" firstCol="1" bandRow="1">
                <a:tableStyleId>{5C22544A-7EE6-4342-B048-85BDC9FD1C3A}</a:tableStyleId>
              </a:tblPr>
              <a:tblGrid>
                <a:gridCol w="5429879">
                  <a:extLst>
                    <a:ext uri="{9D8B030D-6E8A-4147-A177-3AD203B41FA5}">
                      <a16:colId xmlns:a16="http://schemas.microsoft.com/office/drawing/2014/main" val="3398351341"/>
                    </a:ext>
                  </a:extLst>
                </a:gridCol>
                <a:gridCol w="1885321">
                  <a:extLst>
                    <a:ext uri="{9D8B030D-6E8A-4147-A177-3AD203B41FA5}">
                      <a16:colId xmlns:a16="http://schemas.microsoft.com/office/drawing/2014/main" val="3509934571"/>
                    </a:ext>
                  </a:extLst>
                </a:gridCol>
              </a:tblGrid>
              <a:tr h="347823">
                <a:tc>
                  <a:txBody>
                    <a:bodyPr/>
                    <a:lstStyle/>
                    <a:p>
                      <a:pPr algn="just">
                        <a:lnSpc>
                          <a:spcPct val="107000"/>
                        </a:lnSpc>
                        <a:spcAft>
                          <a:spcPts val="800"/>
                        </a:spcAft>
                      </a:pPr>
                      <a:r>
                        <a:rPr lang="lv-LV" sz="1200">
                          <a:effectLst/>
                        </a:rPr>
                        <a:t>Veiktais darbs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1229360"/>
                  </a:ext>
                </a:extLst>
              </a:tr>
              <a:tr h="348884">
                <a:tc>
                  <a:txBody>
                    <a:bodyPr/>
                    <a:lstStyle/>
                    <a:p>
                      <a:pPr algn="just">
                        <a:lnSpc>
                          <a:spcPct val="107000"/>
                        </a:lnSpc>
                        <a:spcAft>
                          <a:spcPts val="800"/>
                        </a:spcAft>
                      </a:pPr>
                      <a:r>
                        <a:rPr lang="lv-LV" sz="1200">
                          <a:effectLst/>
                        </a:rPr>
                        <a:t>Sociālā darba konsultācijas (tai skaitā arī dzīves vietā)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5405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740414"/>
                  </a:ext>
                </a:extLst>
              </a:tr>
              <a:tr h="348884">
                <a:tc>
                  <a:txBody>
                    <a:bodyPr/>
                    <a:lstStyle/>
                    <a:p>
                      <a:pPr algn="just">
                        <a:lnSpc>
                          <a:spcPct val="107000"/>
                        </a:lnSpc>
                        <a:spcAft>
                          <a:spcPts val="800"/>
                        </a:spcAft>
                      </a:pPr>
                      <a:r>
                        <a:rPr lang="lv-LV" sz="1200">
                          <a:effectLst/>
                        </a:rPr>
                        <a:t>Nosūtījumi Pašvaldības policijas reidam </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68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6556620"/>
                  </a:ext>
                </a:extLst>
              </a:tr>
              <a:tr h="348884">
                <a:tc>
                  <a:txBody>
                    <a:bodyPr/>
                    <a:lstStyle/>
                    <a:p>
                      <a:pPr algn="just">
                        <a:lnSpc>
                          <a:spcPct val="107000"/>
                        </a:lnSpc>
                        <a:spcAft>
                          <a:spcPts val="800"/>
                        </a:spcAft>
                      </a:pPr>
                      <a:r>
                        <a:rPr lang="lv-LV" sz="1200" dirty="0">
                          <a:effectLst/>
                        </a:rPr>
                        <a:t>Sagatavotas atbildes vēstules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844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6947010"/>
                  </a:ext>
                </a:extLst>
              </a:tr>
              <a:tr h="348884">
                <a:tc>
                  <a:txBody>
                    <a:bodyPr/>
                    <a:lstStyle/>
                    <a:p>
                      <a:pPr algn="just">
                        <a:lnSpc>
                          <a:spcPct val="107000"/>
                        </a:lnSpc>
                        <a:spcAft>
                          <a:spcPts val="800"/>
                        </a:spcAft>
                      </a:pPr>
                      <a:r>
                        <a:rPr lang="lv-LV" sz="1200" dirty="0">
                          <a:effectLst/>
                        </a:rPr>
                        <a:t>Pieņemti lēmumi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414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3982392"/>
                  </a:ext>
                </a:extLst>
              </a:tr>
              <a:tr h="348884">
                <a:tc>
                  <a:txBody>
                    <a:bodyPr/>
                    <a:lstStyle/>
                    <a:p>
                      <a:pPr algn="just">
                        <a:lnSpc>
                          <a:spcPct val="107000"/>
                        </a:lnSpc>
                        <a:spcAft>
                          <a:spcPts val="800"/>
                        </a:spcAft>
                      </a:pPr>
                      <a:r>
                        <a:rPr lang="lv-LV" sz="1200">
                          <a:effectLst/>
                        </a:rPr>
                        <a:t>Noslēgti līgumi</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37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5522271"/>
                  </a:ext>
                </a:extLst>
              </a:tr>
              <a:tr h="348884">
                <a:tc>
                  <a:txBody>
                    <a:bodyPr/>
                    <a:lstStyle/>
                    <a:p>
                      <a:pPr algn="just">
                        <a:lnSpc>
                          <a:spcPct val="107000"/>
                        </a:lnSpc>
                        <a:spcAft>
                          <a:spcPts val="800"/>
                        </a:spcAft>
                      </a:pPr>
                      <a:r>
                        <a:rPr lang="lv-LV" sz="1200">
                          <a:effectLst/>
                        </a:rPr>
                        <a:t>Organizētas starpinstitūcijas tikšanās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69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8198933"/>
                  </a:ext>
                </a:extLst>
              </a:tr>
              <a:tr h="710963">
                <a:tc>
                  <a:txBody>
                    <a:bodyPr/>
                    <a:lstStyle/>
                    <a:p>
                      <a:pPr algn="just">
                        <a:lnSpc>
                          <a:spcPct val="107000"/>
                        </a:lnSpc>
                        <a:spcAft>
                          <a:spcPts val="800"/>
                        </a:spcAft>
                      </a:pPr>
                      <a:r>
                        <a:rPr lang="lv-LV" sz="1200" dirty="0">
                          <a:effectLst/>
                        </a:rPr>
                        <a:t>Veiktas daudzpakāpju novērtēšanas / riska novērtēšana ģimenei / apdraudējumu novērtēšana</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a:effectLst/>
                        </a:rPr>
                        <a:t>170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25291134"/>
                  </a:ext>
                </a:extLst>
              </a:tr>
              <a:tr h="348884">
                <a:tc>
                  <a:txBody>
                    <a:bodyPr/>
                    <a:lstStyle/>
                    <a:p>
                      <a:pPr algn="just">
                        <a:lnSpc>
                          <a:spcPct val="107000"/>
                        </a:lnSpc>
                        <a:spcAft>
                          <a:spcPts val="800"/>
                        </a:spcAft>
                      </a:pPr>
                      <a:r>
                        <a:rPr lang="lv-LV" sz="1200" dirty="0">
                          <a:effectLst/>
                        </a:rPr>
                        <a:t>Aizpildītas </a:t>
                      </a:r>
                      <a:r>
                        <a:rPr lang="lv-LV" sz="1200" dirty="0" err="1">
                          <a:effectLst/>
                        </a:rPr>
                        <a:t>Marac</a:t>
                      </a:r>
                      <a:r>
                        <a:rPr lang="lv-LV" sz="1200" dirty="0">
                          <a:effectLst/>
                        </a:rPr>
                        <a:t> anketas (konflikti ģimenēs)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lv-LV" sz="1200" dirty="0">
                          <a:effectLst/>
                        </a:rPr>
                        <a:t>36</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4458745"/>
                  </a:ext>
                </a:extLst>
              </a:tr>
            </a:tbl>
          </a:graphicData>
        </a:graphic>
      </p:graphicFrame>
    </p:spTree>
    <p:extLst>
      <p:ext uri="{BB962C8B-B14F-4D97-AF65-F5344CB8AC3E}">
        <p14:creationId xmlns:p14="http://schemas.microsoft.com/office/powerpoint/2010/main" val="2852732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41955257-6772-3A2C-7B4D-FA2910AF95F0}"/>
              </a:ext>
            </a:extLst>
          </p:cNvPr>
          <p:cNvSpPr/>
          <p:nvPr/>
        </p:nvSpPr>
        <p:spPr>
          <a:xfrm>
            <a:off x="457200" y="304800"/>
            <a:ext cx="8458200" cy="594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0">
              <a:lnSpc>
                <a:spcPct val="150000"/>
              </a:lnSpc>
            </a:pPr>
            <a:r>
              <a:rPr lang="lv-LV" sz="2000" b="1" dirty="0"/>
              <a:t>Ieteikumi ģimeņu stāvokļa uzlabošanai Dobeles novadā</a:t>
            </a:r>
          </a:p>
          <a:p>
            <a:pPr algn="ctr" defTabSz="0">
              <a:lnSpc>
                <a:spcPct val="150000"/>
              </a:lnSpc>
            </a:pPr>
            <a:endParaRPr lang="lv-LV" sz="2000" b="1" dirty="0"/>
          </a:p>
          <a:p>
            <a:pPr marL="285750" indent="-285750" algn="just">
              <a:lnSpc>
                <a:spcPct val="107000"/>
              </a:lnSpc>
              <a:spcAft>
                <a:spcPts val="800"/>
              </a:spcAft>
              <a:buFont typeface="Wingdings" panose="05000000000000000000" pitchFamily="2" charset="2"/>
              <a:buChar char="ü"/>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Rūpēties par dzīvojamā fonda atjaunošanu un piešķirt vairāk finansējumu, tā lai lēnām tiek remontēti pašvaldības dzīvokļi vai būvētas jaunas mājas</a:t>
            </a:r>
          </a:p>
          <a:p>
            <a:pPr marL="285750" indent="-285750" algn="just">
              <a:lnSpc>
                <a:spcPct val="107000"/>
              </a:lnSpc>
              <a:spcAft>
                <a:spcPts val="800"/>
              </a:spcAft>
              <a:buFont typeface="Wingdings" panose="05000000000000000000" pitchFamily="2" charset="2"/>
              <a:buChar char="ü"/>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Sociālo māju/dzīvokļu trūkums</a:t>
            </a:r>
          </a:p>
          <a:p>
            <a:pPr marL="285750" indent="-285750" algn="just">
              <a:lnSpc>
                <a:spcPct val="107000"/>
              </a:lnSpc>
              <a:spcAft>
                <a:spcPts val="800"/>
              </a:spcAft>
              <a:buFont typeface="Wingdings" panose="05000000000000000000" pitchFamily="2" charset="2"/>
              <a:buChar char="ü"/>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Pusceļa mājas trūkums</a:t>
            </a:r>
          </a:p>
          <a:p>
            <a:pPr marL="285750" indent="-285750" algn="just">
              <a:lnSpc>
                <a:spcPct val="107000"/>
              </a:lnSpc>
              <a:spcAft>
                <a:spcPts val="800"/>
              </a:spcAft>
              <a:buFont typeface="Wingdings" panose="05000000000000000000" pitchFamily="2" charset="2"/>
              <a:buChar char="ü"/>
            </a:pPr>
            <a:r>
              <a:rPr lang="lv-LV" sz="1800" dirty="0">
                <a:effectLst/>
                <a:latin typeface="Book Antiqua" panose="02040602050305030304" pitchFamily="18" charset="0"/>
                <a:ea typeface="Calibri" panose="020F0502020204030204" pitchFamily="34" charset="0"/>
                <a:cs typeface="Times New Roman" panose="02020603050405020304" pitchFamily="18" charset="0"/>
              </a:rPr>
              <a:t>Jauniešu resursu centrs</a:t>
            </a:r>
          </a:p>
          <a:p>
            <a:pPr marL="285750" indent="-285750" algn="just" defTabSz="0">
              <a:lnSpc>
                <a:spcPct val="150000"/>
              </a:lnSpc>
              <a:buFont typeface="Wingdings" panose="05000000000000000000" pitchFamily="2" charset="2"/>
              <a:buChar char="ü"/>
            </a:pPr>
            <a:endParaRPr lang="lv-LV" sz="1600" dirty="0">
              <a:latin typeface="Book Antiqua" panose="02040602050305030304" pitchFamily="18" charset="0"/>
            </a:endParaRPr>
          </a:p>
          <a:p>
            <a:pPr marL="285750" indent="-285750" defTabSz="0">
              <a:lnSpc>
                <a:spcPct val="150000"/>
              </a:lnSpc>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a:p>
            <a:pPr marL="285750" indent="-285750" defTabSz="0">
              <a:buFont typeface="Wingdings" panose="05000000000000000000" pitchFamily="2" charset="2"/>
              <a:buChar char="ü"/>
            </a:pPr>
            <a:endParaRPr lang="lv-LV" sz="1600" dirty="0"/>
          </a:p>
        </p:txBody>
      </p:sp>
    </p:spTree>
    <p:extLst>
      <p:ext uri="{BB962C8B-B14F-4D97-AF65-F5344CB8AC3E}">
        <p14:creationId xmlns:p14="http://schemas.microsoft.com/office/powerpoint/2010/main" val="13547485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Apex</Template>
  <TotalTime>1095</TotalTime>
  <Words>3975</Words>
  <Application>Microsoft Office PowerPoint</Application>
  <PresentationFormat>Slaidrāde ekrānā (4:3)</PresentationFormat>
  <Paragraphs>829</Paragraphs>
  <Slides>41</Slides>
  <Notes>2</Notes>
  <HiddenSlides>0</HiddenSlides>
  <MMClips>0</MMClips>
  <ScaleCrop>false</ScaleCrop>
  <HeadingPairs>
    <vt:vector size="8" baseType="variant">
      <vt:variant>
        <vt:lpstr>Lietotie fonti</vt:lpstr>
      </vt:variant>
      <vt:variant>
        <vt:i4>9</vt:i4>
      </vt:variant>
      <vt:variant>
        <vt:lpstr>Dizains</vt:lpstr>
      </vt:variant>
      <vt:variant>
        <vt:i4>1</vt:i4>
      </vt:variant>
      <vt:variant>
        <vt:lpstr>Iegulti OLE serveri</vt:lpstr>
      </vt:variant>
      <vt:variant>
        <vt:i4>1</vt:i4>
      </vt:variant>
      <vt:variant>
        <vt:lpstr>Slaidu virsraksti</vt:lpstr>
      </vt:variant>
      <vt:variant>
        <vt:i4>41</vt:i4>
      </vt:variant>
    </vt:vector>
  </HeadingPairs>
  <TitlesOfParts>
    <vt:vector size="52" baseType="lpstr">
      <vt:lpstr>Arial</vt:lpstr>
      <vt:lpstr>Book Antiqua</vt:lpstr>
      <vt:lpstr>Calibri</vt:lpstr>
      <vt:lpstr>Lucida Sans</vt:lpstr>
      <vt:lpstr>Symbol</vt:lpstr>
      <vt:lpstr>Times New Roman</vt:lpstr>
      <vt:lpstr>Wingdings</vt:lpstr>
      <vt:lpstr>Wingdings 2</vt:lpstr>
      <vt:lpstr>Wingdings 3</vt:lpstr>
      <vt:lpstr>Apex</vt:lpstr>
      <vt:lpstr>Document</vt:lpstr>
      <vt:lpstr>Dobeles novada Sociālais dienests</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Dobeles novada Sociālais dienests</dc:title>
  <dc:creator>Baiba Lucaua-Makalistere</dc:creator>
  <cp:lastModifiedBy>Rita Bērtule</cp:lastModifiedBy>
  <cp:revision>87</cp:revision>
  <dcterms:created xsi:type="dcterms:W3CDTF">2006-08-16T00:00:00Z</dcterms:created>
  <dcterms:modified xsi:type="dcterms:W3CDTF">2023-02-28T11:38:45Z</dcterms:modified>
</cp:coreProperties>
</file>