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Suarez" initials="RS" lastIdx="1" clrIdx="0">
    <p:extLst>
      <p:ext uri="{19B8F6BF-5375-455C-9EA6-DF929625EA0E}">
        <p15:presenceInfo xmlns:p15="http://schemas.microsoft.com/office/powerpoint/2012/main" userId="de6816b75da2fc1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94660"/>
  </p:normalViewPr>
  <p:slideViewPr>
    <p:cSldViewPr snapToGrid="0">
      <p:cViewPr varScale="1">
        <p:scale>
          <a:sx n="78" d="100"/>
          <a:sy n="78" d="100"/>
        </p:scale>
        <p:origin x="42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A984492-9BA2-4BFB-84B3-74F091DDA61D}" type="datetimeFigureOut">
              <a:rPr lang="en-US" smtClean="0"/>
              <a:t>4/29/2021</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C63AA8E-0C49-4AD0-AF74-9B5D01633BB6}"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4656070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A984492-9BA2-4BFB-84B3-74F091DDA61D}"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3AA8E-0C49-4AD0-AF74-9B5D01633BB6}" type="slidenum">
              <a:rPr lang="en-US" smtClean="0"/>
              <a:t>‹#›</a:t>
            </a:fld>
            <a:endParaRPr lang="en-US"/>
          </a:p>
        </p:txBody>
      </p:sp>
    </p:spTree>
    <p:extLst>
      <p:ext uri="{BB962C8B-B14F-4D97-AF65-F5344CB8AC3E}">
        <p14:creationId xmlns:p14="http://schemas.microsoft.com/office/powerpoint/2010/main" val="358988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A984492-9BA2-4BFB-84B3-74F091DDA61D}"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3AA8E-0C49-4AD0-AF74-9B5D01633BB6}" type="slidenum">
              <a:rPr lang="en-US" smtClean="0"/>
              <a:t>‹#›</a:t>
            </a:fld>
            <a:endParaRPr lang="en-US"/>
          </a:p>
        </p:txBody>
      </p:sp>
    </p:spTree>
    <p:extLst>
      <p:ext uri="{BB962C8B-B14F-4D97-AF65-F5344CB8AC3E}">
        <p14:creationId xmlns:p14="http://schemas.microsoft.com/office/powerpoint/2010/main" val="28819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A984492-9BA2-4BFB-84B3-74F091DDA61D}"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3AA8E-0C49-4AD0-AF74-9B5D01633BB6}" type="slidenum">
              <a:rPr lang="en-US" smtClean="0"/>
              <a:t>‹#›</a:t>
            </a:fld>
            <a:endParaRPr lang="en-US"/>
          </a:p>
        </p:txBody>
      </p:sp>
    </p:spTree>
    <p:extLst>
      <p:ext uri="{BB962C8B-B14F-4D97-AF65-F5344CB8AC3E}">
        <p14:creationId xmlns:p14="http://schemas.microsoft.com/office/powerpoint/2010/main" val="1679769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A984492-9BA2-4BFB-84B3-74F091DDA61D}" type="datetimeFigureOut">
              <a:rPr lang="en-US" smtClean="0"/>
              <a:t>4/29/2021</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C63AA8E-0C49-4AD0-AF74-9B5D01633BB6}"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810961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A984492-9BA2-4BFB-84B3-74F091DDA61D}"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3AA8E-0C49-4AD0-AF74-9B5D01633BB6}" type="slidenum">
              <a:rPr lang="en-US" smtClean="0"/>
              <a:t>‹#›</a:t>
            </a:fld>
            <a:endParaRPr lang="en-US"/>
          </a:p>
        </p:txBody>
      </p:sp>
    </p:spTree>
    <p:extLst>
      <p:ext uri="{BB962C8B-B14F-4D97-AF65-F5344CB8AC3E}">
        <p14:creationId xmlns:p14="http://schemas.microsoft.com/office/powerpoint/2010/main" val="690445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A984492-9BA2-4BFB-84B3-74F091DDA61D}" type="datetimeFigureOut">
              <a:rPr lang="en-US" smtClean="0"/>
              <a:t>4/29/2021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63AA8E-0C49-4AD0-AF74-9B5D01633BB6}" type="slidenum">
              <a:rPr lang="en-US" smtClean="0"/>
              <a:t>‹#›</a:t>
            </a:fld>
            <a:endParaRPr lang="en-US"/>
          </a:p>
        </p:txBody>
      </p:sp>
    </p:spTree>
    <p:extLst>
      <p:ext uri="{BB962C8B-B14F-4D97-AF65-F5344CB8AC3E}">
        <p14:creationId xmlns:p14="http://schemas.microsoft.com/office/powerpoint/2010/main" val="3218163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A984492-9BA2-4BFB-84B3-74F091DDA61D}" type="datetimeFigureOut">
              <a:rPr lang="en-US" smtClean="0"/>
              <a:t>4/29/2021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63AA8E-0C49-4AD0-AF74-9B5D01633BB6}" type="slidenum">
              <a:rPr lang="en-US" smtClean="0"/>
              <a:t>‹#›</a:t>
            </a:fld>
            <a:endParaRPr lang="en-US"/>
          </a:p>
        </p:txBody>
      </p:sp>
    </p:spTree>
    <p:extLst>
      <p:ext uri="{BB962C8B-B14F-4D97-AF65-F5344CB8AC3E}">
        <p14:creationId xmlns:p14="http://schemas.microsoft.com/office/powerpoint/2010/main" val="3896519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84492-9BA2-4BFB-84B3-74F091DDA61D}" type="datetimeFigureOut">
              <a:rPr lang="en-US" smtClean="0"/>
              <a:t>4/29/2021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63AA8E-0C49-4AD0-AF74-9B5D01633BB6}" type="slidenum">
              <a:rPr lang="en-US" smtClean="0"/>
              <a:t>‹#›</a:t>
            </a:fld>
            <a:endParaRPr lang="en-US"/>
          </a:p>
        </p:txBody>
      </p:sp>
    </p:spTree>
    <p:extLst>
      <p:ext uri="{BB962C8B-B14F-4D97-AF65-F5344CB8AC3E}">
        <p14:creationId xmlns:p14="http://schemas.microsoft.com/office/powerpoint/2010/main" val="291648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A984492-9BA2-4BFB-84B3-74F091DDA61D}" type="datetimeFigureOut">
              <a:rPr lang="en-US" smtClean="0"/>
              <a:t>4/29/2021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C63AA8E-0C49-4AD0-AF74-9B5D01633BB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340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A984492-9BA2-4BFB-84B3-74F091DDA61D}" type="datetimeFigureOut">
              <a:rPr lang="en-US" smtClean="0"/>
              <a:t>4/29/2021</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C63AA8E-0C49-4AD0-AF74-9B5D01633BB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052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A984492-9BA2-4BFB-84B3-74F091DDA61D}" type="datetimeFigureOut">
              <a:rPr lang="en-US" smtClean="0"/>
              <a:t>4/29/2021</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C63AA8E-0C49-4AD0-AF74-9B5D01633BB6}"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250206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9ECB0E0D-AC1B-4E83-84EA-237BFA2063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a:extLst>
              <a:ext uri="{FF2B5EF4-FFF2-40B4-BE49-F238E27FC236}">
                <a16:creationId xmlns:a16="http://schemas.microsoft.com/office/drawing/2014/main" xmlns="" id="{D6DCB3B1-E1A7-4510-831B-77C8EFF566A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xmlns="" id="{10132A3B-10CF-4EEB-BA1F-A63D2ED61D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xmlns="" id="{014E52ED-3C51-46E6-BE4B-14FFAB2C3DB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ítulo 1">
            <a:extLst>
              <a:ext uri="{FF2B5EF4-FFF2-40B4-BE49-F238E27FC236}">
                <a16:creationId xmlns:a16="http://schemas.microsoft.com/office/drawing/2014/main" xmlns="" id="{6283CF20-A895-4194-AD4B-B6BB8062EABC}"/>
              </a:ext>
            </a:extLst>
          </p:cNvPr>
          <p:cNvSpPr>
            <a:spLocks noGrp="1"/>
          </p:cNvSpPr>
          <p:nvPr>
            <p:ph type="ctrTitle"/>
          </p:nvPr>
        </p:nvSpPr>
        <p:spPr>
          <a:xfrm>
            <a:off x="1478521" y="1480930"/>
            <a:ext cx="5751537" cy="3848521"/>
          </a:xfrm>
        </p:spPr>
        <p:txBody>
          <a:bodyPr anchor="ctr">
            <a:normAutofit/>
          </a:bodyPr>
          <a:lstStyle/>
          <a:p>
            <a:pPr algn="r"/>
            <a:r>
              <a:rPr lang="en-US" sz="4600"/>
              <a:t>Bendruomen</a:t>
            </a:r>
            <a:r>
              <a:rPr lang="lt-LT" sz="4600"/>
              <a:t>ės ir kūrybiškumo reikšmė įveiklinant užmirštas vietas: kopūstų lauko atvejis</a:t>
            </a:r>
            <a:endParaRPr lang="en-US" sz="4600"/>
          </a:p>
        </p:txBody>
      </p:sp>
      <p:sp>
        <p:nvSpPr>
          <p:cNvPr id="3" name="Subtítulo 2">
            <a:extLst>
              <a:ext uri="{FF2B5EF4-FFF2-40B4-BE49-F238E27FC236}">
                <a16:creationId xmlns:a16="http://schemas.microsoft.com/office/drawing/2014/main" xmlns="" id="{BAE53876-BDDC-4619-BA44-7B174D95936C}"/>
              </a:ext>
            </a:extLst>
          </p:cNvPr>
          <p:cNvSpPr>
            <a:spLocks noGrp="1"/>
          </p:cNvSpPr>
          <p:nvPr>
            <p:ph type="subTitle" idx="1"/>
          </p:nvPr>
        </p:nvSpPr>
        <p:spPr>
          <a:xfrm>
            <a:off x="8119870" y="1480929"/>
            <a:ext cx="2593610" cy="3848522"/>
          </a:xfrm>
        </p:spPr>
        <p:txBody>
          <a:bodyPr anchor="ctr">
            <a:normAutofit/>
          </a:bodyPr>
          <a:lstStyle/>
          <a:p>
            <a:pPr algn="l">
              <a:spcAft>
                <a:spcPts val="600"/>
              </a:spcAft>
            </a:pPr>
            <a:r>
              <a:rPr lang="lt-LT"/>
              <a:t>Vytauto Didžiojo universiteto Menų fakulteto Menotyros katedros doktorantė Milda Rutkauskaitė</a:t>
            </a:r>
            <a:endParaRPr lang="en-US"/>
          </a:p>
        </p:txBody>
      </p:sp>
      <p:cxnSp>
        <p:nvCxnSpPr>
          <p:cNvPr id="7" name="Straight Connector 13">
            <a:extLst>
              <a:ext uri="{FF2B5EF4-FFF2-40B4-BE49-F238E27FC236}">
                <a16:creationId xmlns:a16="http://schemas.microsoft.com/office/drawing/2014/main" xmlns="" id="{6116DDC6-8F07-46CC-8751-E5C9346B2A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E4DBCBC1-0830-4652-827A-CB05636FD129}"/>
              </a:ext>
            </a:extLst>
          </p:cNvPr>
          <p:cNvSpPr txBox="1"/>
          <p:nvPr/>
        </p:nvSpPr>
        <p:spPr>
          <a:xfrm>
            <a:off x="122439" y="6442474"/>
            <a:ext cx="11947121" cy="338554"/>
          </a:xfrm>
          <a:prstGeom prst="rect">
            <a:avLst/>
          </a:prstGeom>
          <a:noFill/>
        </p:spPr>
        <p:txBody>
          <a:bodyPr wrap="square">
            <a:spAutoFit/>
          </a:bodyPr>
          <a:lstStyle/>
          <a:p>
            <a:pPr algn="ctr"/>
            <a:r>
              <a:rPr lang="lt-LT" sz="1600" dirty="0"/>
              <a:t>Projektas „Viešųjų teritorijų, turinčių aplinkosauginių problemų, atkūrimas, plėtra ir priežiūra“, Nr. LLI-408, akronimas – </a:t>
            </a:r>
            <a:r>
              <a:rPr lang="lt-LT" sz="1600" dirty="0" err="1"/>
              <a:t>LandCLEAN</a:t>
            </a:r>
            <a:r>
              <a:rPr lang="lt-LT" sz="1600" dirty="0"/>
              <a:t>. </a:t>
            </a:r>
          </a:p>
        </p:txBody>
      </p:sp>
      <p:pic>
        <p:nvPicPr>
          <p:cNvPr id="13" name="Picture 1">
            <a:extLst>
              <a:ext uri="{FF2B5EF4-FFF2-40B4-BE49-F238E27FC236}">
                <a16:creationId xmlns:a16="http://schemas.microsoft.com/office/drawing/2014/main" xmlns="" id="{2E625315-2B97-40F9-B1C7-77A109E5D25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48137" y="134294"/>
            <a:ext cx="3121423" cy="1016807"/>
          </a:xfrm>
          <a:prstGeom prst="rect">
            <a:avLst/>
          </a:prstGeom>
        </p:spPr>
      </p:pic>
    </p:spTree>
    <p:extLst>
      <p:ext uri="{BB962C8B-B14F-4D97-AF65-F5344CB8AC3E}">
        <p14:creationId xmlns:p14="http://schemas.microsoft.com/office/powerpoint/2010/main" val="4020215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449BC34D-9C23-4D6D-8213-1F471AF85B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33" name="Freeform 6">
              <a:extLst>
                <a:ext uri="{FF2B5EF4-FFF2-40B4-BE49-F238E27FC236}">
                  <a16:creationId xmlns:a16="http://schemas.microsoft.com/office/drawing/2014/main" xmlns="" id="{FA0F5D6C-5025-4D7E-82DD-C2C6FDA1E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4" name="Freeform 6">
              <a:extLst>
                <a:ext uri="{FF2B5EF4-FFF2-40B4-BE49-F238E27FC236}">
                  <a16:creationId xmlns:a16="http://schemas.microsoft.com/office/drawing/2014/main" xmlns="" id="{E2AF2C17-4AB4-4402-B84B-129EF95D16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36" name="Rectangle 35">
            <a:extLst>
              <a:ext uri="{FF2B5EF4-FFF2-40B4-BE49-F238E27FC236}">
                <a16:creationId xmlns:a16="http://schemas.microsoft.com/office/drawing/2014/main" xmlns="" id="{1F9A0C1C-8ABC-401B-8FE9-AC9327C4C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1B3D3E7E-A22B-47EE-910F-2ABEF81C4E48}"/>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4200" cap="all"/>
              <a:t>Ką reiškia sąvoka „Draugiška zona“?</a:t>
            </a:r>
          </a:p>
        </p:txBody>
      </p:sp>
      <p:sp>
        <p:nvSpPr>
          <p:cNvPr id="38" name="Freeform 6">
            <a:extLst>
              <a:ext uri="{FF2B5EF4-FFF2-40B4-BE49-F238E27FC236}">
                <a16:creationId xmlns:a16="http://schemas.microsoft.com/office/drawing/2014/main" xmlns="" id="{BA5783C3-2F96-40A7-A24F-30CB07AA3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40" name="Freeform 6">
            <a:extLst>
              <a:ext uri="{FF2B5EF4-FFF2-40B4-BE49-F238E27FC236}">
                <a16:creationId xmlns:a16="http://schemas.microsoft.com/office/drawing/2014/main" xmlns="" id="{A9D08DBA-0326-4C4E-ACFB-576F3ABDD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Marcador de contenido 4" descr="Imagen que contiene pasto, exterior, edificio, casa&#10;&#10;Descripción generada automáticamente">
            <a:extLst>
              <a:ext uri="{FF2B5EF4-FFF2-40B4-BE49-F238E27FC236}">
                <a16:creationId xmlns:a16="http://schemas.microsoft.com/office/drawing/2014/main" xmlns="" id="{0748351B-CB1B-4177-868D-1E6D4412B2A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887" r="23514" b="-3"/>
          <a:stretch/>
        </p:blipFill>
        <p:spPr>
          <a:xfrm>
            <a:off x="2339637" y="1340841"/>
            <a:ext cx="3737994" cy="4375510"/>
          </a:xfrm>
          <a:prstGeom prst="rect">
            <a:avLst/>
          </a:prstGeom>
        </p:spPr>
      </p:pic>
      <p:pic>
        <p:nvPicPr>
          <p:cNvPr id="11" name="Picture 1">
            <a:extLst>
              <a:ext uri="{FF2B5EF4-FFF2-40B4-BE49-F238E27FC236}">
                <a16:creationId xmlns:a16="http://schemas.microsoft.com/office/drawing/2014/main" xmlns="" id="{45D0A7CF-9FF1-4221-9CD6-4CB5519DDE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57014" y="5747774"/>
            <a:ext cx="3121423" cy="1016807"/>
          </a:xfrm>
          <a:prstGeom prst="rect">
            <a:avLst/>
          </a:prstGeom>
        </p:spPr>
      </p:pic>
    </p:spTree>
    <p:extLst>
      <p:ext uri="{BB962C8B-B14F-4D97-AF65-F5344CB8AC3E}">
        <p14:creationId xmlns:p14="http://schemas.microsoft.com/office/powerpoint/2010/main" val="261163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57500303-A207-4812-BEB9-51E132FEB7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26" name="Freeform 6">
              <a:extLst>
                <a:ext uri="{FF2B5EF4-FFF2-40B4-BE49-F238E27FC236}">
                  <a16:creationId xmlns:a16="http://schemas.microsoft.com/office/drawing/2014/main" xmlns="" id="{10118C91-C025-4776-BE95-E9926378E7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7" name="Freeform 6">
              <a:extLst>
                <a:ext uri="{FF2B5EF4-FFF2-40B4-BE49-F238E27FC236}">
                  <a16:creationId xmlns:a16="http://schemas.microsoft.com/office/drawing/2014/main" xmlns="" id="{339174D0-30E8-4BBF-BF81-5DDAC33C0C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9" name="Rectangle 28">
            <a:extLst>
              <a:ext uri="{FF2B5EF4-FFF2-40B4-BE49-F238E27FC236}">
                <a16:creationId xmlns:a16="http://schemas.microsoft.com/office/drawing/2014/main" xmlns="" id="{7BB74091-09FE-44AF-8325-7FE6E175F7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6DC22C3C-69EE-4638-B930-381928B0B96D}"/>
              </a:ext>
            </a:extLst>
          </p:cNvPr>
          <p:cNvSpPr>
            <a:spLocks noGrp="1"/>
          </p:cNvSpPr>
          <p:nvPr>
            <p:ph type="title"/>
          </p:nvPr>
        </p:nvSpPr>
        <p:spPr>
          <a:xfrm>
            <a:off x="706290" y="4705165"/>
            <a:ext cx="10720685" cy="1571893"/>
          </a:xfrm>
        </p:spPr>
        <p:txBody>
          <a:bodyPr vert="horz" lIns="91440" tIns="45720" rIns="91440" bIns="45720" rtlCol="0" anchor="b">
            <a:noAutofit/>
          </a:bodyPr>
          <a:lstStyle/>
          <a:p>
            <a:pPr algn="ctr"/>
            <a:r>
              <a:rPr lang="lt-LT" sz="3200" cap="all" dirty="0"/>
              <a:t>Šančių parapijos vaikų dienos centras dalyvauja gatvės meno festivalio „nykoka“ projekte „kaiminystės akcentai“</a:t>
            </a:r>
            <a:endParaRPr lang="en-US" sz="3200" cap="all" dirty="0"/>
          </a:p>
        </p:txBody>
      </p:sp>
      <p:pic>
        <p:nvPicPr>
          <p:cNvPr id="9" name="Imagen 8" descr="Imagen que contiene pasto, exterior, grafiti, agua&#10;&#10;Descripción generada automáticamente">
            <a:extLst>
              <a:ext uri="{FF2B5EF4-FFF2-40B4-BE49-F238E27FC236}">
                <a16:creationId xmlns:a16="http://schemas.microsoft.com/office/drawing/2014/main" xmlns="" id="{BDE6FCBD-026F-487C-96D7-361EC805A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424" y="643467"/>
            <a:ext cx="4724882" cy="3543662"/>
          </a:xfrm>
          <a:prstGeom prst="rect">
            <a:avLst/>
          </a:prstGeom>
        </p:spPr>
      </p:pic>
      <p:pic>
        <p:nvPicPr>
          <p:cNvPr id="5" name="Marcador de contenido 4" descr="Imagen que contiene exterior, edificio, pasto, niño&#10;&#10;Descripción generada automáticamente">
            <a:extLst>
              <a:ext uri="{FF2B5EF4-FFF2-40B4-BE49-F238E27FC236}">
                <a16:creationId xmlns:a16="http://schemas.microsoft.com/office/drawing/2014/main" xmlns="" id="{B774BE2C-5568-44DB-81A0-252486E5A10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94" r="3254" b="-1"/>
          <a:stretch/>
        </p:blipFill>
        <p:spPr>
          <a:xfrm>
            <a:off x="6422908" y="643467"/>
            <a:ext cx="5120448" cy="3543662"/>
          </a:xfrm>
          <a:prstGeom prst="rect">
            <a:avLst/>
          </a:prstGeom>
        </p:spPr>
      </p:pic>
      <p:sp>
        <p:nvSpPr>
          <p:cNvPr id="31" name="Freeform: Shape 30">
            <a:extLst>
              <a:ext uri="{FF2B5EF4-FFF2-40B4-BE49-F238E27FC236}">
                <a16:creationId xmlns:a16="http://schemas.microsoft.com/office/drawing/2014/main" xmlns="" id="{0F30CCEB-94C4-4F72-BA5A-9CEA853022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33" name="Freeform: Shape 32">
            <a:extLst>
              <a:ext uri="{FF2B5EF4-FFF2-40B4-BE49-F238E27FC236}">
                <a16:creationId xmlns:a16="http://schemas.microsoft.com/office/drawing/2014/main" xmlns="" id="{0DE1A94F-CC8B-4954-97A7-ADD4F300D6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pic>
        <p:nvPicPr>
          <p:cNvPr id="12" name="Picture 1">
            <a:extLst>
              <a:ext uri="{FF2B5EF4-FFF2-40B4-BE49-F238E27FC236}">
                <a16:creationId xmlns:a16="http://schemas.microsoft.com/office/drawing/2014/main" xmlns="" id="{9FC17044-04A9-4229-9797-BA6583D00FF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957014" y="5747774"/>
            <a:ext cx="3121423" cy="1016807"/>
          </a:xfrm>
          <a:prstGeom prst="rect">
            <a:avLst/>
          </a:prstGeom>
        </p:spPr>
      </p:pic>
    </p:spTree>
    <p:extLst>
      <p:ext uri="{BB962C8B-B14F-4D97-AF65-F5344CB8AC3E}">
        <p14:creationId xmlns:p14="http://schemas.microsoft.com/office/powerpoint/2010/main" val="1091173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57500303-A207-4812-BEB9-51E132FEB7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15" name="Freeform 6">
              <a:extLst>
                <a:ext uri="{FF2B5EF4-FFF2-40B4-BE49-F238E27FC236}">
                  <a16:creationId xmlns:a16="http://schemas.microsoft.com/office/drawing/2014/main" xmlns="" id="{10118C91-C025-4776-BE95-E9926378E7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6" name="Freeform 6">
              <a:extLst>
                <a:ext uri="{FF2B5EF4-FFF2-40B4-BE49-F238E27FC236}">
                  <a16:creationId xmlns:a16="http://schemas.microsoft.com/office/drawing/2014/main" xmlns="" id="{339174D0-30E8-4BBF-BF81-5DDAC33C0C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8" name="Rectangle 17">
            <a:extLst>
              <a:ext uri="{FF2B5EF4-FFF2-40B4-BE49-F238E27FC236}">
                <a16:creationId xmlns:a16="http://schemas.microsoft.com/office/drawing/2014/main" xmlns="" id="{7BB74091-09FE-44AF-8325-7FE6E175F7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42602CFD-2EEF-4E45-81D0-851F64376C8B}"/>
              </a:ext>
            </a:extLst>
          </p:cNvPr>
          <p:cNvSpPr>
            <a:spLocks noGrp="1"/>
          </p:cNvSpPr>
          <p:nvPr>
            <p:ph type="title"/>
          </p:nvPr>
        </p:nvSpPr>
        <p:spPr>
          <a:xfrm>
            <a:off x="752858" y="4736961"/>
            <a:ext cx="10720685" cy="936769"/>
          </a:xfrm>
        </p:spPr>
        <p:txBody>
          <a:bodyPr vert="horz" lIns="91440" tIns="45720" rIns="91440" bIns="45720" rtlCol="0" anchor="b">
            <a:normAutofit/>
          </a:bodyPr>
          <a:lstStyle/>
          <a:p>
            <a:pPr algn="ctr"/>
            <a:r>
              <a:rPr lang="lt-LT" sz="3600" cap="all" dirty="0"/>
              <a:t>„Balzaminės tuopos“ šventė kopūstų lauke</a:t>
            </a:r>
            <a:endParaRPr lang="en-US" sz="3600" cap="all" dirty="0"/>
          </a:p>
        </p:txBody>
      </p:sp>
      <p:pic>
        <p:nvPicPr>
          <p:cNvPr id="9" name="Imagen 8" descr="Imagen que contiene exterior, pasto, parado, nublado&#10;&#10;Descripción generada automáticamente">
            <a:extLst>
              <a:ext uri="{FF2B5EF4-FFF2-40B4-BE49-F238E27FC236}">
                <a16:creationId xmlns:a16="http://schemas.microsoft.com/office/drawing/2014/main" xmlns="" id="{59644DF0-C3F5-4459-9F81-05B5ABA49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936" y="1046141"/>
            <a:ext cx="3555130" cy="2666347"/>
          </a:xfrm>
          <a:prstGeom prst="rect">
            <a:avLst/>
          </a:prstGeom>
        </p:spPr>
      </p:pic>
      <p:pic>
        <p:nvPicPr>
          <p:cNvPr id="7" name="Imagen 6" descr="Imagen que contiene exterior, persona, hombre, joven&#10;&#10;Descripción generada automáticamente">
            <a:extLst>
              <a:ext uri="{FF2B5EF4-FFF2-40B4-BE49-F238E27FC236}">
                <a16:creationId xmlns:a16="http://schemas.microsoft.com/office/drawing/2014/main" xmlns="" id="{29847FC6-0D76-4C03-A67E-808D55EFBD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1800" y="1190575"/>
            <a:ext cx="3561766" cy="2377478"/>
          </a:xfrm>
          <a:prstGeom prst="rect">
            <a:avLst/>
          </a:prstGeom>
        </p:spPr>
      </p:pic>
      <p:pic>
        <p:nvPicPr>
          <p:cNvPr id="5" name="Marcador de contenido 4" descr="Imagen que contiene edificio, exterior, jugando, parado&#10;&#10;Descripción generada automáticamente">
            <a:extLst>
              <a:ext uri="{FF2B5EF4-FFF2-40B4-BE49-F238E27FC236}">
                <a16:creationId xmlns:a16="http://schemas.microsoft.com/office/drawing/2014/main" xmlns="" id="{2135257B-B48E-433E-AC39-2C264F2282E0}"/>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195300" y="1377568"/>
            <a:ext cx="3561766" cy="2003493"/>
          </a:xfrm>
          <a:prstGeom prst="rect">
            <a:avLst/>
          </a:prstGeom>
        </p:spPr>
      </p:pic>
      <p:sp>
        <p:nvSpPr>
          <p:cNvPr id="20" name="Freeform: Shape 19">
            <a:extLst>
              <a:ext uri="{FF2B5EF4-FFF2-40B4-BE49-F238E27FC236}">
                <a16:creationId xmlns:a16="http://schemas.microsoft.com/office/drawing/2014/main" xmlns="" id="{0F30CCEB-94C4-4F72-BA5A-9CEA853022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22" name="Freeform: Shape 21">
            <a:extLst>
              <a:ext uri="{FF2B5EF4-FFF2-40B4-BE49-F238E27FC236}">
                <a16:creationId xmlns:a16="http://schemas.microsoft.com/office/drawing/2014/main" xmlns="" id="{0DE1A94F-CC8B-4954-97A7-ADD4F300D6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pic>
        <p:nvPicPr>
          <p:cNvPr id="13" name="Picture 1">
            <a:extLst>
              <a:ext uri="{FF2B5EF4-FFF2-40B4-BE49-F238E27FC236}">
                <a16:creationId xmlns:a16="http://schemas.microsoft.com/office/drawing/2014/main" xmlns="" id="{154BDE48-58B5-4E5D-9D30-341328E7BAB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957014" y="5747774"/>
            <a:ext cx="3121423" cy="1016807"/>
          </a:xfrm>
          <a:prstGeom prst="rect">
            <a:avLst/>
          </a:prstGeom>
        </p:spPr>
      </p:pic>
    </p:spTree>
    <p:extLst>
      <p:ext uri="{BB962C8B-B14F-4D97-AF65-F5344CB8AC3E}">
        <p14:creationId xmlns:p14="http://schemas.microsoft.com/office/powerpoint/2010/main" val="4002407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xmlns="" id="{57500303-A207-4812-BEB9-51E132FEB7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33" name="Freeform 6">
              <a:extLst>
                <a:ext uri="{FF2B5EF4-FFF2-40B4-BE49-F238E27FC236}">
                  <a16:creationId xmlns:a16="http://schemas.microsoft.com/office/drawing/2014/main" xmlns="" id="{10118C91-C025-4776-BE95-E9926378E7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4" name="Freeform 6">
              <a:extLst>
                <a:ext uri="{FF2B5EF4-FFF2-40B4-BE49-F238E27FC236}">
                  <a16:creationId xmlns:a16="http://schemas.microsoft.com/office/drawing/2014/main" xmlns="" id="{339174D0-30E8-4BBF-BF81-5DDAC33C0C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36" name="Rectangle 35">
            <a:extLst>
              <a:ext uri="{FF2B5EF4-FFF2-40B4-BE49-F238E27FC236}">
                <a16:creationId xmlns:a16="http://schemas.microsoft.com/office/drawing/2014/main" xmlns="" id="{78511CAE-6AAD-4026-90B0-6917258C1C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BBEDB39C-C683-4801-AEE5-D5339C04C183}"/>
              </a:ext>
            </a:extLst>
          </p:cNvPr>
          <p:cNvSpPr>
            <a:spLocks noGrp="1"/>
          </p:cNvSpPr>
          <p:nvPr>
            <p:ph type="title"/>
          </p:nvPr>
        </p:nvSpPr>
        <p:spPr>
          <a:xfrm>
            <a:off x="8154186" y="634028"/>
            <a:ext cx="3355942" cy="3732835"/>
          </a:xfrm>
        </p:spPr>
        <p:txBody>
          <a:bodyPr vert="horz" lIns="91440" tIns="45720" rIns="91440" bIns="45720" rtlCol="0" anchor="b">
            <a:normAutofit/>
          </a:bodyPr>
          <a:lstStyle/>
          <a:p>
            <a:r>
              <a:rPr lang="en-US" sz="5600" cap="all"/>
              <a:t>Kaimynų diena ir šančinės</a:t>
            </a:r>
          </a:p>
        </p:txBody>
      </p:sp>
      <p:sp>
        <p:nvSpPr>
          <p:cNvPr id="38" name="Freeform 6">
            <a:extLst>
              <a:ext uri="{FF2B5EF4-FFF2-40B4-BE49-F238E27FC236}">
                <a16:creationId xmlns:a16="http://schemas.microsoft.com/office/drawing/2014/main" xmlns="" id="{7388763A-4025-4433-A72C-457FC3763E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9" name="Imagen 8" descr="Imagen que contiene exterior, pasto, montar a caballo, camino&#10;&#10;Descripción generada automáticamente">
            <a:extLst>
              <a:ext uri="{FF2B5EF4-FFF2-40B4-BE49-F238E27FC236}">
                <a16:creationId xmlns:a16="http://schemas.microsoft.com/office/drawing/2014/main" xmlns="" id="{6CD434FA-DAB5-4742-ADCA-2BC340B481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94" r="-1" b="7009"/>
          <a:stretch/>
        </p:blipFill>
        <p:spPr>
          <a:xfrm>
            <a:off x="1379023" y="1564164"/>
            <a:ext cx="2749177" cy="1660671"/>
          </a:xfrm>
          <a:prstGeom prst="rect">
            <a:avLst/>
          </a:prstGeom>
        </p:spPr>
      </p:pic>
      <p:pic>
        <p:nvPicPr>
          <p:cNvPr id="7" name="Imagen 6" descr="Imagen que contiene persona, interior, tabla, plato&#10;&#10;Descripción generada automáticamente">
            <a:extLst>
              <a:ext uri="{FF2B5EF4-FFF2-40B4-BE49-F238E27FC236}">
                <a16:creationId xmlns:a16="http://schemas.microsoft.com/office/drawing/2014/main" xmlns="" id="{3DEE78C7-F883-4208-83C3-423248D6EF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38" r="22125" b="-3"/>
          <a:stretch/>
        </p:blipFill>
        <p:spPr>
          <a:xfrm>
            <a:off x="1581802" y="3609029"/>
            <a:ext cx="2343619" cy="2107322"/>
          </a:xfrm>
          <a:prstGeom prst="rect">
            <a:avLst/>
          </a:prstGeom>
        </p:spPr>
      </p:pic>
      <p:sp>
        <p:nvSpPr>
          <p:cNvPr id="40" name="Freeform 6">
            <a:extLst>
              <a:ext uri="{FF2B5EF4-FFF2-40B4-BE49-F238E27FC236}">
                <a16:creationId xmlns:a16="http://schemas.microsoft.com/office/drawing/2014/main" xmlns="" id="{8A2DFE20-1EAE-45A9-AD16-D4DBD0ABB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11" name="Imagen 10" descr="Imagen que contiene persona, edificio, gente, mujer&#10;&#10;Descripción generada automáticamente">
            <a:extLst>
              <a:ext uri="{FF2B5EF4-FFF2-40B4-BE49-F238E27FC236}">
                <a16:creationId xmlns:a16="http://schemas.microsoft.com/office/drawing/2014/main" xmlns="" id="{DDAC5EB1-6515-430C-A8B4-EBF4D7CC8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9068" y="1486485"/>
            <a:ext cx="2749177" cy="1814456"/>
          </a:xfrm>
          <a:prstGeom prst="rect">
            <a:avLst/>
          </a:prstGeom>
        </p:spPr>
      </p:pic>
      <p:pic>
        <p:nvPicPr>
          <p:cNvPr id="5" name="Marcador de contenido 4" descr="Imagen que contiene exterior, persona, gente, pasto&#10;&#10;Descripción generada automáticamente">
            <a:extLst>
              <a:ext uri="{FF2B5EF4-FFF2-40B4-BE49-F238E27FC236}">
                <a16:creationId xmlns:a16="http://schemas.microsoft.com/office/drawing/2014/main" xmlns="" id="{AE23B840-84A1-468C-8770-A01D65D421A9}"/>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t="12707" r="3" b="4812"/>
          <a:stretch/>
        </p:blipFill>
        <p:spPr>
          <a:xfrm>
            <a:off x="4289068" y="3990571"/>
            <a:ext cx="2749177" cy="1352613"/>
          </a:xfrm>
          <a:prstGeom prst="rect">
            <a:avLst/>
          </a:prstGeom>
        </p:spPr>
      </p:pic>
      <p:pic>
        <p:nvPicPr>
          <p:cNvPr id="14" name="Picture 1">
            <a:extLst>
              <a:ext uri="{FF2B5EF4-FFF2-40B4-BE49-F238E27FC236}">
                <a16:creationId xmlns:a16="http://schemas.microsoft.com/office/drawing/2014/main" xmlns="" id="{FD0C0627-C4CD-4921-B3A2-CCAC8F0AEE4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957014" y="5747774"/>
            <a:ext cx="3121423" cy="1016807"/>
          </a:xfrm>
          <a:prstGeom prst="rect">
            <a:avLst/>
          </a:prstGeom>
        </p:spPr>
      </p:pic>
    </p:spTree>
    <p:extLst>
      <p:ext uri="{BB962C8B-B14F-4D97-AF65-F5344CB8AC3E}">
        <p14:creationId xmlns:p14="http://schemas.microsoft.com/office/powerpoint/2010/main" val="414071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57500303-A207-4812-BEB9-51E132FEB7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15" name="Freeform 6">
              <a:extLst>
                <a:ext uri="{FF2B5EF4-FFF2-40B4-BE49-F238E27FC236}">
                  <a16:creationId xmlns:a16="http://schemas.microsoft.com/office/drawing/2014/main" xmlns="" id="{10118C91-C025-4776-BE95-E9926378E7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6" name="Freeform 6">
              <a:extLst>
                <a:ext uri="{FF2B5EF4-FFF2-40B4-BE49-F238E27FC236}">
                  <a16:creationId xmlns:a16="http://schemas.microsoft.com/office/drawing/2014/main" xmlns="" id="{339174D0-30E8-4BBF-BF81-5DDAC33C0C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8" name="Rectangle 17">
            <a:extLst>
              <a:ext uri="{FF2B5EF4-FFF2-40B4-BE49-F238E27FC236}">
                <a16:creationId xmlns:a16="http://schemas.microsoft.com/office/drawing/2014/main" xmlns="" id="{78511CAE-6AAD-4026-90B0-6917258C1C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0ACB9B82-B938-41CE-94E0-3E07F92D4441}"/>
              </a:ext>
            </a:extLst>
          </p:cNvPr>
          <p:cNvSpPr>
            <a:spLocks noGrp="1"/>
          </p:cNvSpPr>
          <p:nvPr>
            <p:ph type="title"/>
          </p:nvPr>
        </p:nvSpPr>
        <p:spPr>
          <a:xfrm>
            <a:off x="8273989" y="1802167"/>
            <a:ext cx="3384824" cy="3852189"/>
          </a:xfrm>
        </p:spPr>
        <p:txBody>
          <a:bodyPr vert="horz" lIns="91440" tIns="45720" rIns="91440" bIns="45720" rtlCol="0" anchor="b">
            <a:noAutofit/>
          </a:bodyPr>
          <a:lstStyle/>
          <a:p>
            <a:pPr algn="ctr"/>
            <a:r>
              <a:rPr lang="lt-LT" sz="3200" b="1" cap="all" dirty="0"/>
              <a:t>Opera „kopūstų laukas“.</a:t>
            </a:r>
            <a:r>
              <a:rPr lang="lt-LT" sz="3200" cap="all" dirty="0"/>
              <a:t/>
            </a:r>
            <a:br>
              <a:rPr lang="lt-LT" sz="3200" cap="all" dirty="0"/>
            </a:br>
            <a:r>
              <a:rPr lang="lt-LT" sz="3200" cap="all" dirty="0"/>
              <a:t> </a:t>
            </a:r>
            <a:br>
              <a:rPr lang="lt-LT" sz="3200" cap="all" dirty="0"/>
            </a:br>
            <a:r>
              <a:rPr lang="lt-LT" sz="2800" cap="all" dirty="0"/>
              <a:t>Muziką operai sukūrė: kompozitorius – lietuvos nacionalinės kultūros ir meno premijos laureatas vidmantas bartulis</a:t>
            </a:r>
            <a:endParaRPr lang="en-US" sz="2800" cap="all" dirty="0"/>
          </a:p>
        </p:txBody>
      </p:sp>
      <p:sp>
        <p:nvSpPr>
          <p:cNvPr id="20" name="Freeform 6">
            <a:extLst>
              <a:ext uri="{FF2B5EF4-FFF2-40B4-BE49-F238E27FC236}">
                <a16:creationId xmlns:a16="http://schemas.microsoft.com/office/drawing/2014/main" xmlns="" id="{7388763A-4025-4433-A72C-457FC3763E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9" name="Imagen 8" descr="Imagen que contiene pasto, exterior, parado, grupo&#10;&#10;Descripción generada automáticamente">
            <a:extLst>
              <a:ext uri="{FF2B5EF4-FFF2-40B4-BE49-F238E27FC236}">
                <a16:creationId xmlns:a16="http://schemas.microsoft.com/office/drawing/2014/main" xmlns="" id="{3DA9E95F-4CD3-4174-861F-D556261280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9023" y="1621293"/>
            <a:ext cx="2749177" cy="1546412"/>
          </a:xfrm>
          <a:prstGeom prst="rect">
            <a:avLst/>
          </a:prstGeom>
        </p:spPr>
      </p:pic>
      <p:pic>
        <p:nvPicPr>
          <p:cNvPr id="7" name="Imagen 6" descr="Imagen que contiene edificio, tabla, ventana, cuarto&#10;&#10;Descripción generada automáticamente">
            <a:extLst>
              <a:ext uri="{FF2B5EF4-FFF2-40B4-BE49-F238E27FC236}">
                <a16:creationId xmlns:a16="http://schemas.microsoft.com/office/drawing/2014/main" xmlns="" id="{EE90562E-8D8E-4933-909C-195B0B580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023" y="4006324"/>
            <a:ext cx="2749177" cy="1312732"/>
          </a:xfrm>
          <a:prstGeom prst="rect">
            <a:avLst/>
          </a:prstGeom>
        </p:spPr>
      </p:pic>
      <p:sp>
        <p:nvSpPr>
          <p:cNvPr id="22" name="Freeform 6">
            <a:extLst>
              <a:ext uri="{FF2B5EF4-FFF2-40B4-BE49-F238E27FC236}">
                <a16:creationId xmlns:a16="http://schemas.microsoft.com/office/drawing/2014/main" xmlns="" id="{8A2DFE20-1EAE-45A9-AD16-D4DBD0ABB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Marcador de contenido 4" descr="Imagen que contiene persona, exterior, hombre, noche&#10;&#10;Descripción generada automáticamente">
            <a:extLst>
              <a:ext uri="{FF2B5EF4-FFF2-40B4-BE49-F238E27FC236}">
                <a16:creationId xmlns:a16="http://schemas.microsoft.com/office/drawing/2014/main" xmlns="" id="{B9D3F22A-CB4B-4DC6-825B-A9D979C9B78D}"/>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289068" y="2611058"/>
            <a:ext cx="2749177" cy="1835075"/>
          </a:xfrm>
          <a:prstGeom prst="rect">
            <a:avLst/>
          </a:prstGeom>
        </p:spPr>
      </p:pic>
      <p:pic>
        <p:nvPicPr>
          <p:cNvPr id="13" name="Picture 1">
            <a:extLst>
              <a:ext uri="{FF2B5EF4-FFF2-40B4-BE49-F238E27FC236}">
                <a16:creationId xmlns:a16="http://schemas.microsoft.com/office/drawing/2014/main" xmlns="" id="{5F0B4595-FD3B-41DD-8D11-D6BEAA5DAB9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957014" y="5747774"/>
            <a:ext cx="3121423" cy="1016807"/>
          </a:xfrm>
          <a:prstGeom prst="rect">
            <a:avLst/>
          </a:prstGeom>
        </p:spPr>
      </p:pic>
    </p:spTree>
    <p:extLst>
      <p:ext uri="{BB962C8B-B14F-4D97-AF65-F5344CB8AC3E}">
        <p14:creationId xmlns:p14="http://schemas.microsoft.com/office/powerpoint/2010/main" val="1025025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57500303-A207-4812-BEB9-51E132FEB7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15" name="Freeform 6">
              <a:extLst>
                <a:ext uri="{FF2B5EF4-FFF2-40B4-BE49-F238E27FC236}">
                  <a16:creationId xmlns:a16="http://schemas.microsoft.com/office/drawing/2014/main" xmlns="" id="{10118C91-C025-4776-BE95-E9926378E7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6" name="Freeform 6">
              <a:extLst>
                <a:ext uri="{FF2B5EF4-FFF2-40B4-BE49-F238E27FC236}">
                  <a16:creationId xmlns:a16="http://schemas.microsoft.com/office/drawing/2014/main" xmlns="" id="{339174D0-30E8-4BBF-BF81-5DDAC33C0C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8" name="Rectangle 17">
            <a:extLst>
              <a:ext uri="{FF2B5EF4-FFF2-40B4-BE49-F238E27FC236}">
                <a16:creationId xmlns:a16="http://schemas.microsoft.com/office/drawing/2014/main" xmlns="" id="{7BB74091-09FE-44AF-8325-7FE6E175F7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959A84A3-879C-47FB-B3E7-967654167213}"/>
              </a:ext>
            </a:extLst>
          </p:cNvPr>
          <p:cNvSpPr>
            <a:spLocks noGrp="1"/>
          </p:cNvSpPr>
          <p:nvPr>
            <p:ph type="title"/>
          </p:nvPr>
        </p:nvSpPr>
        <p:spPr>
          <a:xfrm>
            <a:off x="752858" y="4736961"/>
            <a:ext cx="10720685" cy="936769"/>
          </a:xfrm>
        </p:spPr>
        <p:txBody>
          <a:bodyPr vert="horz" lIns="91440" tIns="45720" rIns="91440" bIns="45720" rtlCol="0" anchor="b">
            <a:normAutofit/>
          </a:bodyPr>
          <a:lstStyle/>
          <a:p>
            <a:pPr algn="ctr"/>
            <a:r>
              <a:rPr lang="lt-LT" sz="4800" cap="all" dirty="0"/>
              <a:t>Šančinės 2020</a:t>
            </a:r>
            <a:endParaRPr lang="en-US" sz="4800" cap="all" dirty="0"/>
          </a:p>
        </p:txBody>
      </p:sp>
      <p:pic>
        <p:nvPicPr>
          <p:cNvPr id="7" name="Imagen 6" descr="Un grupo de personas en un campo verde&#10;&#10;Descripción generada automáticamente">
            <a:extLst>
              <a:ext uri="{FF2B5EF4-FFF2-40B4-BE49-F238E27FC236}">
                <a16:creationId xmlns:a16="http://schemas.microsoft.com/office/drawing/2014/main" xmlns="" id="{738BD38C-61F3-4ECA-A114-3E7FAD87B4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936" y="1046141"/>
            <a:ext cx="3555130" cy="2666347"/>
          </a:xfrm>
          <a:prstGeom prst="rect">
            <a:avLst/>
          </a:prstGeom>
        </p:spPr>
      </p:pic>
      <p:pic>
        <p:nvPicPr>
          <p:cNvPr id="9" name="Imagen 8" descr="Un grupo de personas de pie sobre pasto&#10;&#10;Descripción generada automáticamente">
            <a:extLst>
              <a:ext uri="{FF2B5EF4-FFF2-40B4-BE49-F238E27FC236}">
                <a16:creationId xmlns:a16="http://schemas.microsoft.com/office/drawing/2014/main" xmlns="" id="{293A1513-5100-46DD-A715-68F514A7D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1800" y="1043652"/>
            <a:ext cx="3561766" cy="2671324"/>
          </a:xfrm>
          <a:prstGeom prst="rect">
            <a:avLst/>
          </a:prstGeom>
        </p:spPr>
      </p:pic>
      <p:pic>
        <p:nvPicPr>
          <p:cNvPr id="5" name="Marcador de contenido 4" descr="Un grupo de personas de pie sobre pasto&#10;&#10;Descripción generada automáticamente">
            <a:extLst>
              <a:ext uri="{FF2B5EF4-FFF2-40B4-BE49-F238E27FC236}">
                <a16:creationId xmlns:a16="http://schemas.microsoft.com/office/drawing/2014/main" xmlns="" id="{A1F50758-6ADC-4E2C-854D-3C9509DE0FA8}"/>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195300" y="1043652"/>
            <a:ext cx="3561766" cy="2671324"/>
          </a:xfrm>
          <a:prstGeom prst="rect">
            <a:avLst/>
          </a:prstGeom>
        </p:spPr>
      </p:pic>
      <p:sp>
        <p:nvSpPr>
          <p:cNvPr id="20" name="Freeform: Shape 19">
            <a:extLst>
              <a:ext uri="{FF2B5EF4-FFF2-40B4-BE49-F238E27FC236}">
                <a16:creationId xmlns:a16="http://schemas.microsoft.com/office/drawing/2014/main" xmlns="" id="{0F30CCEB-94C4-4F72-BA5A-9CEA853022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434936" y="4446551"/>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22" name="Freeform: Shape 21">
            <a:extLst>
              <a:ext uri="{FF2B5EF4-FFF2-40B4-BE49-F238E27FC236}">
                <a16:creationId xmlns:a16="http://schemas.microsoft.com/office/drawing/2014/main" xmlns="" id="{0DE1A94F-CC8B-4954-97A7-ADD4F300D6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pic>
        <p:nvPicPr>
          <p:cNvPr id="13" name="Picture 1">
            <a:extLst>
              <a:ext uri="{FF2B5EF4-FFF2-40B4-BE49-F238E27FC236}">
                <a16:creationId xmlns:a16="http://schemas.microsoft.com/office/drawing/2014/main" xmlns="" id="{CCBA673E-8005-431B-AF73-B6DBB7B8DA2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957014" y="5747774"/>
            <a:ext cx="3121423" cy="1016807"/>
          </a:xfrm>
          <a:prstGeom prst="rect">
            <a:avLst/>
          </a:prstGeom>
        </p:spPr>
      </p:pic>
    </p:spTree>
    <p:extLst>
      <p:ext uri="{BB962C8B-B14F-4D97-AF65-F5344CB8AC3E}">
        <p14:creationId xmlns:p14="http://schemas.microsoft.com/office/powerpoint/2010/main" val="2025732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4A2A5EF-A529-4247-A094-B461A0BB10E3}"/>
              </a:ext>
            </a:extLst>
          </p:cNvPr>
          <p:cNvSpPr>
            <a:spLocks noGrp="1"/>
          </p:cNvSpPr>
          <p:nvPr>
            <p:ph type="title"/>
          </p:nvPr>
        </p:nvSpPr>
        <p:spPr/>
        <p:txBody>
          <a:bodyPr/>
          <a:lstStyle/>
          <a:p>
            <a:endParaRPr lang="en-US" dirty="0"/>
          </a:p>
        </p:txBody>
      </p:sp>
      <p:sp>
        <p:nvSpPr>
          <p:cNvPr id="3" name="Marcador de contenido 2">
            <a:extLst>
              <a:ext uri="{FF2B5EF4-FFF2-40B4-BE49-F238E27FC236}">
                <a16:creationId xmlns:a16="http://schemas.microsoft.com/office/drawing/2014/main" xmlns="" id="{DB5C838B-3F5C-402E-B9E4-786865A108B1}"/>
              </a:ext>
            </a:extLst>
          </p:cNvPr>
          <p:cNvSpPr>
            <a:spLocks noGrp="1"/>
          </p:cNvSpPr>
          <p:nvPr>
            <p:ph idx="1"/>
          </p:nvPr>
        </p:nvSpPr>
        <p:spPr/>
        <p:txBody>
          <a:bodyPr>
            <a:normAutofit/>
          </a:bodyPr>
          <a:lstStyle/>
          <a:p>
            <a:pPr marL="0" indent="0">
              <a:buNone/>
            </a:pPr>
            <a:endParaRPr lang="lt-LT" sz="8000" dirty="0"/>
          </a:p>
          <a:p>
            <a:pPr marL="0" indent="0" algn="ctr">
              <a:buNone/>
            </a:pPr>
            <a:r>
              <a:rPr lang="lt-LT" sz="8000" dirty="0"/>
              <a:t>AČIŪ UŽ DĖMESĮ </a:t>
            </a:r>
            <a:r>
              <a:rPr lang="lt-LT" sz="8000" dirty="0">
                <a:sym typeface="Wingdings" panose="05000000000000000000" pitchFamily="2" charset="2"/>
              </a:rPr>
              <a:t> </a:t>
            </a:r>
            <a:endParaRPr lang="en-US" sz="8000" dirty="0"/>
          </a:p>
        </p:txBody>
      </p:sp>
      <p:pic>
        <p:nvPicPr>
          <p:cNvPr id="5" name="Picture 1">
            <a:extLst>
              <a:ext uri="{FF2B5EF4-FFF2-40B4-BE49-F238E27FC236}">
                <a16:creationId xmlns:a16="http://schemas.microsoft.com/office/drawing/2014/main" xmlns="" id="{79F9970C-81D2-43FF-8327-CED5072A365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57014" y="5747774"/>
            <a:ext cx="3121423" cy="1016807"/>
          </a:xfrm>
          <a:prstGeom prst="rect">
            <a:avLst/>
          </a:prstGeom>
        </p:spPr>
      </p:pic>
    </p:spTree>
    <p:extLst>
      <p:ext uri="{BB962C8B-B14F-4D97-AF65-F5344CB8AC3E}">
        <p14:creationId xmlns:p14="http://schemas.microsoft.com/office/powerpoint/2010/main" val="2925048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xmlns="" id="{1D868099-6145-4BC0-A5EA-74BEF1776B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descr="Kauno apskrities viešosios bibliotekos archyvas&#10;">
            <a:extLst>
              <a:ext uri="{FF2B5EF4-FFF2-40B4-BE49-F238E27FC236}">
                <a16:creationId xmlns:a16="http://schemas.microsoft.com/office/drawing/2014/main" xmlns="" id="{31BDDA5D-4A96-4A7C-AB25-D70842E976ED}"/>
              </a:ext>
            </a:extLst>
          </p:cNvPr>
          <p:cNvSpPr>
            <a:spLocks noGrp="1"/>
          </p:cNvSpPr>
          <p:nvPr>
            <p:ph type="title"/>
          </p:nvPr>
        </p:nvSpPr>
        <p:spPr>
          <a:xfrm>
            <a:off x="8471424" y="1110882"/>
            <a:ext cx="3053039" cy="1060817"/>
          </a:xfrm>
        </p:spPr>
        <p:txBody>
          <a:bodyPr anchor="b">
            <a:normAutofit/>
          </a:bodyPr>
          <a:lstStyle/>
          <a:p>
            <a:r>
              <a:rPr lang="lt-LT" sz="2800" dirty="0"/>
              <a:t>Pradžių pradžia</a:t>
            </a:r>
            <a:endParaRPr lang="en-US" sz="2800" dirty="0"/>
          </a:p>
        </p:txBody>
      </p:sp>
      <p:pic>
        <p:nvPicPr>
          <p:cNvPr id="5" name="Imagen 4" descr="Foto en blanco y negro de una ciudad&#10;&#10;Descripción generada automáticamente">
            <a:extLst>
              <a:ext uri="{FF2B5EF4-FFF2-40B4-BE49-F238E27FC236}">
                <a16:creationId xmlns:a16="http://schemas.microsoft.com/office/drawing/2014/main" xmlns="" id="{C077DDD9-0F8D-4A80-8E34-823822F7D2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275" y="1505519"/>
            <a:ext cx="6900380" cy="3846961"/>
          </a:xfrm>
          <a:prstGeom prst="rect">
            <a:avLst/>
          </a:prstGeom>
        </p:spPr>
      </p:pic>
      <p:sp>
        <p:nvSpPr>
          <p:cNvPr id="3" name="Marcador de contenido 2">
            <a:extLst>
              <a:ext uri="{FF2B5EF4-FFF2-40B4-BE49-F238E27FC236}">
                <a16:creationId xmlns:a16="http://schemas.microsoft.com/office/drawing/2014/main" xmlns="" id="{EF18CEC8-5203-4999-8019-6B962B69128C}"/>
              </a:ext>
            </a:extLst>
          </p:cNvPr>
          <p:cNvSpPr>
            <a:spLocks noGrp="1"/>
          </p:cNvSpPr>
          <p:nvPr>
            <p:ph idx="1"/>
          </p:nvPr>
        </p:nvSpPr>
        <p:spPr>
          <a:xfrm>
            <a:off x="8471423" y="2286000"/>
            <a:ext cx="3053039" cy="3931920"/>
          </a:xfrm>
        </p:spPr>
        <p:txBody>
          <a:bodyPr>
            <a:normAutofit/>
          </a:bodyPr>
          <a:lstStyle/>
          <a:p>
            <a:pPr marL="0" indent="0">
              <a:buNone/>
            </a:pPr>
            <a:r>
              <a:rPr lang="lt-LT" sz="1600" dirty="0"/>
              <a:t>XIX a. pab. Kauno Šančių mikrorajone įkurtas kareivinių kompleksas, skirtas miesto tertitorijos gynybinei funkcijai atlikti. </a:t>
            </a:r>
            <a:endParaRPr lang="en-US" sz="1600" dirty="0"/>
          </a:p>
        </p:txBody>
      </p:sp>
      <p:sp>
        <p:nvSpPr>
          <p:cNvPr id="8" name="Freeform 6">
            <a:extLst>
              <a:ext uri="{FF2B5EF4-FFF2-40B4-BE49-F238E27FC236}">
                <a16:creationId xmlns:a16="http://schemas.microsoft.com/office/drawing/2014/main" xmlns="" id="{CC1026F7-DECB-49B4-A565-518BBA4454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10" name="Picture 1">
            <a:extLst>
              <a:ext uri="{FF2B5EF4-FFF2-40B4-BE49-F238E27FC236}">
                <a16:creationId xmlns:a16="http://schemas.microsoft.com/office/drawing/2014/main" xmlns="" id="{7DB88886-5187-4D49-9148-702D9496AE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57014" y="5747774"/>
            <a:ext cx="3121423" cy="1016807"/>
          </a:xfrm>
          <a:prstGeom prst="rect">
            <a:avLst/>
          </a:prstGeom>
        </p:spPr>
      </p:pic>
    </p:spTree>
    <p:extLst>
      <p:ext uri="{BB962C8B-B14F-4D97-AF65-F5344CB8AC3E}">
        <p14:creationId xmlns:p14="http://schemas.microsoft.com/office/powerpoint/2010/main" val="3544970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xmlns="" id="{825E602A-53EB-4CB1-9633-3EC058740A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F437566D-1D68-42DE-86DE-BD60DCBCE16A}"/>
              </a:ext>
            </a:extLst>
          </p:cNvPr>
          <p:cNvSpPr>
            <a:spLocks noGrp="1"/>
          </p:cNvSpPr>
          <p:nvPr>
            <p:ph type="title"/>
          </p:nvPr>
        </p:nvSpPr>
        <p:spPr>
          <a:xfrm>
            <a:off x="5100824" y="685800"/>
            <a:ext cx="6176776" cy="1485900"/>
          </a:xfrm>
        </p:spPr>
        <p:txBody>
          <a:bodyPr vert="horz" lIns="91440" tIns="45720" rIns="91440" bIns="45720" rtlCol="0">
            <a:normAutofit/>
          </a:bodyPr>
          <a:lstStyle/>
          <a:p>
            <a:pPr algn="ctr"/>
            <a:r>
              <a:rPr lang="en-US" cap="all" dirty="0" err="1"/>
              <a:t>Nepriklausomybę</a:t>
            </a:r>
            <a:r>
              <a:rPr lang="en-US" cap="all" dirty="0"/>
              <a:t> </a:t>
            </a:r>
            <a:r>
              <a:rPr lang="en-US" cap="all" dirty="0" err="1"/>
              <a:t>atgavus</a:t>
            </a:r>
            <a:endParaRPr lang="en-US" cap="all" dirty="0"/>
          </a:p>
        </p:txBody>
      </p:sp>
      <p:pic>
        <p:nvPicPr>
          <p:cNvPr id="5" name="Marcador de contenido 4" descr="Un edificio de ladrillo&#10;&#10;Descripción generada automáticamente">
            <a:extLst>
              <a:ext uri="{FF2B5EF4-FFF2-40B4-BE49-F238E27FC236}">
                <a16:creationId xmlns:a16="http://schemas.microsoft.com/office/drawing/2014/main" xmlns="" id="{9A4793A6-D761-457A-A837-A078631AFFC0}"/>
              </a:ext>
            </a:extLst>
          </p:cNvPr>
          <p:cNvPicPr>
            <a:picLocks noChangeAspect="1"/>
          </p:cNvPicPr>
          <p:nvPr/>
        </p:nvPicPr>
        <p:blipFill rotWithShape="1">
          <a:blip r:embed="rId2">
            <a:extLst>
              <a:ext uri="{28A0092B-C50C-407E-A947-70E740481C1C}">
                <a14:useLocalDpi xmlns:a14="http://schemas.microsoft.com/office/drawing/2010/main" val="0"/>
              </a:ext>
            </a:extLst>
          </a:blip>
          <a:srcRect t="7726" r="2" b="2"/>
          <a:stretch/>
        </p:blipFill>
        <p:spPr>
          <a:xfrm>
            <a:off x="321733" y="705309"/>
            <a:ext cx="3730079" cy="2581415"/>
          </a:xfrm>
          <a:prstGeom prst="rect">
            <a:avLst/>
          </a:prstGeom>
          <a:ln>
            <a:noFill/>
          </a:ln>
          <a:effectLst/>
        </p:spPr>
      </p:pic>
      <p:pic>
        <p:nvPicPr>
          <p:cNvPr id="7" name="Imagen 6" descr="Una casa de ladrillo&#10;&#10;Descripción generada automáticamente">
            <a:extLst>
              <a:ext uri="{FF2B5EF4-FFF2-40B4-BE49-F238E27FC236}">
                <a16:creationId xmlns:a16="http://schemas.microsoft.com/office/drawing/2014/main" xmlns="" id="{21B52F01-758E-4226-8555-4B1D7BDF6E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48" r="-1" b="-1"/>
          <a:stretch/>
        </p:blipFill>
        <p:spPr>
          <a:xfrm>
            <a:off x="321733" y="3571277"/>
            <a:ext cx="3730079" cy="2581414"/>
          </a:xfrm>
          <a:prstGeom prst="rect">
            <a:avLst/>
          </a:prstGeom>
          <a:ln>
            <a:noFill/>
          </a:ln>
          <a:effectLst/>
        </p:spPr>
      </p:pic>
      <p:sp>
        <p:nvSpPr>
          <p:cNvPr id="16" name="Rectangle 15">
            <a:extLst>
              <a:ext uri="{FF2B5EF4-FFF2-40B4-BE49-F238E27FC236}">
                <a16:creationId xmlns:a16="http://schemas.microsoft.com/office/drawing/2014/main" xmlns="" id="{E832F3F2-2294-4A8D-ABDC-234B853C7C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8">
            <a:extLst>
              <a:ext uri="{FF2B5EF4-FFF2-40B4-BE49-F238E27FC236}">
                <a16:creationId xmlns:a16="http://schemas.microsoft.com/office/drawing/2014/main" xmlns="" id="{313AB9ED-4987-4EF0-8915-F04D63FEB88E}"/>
              </a:ext>
            </a:extLst>
          </p:cNvPr>
          <p:cNvSpPr>
            <a:spLocks noGrp="1"/>
          </p:cNvSpPr>
          <p:nvPr>
            <p:ph idx="1"/>
          </p:nvPr>
        </p:nvSpPr>
        <p:spPr>
          <a:xfrm>
            <a:off x="5100824" y="2286000"/>
            <a:ext cx="6176776" cy="3581400"/>
          </a:xfrm>
        </p:spPr>
        <p:txBody>
          <a:bodyPr vert="horz" lIns="91440" tIns="45720" rIns="91440" bIns="45720" rtlCol="0">
            <a:normAutofit/>
          </a:bodyPr>
          <a:lstStyle/>
          <a:p>
            <a:pPr marL="0" indent="0">
              <a:spcBef>
                <a:spcPts val="0"/>
              </a:spcBef>
              <a:spcAft>
                <a:spcPts val="600"/>
              </a:spcAft>
              <a:buNone/>
            </a:pPr>
            <a:r>
              <a:rPr lang="lt-LT" dirty="0"/>
              <a:t>Po to, kai Lietuva tapo nepriklausoma šalimi, Šančių mikrorajone buvusios carinės Rusijos laikais pastatytos kareivinės tapo užmiršta ir apleista vieta. Nepasaint ilgus metus vykusių diskusijų, kareivinių vaizdas daugiau nei dešimtmetį nekito. </a:t>
            </a:r>
            <a:endParaRPr lang="en-US" dirty="0"/>
          </a:p>
        </p:txBody>
      </p:sp>
      <p:pic>
        <p:nvPicPr>
          <p:cNvPr id="12" name="Picture 1">
            <a:extLst>
              <a:ext uri="{FF2B5EF4-FFF2-40B4-BE49-F238E27FC236}">
                <a16:creationId xmlns:a16="http://schemas.microsoft.com/office/drawing/2014/main" xmlns="" id="{BEEA4BC4-5C3E-4D30-B669-0930491646E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957014" y="5747774"/>
            <a:ext cx="3121423" cy="1016807"/>
          </a:xfrm>
          <a:prstGeom prst="rect">
            <a:avLst/>
          </a:prstGeom>
        </p:spPr>
      </p:pic>
    </p:spTree>
    <p:extLst>
      <p:ext uri="{BB962C8B-B14F-4D97-AF65-F5344CB8AC3E}">
        <p14:creationId xmlns:p14="http://schemas.microsoft.com/office/powerpoint/2010/main" val="2012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1D868099-6145-4BC0-A5EA-74BEF1776B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6E097128-ADCE-41FA-BFD1-B2E5E704F48F}"/>
              </a:ext>
            </a:extLst>
          </p:cNvPr>
          <p:cNvSpPr>
            <a:spLocks noGrp="1"/>
          </p:cNvSpPr>
          <p:nvPr>
            <p:ph type="title"/>
          </p:nvPr>
        </p:nvSpPr>
        <p:spPr>
          <a:xfrm>
            <a:off x="8471424" y="1110882"/>
            <a:ext cx="3053039" cy="1060817"/>
          </a:xfrm>
        </p:spPr>
        <p:txBody>
          <a:bodyPr anchor="b">
            <a:normAutofit/>
          </a:bodyPr>
          <a:lstStyle/>
          <a:p>
            <a:r>
              <a:rPr lang="lt-LT" sz="2400" dirty="0"/>
              <a:t>„JUOZAPAVIČIAUS 13“</a:t>
            </a:r>
            <a:endParaRPr lang="en-US" sz="2400" dirty="0"/>
          </a:p>
        </p:txBody>
      </p:sp>
      <p:pic>
        <p:nvPicPr>
          <p:cNvPr id="5" name="Marcador de contenido 4" descr="Vista de una ciudad desde lo alto de un edificio&#10;&#10;Descripción generada automáticamente">
            <a:extLst>
              <a:ext uri="{FF2B5EF4-FFF2-40B4-BE49-F238E27FC236}">
                <a16:creationId xmlns:a16="http://schemas.microsoft.com/office/drawing/2014/main" xmlns="" id="{A2546FD9-2C24-48E6-8061-08E0EA9A7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275" y="1134624"/>
            <a:ext cx="6900380" cy="4588752"/>
          </a:xfrm>
          <a:prstGeom prst="rect">
            <a:avLst/>
          </a:prstGeom>
        </p:spPr>
      </p:pic>
      <p:sp>
        <p:nvSpPr>
          <p:cNvPr id="9" name="Content Placeholder 8">
            <a:extLst>
              <a:ext uri="{FF2B5EF4-FFF2-40B4-BE49-F238E27FC236}">
                <a16:creationId xmlns:a16="http://schemas.microsoft.com/office/drawing/2014/main" xmlns="" id="{7AF064F4-C736-47A7-8DCB-136568E4C2DE}"/>
              </a:ext>
            </a:extLst>
          </p:cNvPr>
          <p:cNvSpPr>
            <a:spLocks noGrp="1"/>
          </p:cNvSpPr>
          <p:nvPr>
            <p:ph idx="1"/>
          </p:nvPr>
        </p:nvSpPr>
        <p:spPr>
          <a:xfrm>
            <a:off x="8471423" y="2170851"/>
            <a:ext cx="3053039" cy="3931920"/>
          </a:xfrm>
        </p:spPr>
        <p:txBody>
          <a:bodyPr>
            <a:normAutofit/>
          </a:bodyPr>
          <a:lstStyle/>
          <a:p>
            <a:pPr marL="0" indent="0">
              <a:buNone/>
            </a:pPr>
            <a:r>
              <a:rPr lang="lt-LT" sz="1600" dirty="0"/>
              <a:t>2016 m. Šančių mikrorajone iki to laiko apleistomis buvusios kareivinės ėmė sparčiai keistis įgyvendinant projektą „Juozapavičiaus 13“. Šioje vietoje, atrenovuotų kareivinių erdvėse, buvo įkurti gyvenamieji būstai, patalpos komercinei bei ugdymo įstaigų veiklai. </a:t>
            </a:r>
          </a:p>
          <a:p>
            <a:pPr marL="0" indent="0">
              <a:buNone/>
            </a:pPr>
            <a:r>
              <a:rPr lang="lt-LT" sz="1600" dirty="0"/>
              <a:t>Projketo vystytojas: UAB „Miesto renesansas“;</a:t>
            </a:r>
          </a:p>
          <a:p>
            <a:pPr marL="0" indent="0">
              <a:buNone/>
            </a:pPr>
            <a:r>
              <a:rPr lang="lt-LT" sz="1600" dirty="0"/>
              <a:t>Projekto autorius: architektų biuras „G. Natkevičius ir partneriai“.</a:t>
            </a:r>
            <a:endParaRPr lang="en-US" sz="1600" dirty="0"/>
          </a:p>
        </p:txBody>
      </p:sp>
      <p:sp>
        <p:nvSpPr>
          <p:cNvPr id="14" name="Freeform 6">
            <a:extLst>
              <a:ext uri="{FF2B5EF4-FFF2-40B4-BE49-F238E27FC236}">
                <a16:creationId xmlns:a16="http://schemas.microsoft.com/office/drawing/2014/main" xmlns="" id="{CC1026F7-DECB-49B4-A565-518BBA4454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10" name="Picture 1">
            <a:extLst>
              <a:ext uri="{FF2B5EF4-FFF2-40B4-BE49-F238E27FC236}">
                <a16:creationId xmlns:a16="http://schemas.microsoft.com/office/drawing/2014/main" xmlns="" id="{DABB8F97-9EEA-4EB4-876A-4C07AFBE857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57014" y="5747774"/>
            <a:ext cx="3121423" cy="1016807"/>
          </a:xfrm>
          <a:prstGeom prst="rect">
            <a:avLst/>
          </a:prstGeom>
        </p:spPr>
      </p:pic>
    </p:spTree>
    <p:extLst>
      <p:ext uri="{BB962C8B-B14F-4D97-AF65-F5344CB8AC3E}">
        <p14:creationId xmlns:p14="http://schemas.microsoft.com/office/powerpoint/2010/main" val="1819798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449BC34D-9C23-4D6D-8213-1F471AF85B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xmlns="" id="{FA0F5D6C-5025-4D7E-82DD-C2C6FDA1E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xmlns="" id="{E2AF2C17-4AB4-4402-B84B-129EF95D16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 name="Rectangle 13">
            <a:extLst>
              <a:ext uri="{FF2B5EF4-FFF2-40B4-BE49-F238E27FC236}">
                <a16:creationId xmlns:a16="http://schemas.microsoft.com/office/drawing/2014/main" xmlns="" id="{1F9A0C1C-8ABC-401B-8FE9-AC9327C4C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E0D865C2-DC4C-456B-A3E4-7EDA9DBEBE37}"/>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4200" cap="all"/>
              <a:t>Gyvenamieji būstai</a:t>
            </a:r>
          </a:p>
        </p:txBody>
      </p:sp>
      <p:sp>
        <p:nvSpPr>
          <p:cNvPr id="16" name="Freeform 6">
            <a:extLst>
              <a:ext uri="{FF2B5EF4-FFF2-40B4-BE49-F238E27FC236}">
                <a16:creationId xmlns:a16="http://schemas.microsoft.com/office/drawing/2014/main" xmlns="" id="{BA5783C3-2F96-40A7-A24F-30CB07AA3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8" name="Freeform 6">
            <a:extLst>
              <a:ext uri="{FF2B5EF4-FFF2-40B4-BE49-F238E27FC236}">
                <a16:creationId xmlns:a16="http://schemas.microsoft.com/office/drawing/2014/main" xmlns="" id="{A9D08DBA-0326-4C4E-ACFB-576F3ABDD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Marcador de contenido 4" descr="Un edificio de ladrillo&#10;&#10;Descripción generada automáticamente">
            <a:extLst>
              <a:ext uri="{FF2B5EF4-FFF2-40B4-BE49-F238E27FC236}">
                <a16:creationId xmlns:a16="http://schemas.microsoft.com/office/drawing/2014/main" xmlns="" id="{E1A22E82-A26D-49FB-A36F-904D2B2298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9023" y="1639831"/>
            <a:ext cx="5659222" cy="3777530"/>
          </a:xfrm>
          <a:prstGeom prst="rect">
            <a:avLst/>
          </a:prstGeom>
        </p:spPr>
      </p:pic>
      <p:pic>
        <p:nvPicPr>
          <p:cNvPr id="13" name="Picture 1">
            <a:extLst>
              <a:ext uri="{FF2B5EF4-FFF2-40B4-BE49-F238E27FC236}">
                <a16:creationId xmlns:a16="http://schemas.microsoft.com/office/drawing/2014/main" xmlns="" id="{5CF1B755-D473-4BB2-B498-4AC6F5E1DEF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57014" y="5747774"/>
            <a:ext cx="3121423" cy="1016807"/>
          </a:xfrm>
          <a:prstGeom prst="rect">
            <a:avLst/>
          </a:prstGeom>
        </p:spPr>
      </p:pic>
    </p:spTree>
    <p:extLst>
      <p:ext uri="{BB962C8B-B14F-4D97-AF65-F5344CB8AC3E}">
        <p14:creationId xmlns:p14="http://schemas.microsoft.com/office/powerpoint/2010/main" val="4084359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449BC34D-9C23-4D6D-8213-1F471AF85B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xmlns="" id="{FA0F5D6C-5025-4D7E-82DD-C2C6FDA1E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xmlns="" id="{E2AF2C17-4AB4-4402-B84B-129EF95D16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 name="Rectangle 13">
            <a:extLst>
              <a:ext uri="{FF2B5EF4-FFF2-40B4-BE49-F238E27FC236}">
                <a16:creationId xmlns:a16="http://schemas.microsoft.com/office/drawing/2014/main" xmlns="" id="{1F9A0C1C-8ABC-401B-8FE9-AC9327C4C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BE18784D-3686-4675-B2EF-C12C18FC2C91}"/>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lt-LT" cap="all" dirty="0"/>
              <a:t>Karalienės mortos mokykla</a:t>
            </a:r>
            <a:endParaRPr lang="en-US" cap="all" dirty="0"/>
          </a:p>
        </p:txBody>
      </p:sp>
      <p:sp>
        <p:nvSpPr>
          <p:cNvPr id="16" name="Freeform 6">
            <a:extLst>
              <a:ext uri="{FF2B5EF4-FFF2-40B4-BE49-F238E27FC236}">
                <a16:creationId xmlns:a16="http://schemas.microsoft.com/office/drawing/2014/main" xmlns="" id="{BA5783C3-2F96-40A7-A24F-30CB07AA3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8" name="Freeform 6">
            <a:extLst>
              <a:ext uri="{FF2B5EF4-FFF2-40B4-BE49-F238E27FC236}">
                <a16:creationId xmlns:a16="http://schemas.microsoft.com/office/drawing/2014/main" xmlns="" id="{A9D08DBA-0326-4C4E-ACFB-576F3ABDD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Marcador de contenido 4" descr="Imagen que contiene exterior, edificio, camino, casa&#10;&#10;Descripción generada automáticamente">
            <a:extLst>
              <a:ext uri="{FF2B5EF4-FFF2-40B4-BE49-F238E27FC236}">
                <a16:creationId xmlns:a16="http://schemas.microsoft.com/office/drawing/2014/main" xmlns="" id="{8CA9DB9A-FE6C-4CCB-A27A-0EC053E0E0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9023" y="1639831"/>
            <a:ext cx="5659222" cy="3777530"/>
          </a:xfrm>
          <a:prstGeom prst="rect">
            <a:avLst/>
          </a:prstGeom>
        </p:spPr>
      </p:pic>
      <p:pic>
        <p:nvPicPr>
          <p:cNvPr id="13" name="Picture 1">
            <a:extLst>
              <a:ext uri="{FF2B5EF4-FFF2-40B4-BE49-F238E27FC236}">
                <a16:creationId xmlns:a16="http://schemas.microsoft.com/office/drawing/2014/main" xmlns="" id="{3B1819FD-F043-488C-9533-D99713D169B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57014" y="5747774"/>
            <a:ext cx="3121423" cy="1016807"/>
          </a:xfrm>
          <a:prstGeom prst="rect">
            <a:avLst/>
          </a:prstGeom>
        </p:spPr>
      </p:pic>
    </p:spTree>
    <p:extLst>
      <p:ext uri="{BB962C8B-B14F-4D97-AF65-F5344CB8AC3E}">
        <p14:creationId xmlns:p14="http://schemas.microsoft.com/office/powerpoint/2010/main" val="1808690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449BC34D-9C23-4D6D-8213-1F471AF85B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20" name="Freeform 6">
              <a:extLst>
                <a:ext uri="{FF2B5EF4-FFF2-40B4-BE49-F238E27FC236}">
                  <a16:creationId xmlns:a16="http://schemas.microsoft.com/office/drawing/2014/main" xmlns="" id="{FA0F5D6C-5025-4D7E-82DD-C2C6FDA1E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1" name="Freeform 6">
              <a:extLst>
                <a:ext uri="{FF2B5EF4-FFF2-40B4-BE49-F238E27FC236}">
                  <a16:creationId xmlns:a16="http://schemas.microsoft.com/office/drawing/2014/main" xmlns="" id="{E2AF2C17-4AB4-4402-B84B-129EF95D16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3" name="Rectangle 22">
            <a:extLst>
              <a:ext uri="{FF2B5EF4-FFF2-40B4-BE49-F238E27FC236}">
                <a16:creationId xmlns:a16="http://schemas.microsoft.com/office/drawing/2014/main" xmlns="" id="{1F9A0C1C-8ABC-401B-8FE9-AC9327C4C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ECD34A3C-6715-4AAB-B5BB-DC289030FF07}"/>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lt-LT" sz="4800" cap="all" dirty="0"/>
              <a:t>Prekybos centras „Rimi“</a:t>
            </a:r>
            <a:endParaRPr lang="en-US" sz="4800" cap="all" dirty="0"/>
          </a:p>
        </p:txBody>
      </p:sp>
      <p:sp>
        <p:nvSpPr>
          <p:cNvPr id="25" name="Freeform 6">
            <a:extLst>
              <a:ext uri="{FF2B5EF4-FFF2-40B4-BE49-F238E27FC236}">
                <a16:creationId xmlns:a16="http://schemas.microsoft.com/office/drawing/2014/main" xmlns="" id="{BA5783C3-2F96-40A7-A24F-30CB07AA3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7" name="Freeform 6">
            <a:extLst>
              <a:ext uri="{FF2B5EF4-FFF2-40B4-BE49-F238E27FC236}">
                <a16:creationId xmlns:a16="http://schemas.microsoft.com/office/drawing/2014/main" xmlns="" id="{A9D08DBA-0326-4C4E-ACFB-576F3ABDD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7" name="Marcador de contenido 6" descr="Un edificio de ladrillo&#10;&#10;Descripción generada automáticamente">
            <a:extLst>
              <a:ext uri="{FF2B5EF4-FFF2-40B4-BE49-F238E27FC236}">
                <a16:creationId xmlns:a16="http://schemas.microsoft.com/office/drawing/2014/main" xmlns="" id="{FDB70D33-A237-4603-B511-E5AD117C74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9023" y="1639831"/>
            <a:ext cx="5659222" cy="3777530"/>
          </a:xfrm>
          <a:prstGeom prst="rect">
            <a:avLst/>
          </a:prstGeom>
        </p:spPr>
      </p:pic>
      <p:pic>
        <p:nvPicPr>
          <p:cNvPr id="12" name="Picture 1">
            <a:extLst>
              <a:ext uri="{FF2B5EF4-FFF2-40B4-BE49-F238E27FC236}">
                <a16:creationId xmlns:a16="http://schemas.microsoft.com/office/drawing/2014/main" xmlns="" id="{E06106B3-7F00-40D5-8077-4E4CF92BBD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57014" y="5747774"/>
            <a:ext cx="3121423" cy="1016807"/>
          </a:xfrm>
          <a:prstGeom prst="rect">
            <a:avLst/>
          </a:prstGeom>
        </p:spPr>
      </p:pic>
    </p:spTree>
    <p:extLst>
      <p:ext uri="{BB962C8B-B14F-4D97-AF65-F5344CB8AC3E}">
        <p14:creationId xmlns:p14="http://schemas.microsoft.com/office/powerpoint/2010/main" val="2591886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975DA423-1E6A-406A-9B05-E620EFA1F5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ED63A74C-0110-400F-A74B-D00A7015B7B1}"/>
              </a:ext>
            </a:extLst>
          </p:cNvPr>
          <p:cNvSpPr>
            <a:spLocks noGrp="1"/>
          </p:cNvSpPr>
          <p:nvPr>
            <p:ph type="title"/>
          </p:nvPr>
        </p:nvSpPr>
        <p:spPr>
          <a:xfrm>
            <a:off x="5100824" y="685800"/>
            <a:ext cx="6176776" cy="1485900"/>
          </a:xfrm>
        </p:spPr>
        <p:txBody>
          <a:bodyPr>
            <a:normAutofit/>
          </a:bodyPr>
          <a:lstStyle/>
          <a:p>
            <a:r>
              <a:rPr lang="lt-LT" dirty="0"/>
              <a:t>Kopūstų lauko likimas</a:t>
            </a:r>
            <a:endParaRPr lang="en-US" dirty="0"/>
          </a:p>
        </p:txBody>
      </p:sp>
      <p:pic>
        <p:nvPicPr>
          <p:cNvPr id="7" name="Imagen 6" descr="Imagen que contiene pasto, exterior, roca, rocoso&#10;&#10;Descripción generada automáticamente">
            <a:extLst>
              <a:ext uri="{FF2B5EF4-FFF2-40B4-BE49-F238E27FC236}">
                <a16:creationId xmlns:a16="http://schemas.microsoft.com/office/drawing/2014/main" xmlns="" id="{15C35EB3-1B03-4F09-AD26-8104EB2B558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090" b="2"/>
          <a:stretch/>
        </p:blipFill>
        <p:spPr>
          <a:xfrm>
            <a:off x="20" y="-1"/>
            <a:ext cx="4373525" cy="3438081"/>
          </a:xfrm>
          <a:prstGeom prst="rect">
            <a:avLst/>
          </a:prstGeom>
        </p:spPr>
      </p:pic>
      <p:pic>
        <p:nvPicPr>
          <p:cNvPr id="5" name="Marcador de contenido 4" descr="Imagen que contiene pasto, exterior, campo, edificio&#10;&#10;Descripción generada automáticamente">
            <a:extLst>
              <a:ext uri="{FF2B5EF4-FFF2-40B4-BE49-F238E27FC236}">
                <a16:creationId xmlns:a16="http://schemas.microsoft.com/office/drawing/2014/main" xmlns="" id="{CE9B0818-F26A-40A4-BF9F-1D5CDBBBEF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29" r="3453"/>
          <a:stretch/>
        </p:blipFill>
        <p:spPr>
          <a:xfrm>
            <a:off x="20" y="3438457"/>
            <a:ext cx="4373525" cy="3429000"/>
          </a:xfrm>
          <a:prstGeom prst="rect">
            <a:avLst/>
          </a:prstGeom>
        </p:spPr>
      </p:pic>
      <p:sp>
        <p:nvSpPr>
          <p:cNvPr id="22" name="Rectangle 15">
            <a:extLst>
              <a:ext uri="{FF2B5EF4-FFF2-40B4-BE49-F238E27FC236}">
                <a16:creationId xmlns:a16="http://schemas.microsoft.com/office/drawing/2014/main" xmlns="" id="{B5408C03-B752-49FB-ABD5-7ED758AE48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Content Placeholder 10">
            <a:extLst>
              <a:ext uri="{FF2B5EF4-FFF2-40B4-BE49-F238E27FC236}">
                <a16:creationId xmlns:a16="http://schemas.microsoft.com/office/drawing/2014/main" xmlns="" id="{B9306D30-7FF7-41B9-993B-652BCCB7EC27}"/>
              </a:ext>
            </a:extLst>
          </p:cNvPr>
          <p:cNvSpPr>
            <a:spLocks noGrp="1"/>
          </p:cNvSpPr>
          <p:nvPr>
            <p:ph idx="1"/>
          </p:nvPr>
        </p:nvSpPr>
        <p:spPr>
          <a:xfrm>
            <a:off x="5100824" y="2286000"/>
            <a:ext cx="6176776" cy="3581400"/>
          </a:xfrm>
        </p:spPr>
        <p:txBody>
          <a:bodyPr>
            <a:normAutofit/>
          </a:bodyPr>
          <a:lstStyle/>
          <a:p>
            <a:pPr marL="0" indent="0">
              <a:buNone/>
            </a:pPr>
            <a:r>
              <a:rPr lang="lt-LT" dirty="0"/>
              <a:t>Nepaisant gražėjančių kareivinių ir vykdyto projekto „Juozapavičiaus 13“, visai netoli renovuojamų vietų išliko apleista erdvė – Kopūstų laukas. </a:t>
            </a:r>
          </a:p>
          <a:p>
            <a:pPr marL="0" indent="0">
              <a:buNone/>
            </a:pPr>
            <a:r>
              <a:rPr lang="lt-LT" dirty="0"/>
              <a:t>Kopūstų laukas, kaip ir likusi kareivinių komplekso dalis, buvo įkurtas dar carinės Rusijos laikmečiu. Ši vieta anuomet buvo skirta kopūstų sandėliavimui. </a:t>
            </a:r>
            <a:endParaRPr lang="en-US" dirty="0"/>
          </a:p>
        </p:txBody>
      </p:sp>
      <p:pic>
        <p:nvPicPr>
          <p:cNvPr id="10" name="Picture 1">
            <a:extLst>
              <a:ext uri="{FF2B5EF4-FFF2-40B4-BE49-F238E27FC236}">
                <a16:creationId xmlns:a16="http://schemas.microsoft.com/office/drawing/2014/main" xmlns="" id="{02F73948-4549-45A0-87B5-A2B3F93A95F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957014" y="5747774"/>
            <a:ext cx="3121423" cy="1016807"/>
          </a:xfrm>
          <a:prstGeom prst="rect">
            <a:avLst/>
          </a:prstGeom>
        </p:spPr>
      </p:pic>
    </p:spTree>
    <p:extLst>
      <p:ext uri="{BB962C8B-B14F-4D97-AF65-F5344CB8AC3E}">
        <p14:creationId xmlns:p14="http://schemas.microsoft.com/office/powerpoint/2010/main" val="3993844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449BC34D-9C23-4D6D-8213-1F471AF85B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xmlns="" id="{FA0F5D6C-5025-4D7E-82DD-C2C6FDA1E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2" name="Freeform 6">
              <a:extLst>
                <a:ext uri="{FF2B5EF4-FFF2-40B4-BE49-F238E27FC236}">
                  <a16:creationId xmlns:a16="http://schemas.microsoft.com/office/drawing/2014/main" xmlns="" id="{E2AF2C17-4AB4-4402-B84B-129EF95D16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 name="Rectangle 13">
            <a:extLst>
              <a:ext uri="{FF2B5EF4-FFF2-40B4-BE49-F238E27FC236}">
                <a16:creationId xmlns:a16="http://schemas.microsoft.com/office/drawing/2014/main" xmlns="" id="{1F9A0C1C-8ABC-401B-8FE9-AC9327C4C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126743F5-2EE9-45EE-9093-EDE53BE23B26}"/>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2900" cap="all"/>
              <a:t>Situacija pradėjo keistis keistis iniciatyvos ėmusis bendruomenės menininkams Vitai Gelūnienei ir Ed‘ui Carroll‘ui</a:t>
            </a:r>
          </a:p>
        </p:txBody>
      </p:sp>
      <p:sp>
        <p:nvSpPr>
          <p:cNvPr id="16" name="Freeform 6">
            <a:extLst>
              <a:ext uri="{FF2B5EF4-FFF2-40B4-BE49-F238E27FC236}">
                <a16:creationId xmlns:a16="http://schemas.microsoft.com/office/drawing/2014/main" xmlns="" id="{BA5783C3-2F96-40A7-A24F-30CB07AA3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8" name="Freeform 6">
            <a:extLst>
              <a:ext uri="{FF2B5EF4-FFF2-40B4-BE49-F238E27FC236}">
                <a16:creationId xmlns:a16="http://schemas.microsoft.com/office/drawing/2014/main" xmlns="" id="{A9D08DBA-0326-4C4E-ACFB-576F3ABDD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Marcador de contenido 4" descr="Personas sentadas en una mesa&#10;&#10;Descripción generada automáticamente">
            <a:extLst>
              <a:ext uri="{FF2B5EF4-FFF2-40B4-BE49-F238E27FC236}">
                <a16:creationId xmlns:a16="http://schemas.microsoft.com/office/drawing/2014/main" xmlns="" id="{3277A658-4AE8-4B55-B4B3-26A2CDF0703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9023" y="1639831"/>
            <a:ext cx="5659222" cy="3777530"/>
          </a:xfrm>
          <a:prstGeom prst="rect">
            <a:avLst/>
          </a:prstGeom>
        </p:spPr>
      </p:pic>
      <p:pic>
        <p:nvPicPr>
          <p:cNvPr id="12" name="Picture 1">
            <a:extLst>
              <a:ext uri="{FF2B5EF4-FFF2-40B4-BE49-F238E27FC236}">
                <a16:creationId xmlns:a16="http://schemas.microsoft.com/office/drawing/2014/main" xmlns="" id="{A28795AC-AF33-43A7-9D84-9018050AEED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57014" y="5747774"/>
            <a:ext cx="3121423" cy="1016807"/>
          </a:xfrm>
          <a:prstGeom prst="rect">
            <a:avLst/>
          </a:prstGeom>
        </p:spPr>
      </p:pic>
    </p:spTree>
    <p:extLst>
      <p:ext uri="{BB962C8B-B14F-4D97-AF65-F5344CB8AC3E}">
        <p14:creationId xmlns:p14="http://schemas.microsoft.com/office/powerpoint/2010/main" val="2966487407"/>
      </p:ext>
    </p:extLst>
  </p:cSld>
  <p:clrMapOvr>
    <a:masterClrMapping/>
  </p:clrMapOvr>
</p:sld>
</file>

<file path=ppt/theme/theme1.xml><?xml version="1.0" encoding="utf-8"?>
<a:theme xmlns:a="http://schemas.openxmlformats.org/drawingml/2006/main" name="Recorte">
  <a:themeElements>
    <a:clrScheme name="Recort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ecort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cort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15</TotalTime>
  <Words>285</Words>
  <Application>Microsoft Office PowerPoint</Application>
  <PresentationFormat>Widescreen</PresentationFormat>
  <Paragraphs>26</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Franklin Gothic Book</vt:lpstr>
      <vt:lpstr>Wingdings</vt:lpstr>
      <vt:lpstr>Recorte</vt:lpstr>
      <vt:lpstr>Bendruomenės ir kūrybiškumo reikšmė įveiklinant užmirštas vietas: kopūstų lauko atvejis</vt:lpstr>
      <vt:lpstr>Pradžių pradžia</vt:lpstr>
      <vt:lpstr>Nepriklausomybę atgavus</vt:lpstr>
      <vt:lpstr>„JUOZAPAVIČIAUS 13“</vt:lpstr>
      <vt:lpstr>Gyvenamieji būstai</vt:lpstr>
      <vt:lpstr>Karalienės mortos mokykla</vt:lpstr>
      <vt:lpstr>Prekybos centras „Rimi“</vt:lpstr>
      <vt:lpstr>Kopūstų lauko likimas</vt:lpstr>
      <vt:lpstr>Situacija pradėjo keistis keistis iniciatyvos ėmusis bendruomenės menininkams Vitai Gelūnienei ir Ed‘ui Carroll‘ui</vt:lpstr>
      <vt:lpstr>Ką reiškia sąvoka „Draugiška zona“?</vt:lpstr>
      <vt:lpstr>Šančių parapijos vaikų dienos centras dalyvauja gatvės meno festivalio „nykoka“ projekte „kaiminystės akcentai“</vt:lpstr>
      <vt:lpstr>„Balzaminės tuopos“ šventė kopūstų lauke</vt:lpstr>
      <vt:lpstr>Kaimynų diena ir šančinės</vt:lpstr>
      <vt:lpstr>Opera „kopūstų laukas“.   Muziką operai sukūrė: kompozitorius – lietuvos nacionalinės kultūros ir meno premijos laureatas vidmantas bartulis</vt:lpstr>
      <vt:lpstr>Šančinės 2020</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Bendruomenės ir kūrybiškumo reikšmė įveiklinant užmirštas vietas: kopūstų lauko atvejis</dc:title>
  <dc:creator>Rob Suarez</dc:creator>
  <cp:lastModifiedBy>Taiga Gribuste</cp:lastModifiedBy>
  <cp:revision>3</cp:revision>
  <dcterms:created xsi:type="dcterms:W3CDTF">2020-09-23T13:08:11Z</dcterms:created>
  <dcterms:modified xsi:type="dcterms:W3CDTF">2021-04-29T10:57:55Z</dcterms:modified>
</cp:coreProperties>
</file>