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91" r:id="rId3"/>
    <p:sldId id="287" r:id="rId4"/>
    <p:sldId id="293" r:id="rId5"/>
    <p:sldId id="288" r:id="rId6"/>
    <p:sldId id="289" r:id="rId7"/>
    <p:sldId id="292" r:id="rId8"/>
    <p:sldId id="260" r:id="rId9"/>
    <p:sldId id="257" r:id="rId10"/>
    <p:sldId id="270" r:id="rId11"/>
    <p:sldId id="259" r:id="rId12"/>
    <p:sldId id="261" r:id="rId13"/>
    <p:sldId id="258" r:id="rId14"/>
    <p:sldId id="271" r:id="rId15"/>
    <p:sldId id="262" r:id="rId16"/>
    <p:sldId id="272" r:id="rId17"/>
    <p:sldId id="263" r:id="rId18"/>
    <p:sldId id="266" r:id="rId19"/>
    <p:sldId id="264" r:id="rId20"/>
    <p:sldId id="267" r:id="rId21"/>
    <p:sldId id="273" r:id="rId22"/>
    <p:sldId id="268" r:id="rId23"/>
    <p:sldId id="269" r:id="rId24"/>
    <p:sldId id="274" r:id="rId25"/>
    <p:sldId id="275" r:id="rId26"/>
    <p:sldId id="276" r:id="rId27"/>
    <p:sldId id="277" r:id="rId28"/>
    <p:sldId id="285" r:id="rId29"/>
    <p:sldId id="278" r:id="rId30"/>
    <p:sldId id="279" r:id="rId31"/>
    <p:sldId id="284" r:id="rId32"/>
    <p:sldId id="281" r:id="rId33"/>
    <p:sldId id="280" r:id="rId34"/>
    <p:sldId id="282" r:id="rId35"/>
    <p:sldId id="28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71" autoAdjust="0"/>
  </p:normalViewPr>
  <p:slideViewPr>
    <p:cSldViewPr snapToGrid="0" snapToObjects="1">
      <p:cViewPr varScale="1">
        <p:scale>
          <a:sx n="94" d="100"/>
          <a:sy n="94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package" Target="../embeddings/Microsoft_Excel_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Daily smoking</a:t>
            </a:r>
          </a:p>
        </c:rich>
      </c:tx>
      <c:layout>
        <c:manualLayout>
          <c:xMode val="edge"/>
          <c:yMode val="edge"/>
          <c:x val="0.438994083085586"/>
          <c:y val="0.026143790849673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78218954858131"/>
          <c:y val="0.0445384523013055"/>
          <c:w val="0.900090308616636"/>
          <c:h val="0.861187964711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Reykingar!$D$3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0210793082144353"/>
                  <c:y val="-0.01742919389978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421430644213152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Reykingar!$C$4:$C$5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Reykingar!$D$4:$D$5</c:f>
              <c:numCache>
                <c:formatCode>General</c:formatCode>
                <c:ptCount val="2"/>
                <c:pt idx="0">
                  <c:v>23.0</c:v>
                </c:pt>
                <c:pt idx="1">
                  <c:v>13.2</c:v>
                </c:pt>
              </c:numCache>
            </c:numRef>
          </c:val>
        </c:ser>
        <c:ser>
          <c:idx val="1"/>
          <c:order val="1"/>
          <c:tx>
            <c:strRef>
              <c:f>Reykingar!$E$3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031608181678712"/>
                  <c:y val="-0.04791964729898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147500756718206"/>
                  <c:y val="-0.06100217864923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Reykingar!$C$4:$C$5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Reykingar!$E$4:$E$5</c:f>
              <c:numCache>
                <c:formatCode>General</c:formatCode>
                <c:ptCount val="2"/>
                <c:pt idx="0">
                  <c:v>16.2</c:v>
                </c:pt>
                <c:pt idx="1">
                  <c:v>9.4</c:v>
                </c:pt>
              </c:numCache>
            </c:numRef>
          </c:val>
        </c:ser>
        <c:ser>
          <c:idx val="2"/>
          <c:order val="2"/>
          <c:tx>
            <c:strRef>
              <c:f>Reykingar!$F$3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0.00631911532385466"/>
                  <c:y val="-0.008714596949891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47500725474603"/>
                  <c:y val="0.0043521036938394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Reykingar!$C$4:$C$5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Reykingar!$F$4:$F$5</c:f>
              <c:numCache>
                <c:formatCode>General</c:formatCode>
                <c:ptCount val="2"/>
                <c:pt idx="0">
                  <c:v>19.4</c:v>
                </c:pt>
                <c:pt idx="1">
                  <c:v>11.3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60"/>
        <c:axId val="-2105052408"/>
        <c:axId val="-2105049064"/>
      </c:barChart>
      <c:catAx>
        <c:axId val="-210505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5049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5049064"/>
        <c:scaling>
          <c:orientation val="minMax"/>
          <c:max val="5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440650790167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5052408"/>
        <c:crosses val="autoZero"/>
        <c:crossBetween val="between"/>
        <c:majorUnit val="5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0012770915484"/>
          <c:y val="0.101692141423499"/>
          <c:w val="0.639962704192492"/>
          <c:h val="0.13791942021579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 sz="1100"/>
              <a:t>Cannabis - Once or more often in lifetime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67792523587134"/>
          <c:y val="0.103399052204873"/>
          <c:w val="0.919047619047619"/>
          <c:h val="0.802302425130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Cannabis!$B$2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Cannabis!$A$3:$A$4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Cannabis!$B$3:$B$4</c:f>
              <c:numCache>
                <c:formatCode>General</c:formatCode>
                <c:ptCount val="2"/>
                <c:pt idx="0">
                  <c:v>12.9</c:v>
                </c:pt>
                <c:pt idx="1">
                  <c:v>19.1</c:v>
                </c:pt>
              </c:numCache>
            </c:numRef>
          </c:val>
        </c:ser>
        <c:ser>
          <c:idx val="1"/>
          <c:order val="1"/>
          <c:tx>
            <c:strRef>
              <c:f>Cannabis!$C$2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Cannabis!$A$3:$A$4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Cannabis!$C$3:$C$4</c:f>
              <c:numCache>
                <c:formatCode>0.0</c:formatCode>
                <c:ptCount val="2"/>
                <c:pt idx="0">
                  <c:v>7.6</c:v>
                </c:pt>
                <c:pt idx="1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Cannabis!$D$2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Cannabis!$A$3:$A$4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Cannabis!$D$3:$D$4</c:f>
              <c:numCache>
                <c:formatCode>General</c:formatCode>
                <c:ptCount val="2"/>
                <c:pt idx="0" formatCode="0.0">
                  <c:v>10.2</c:v>
                </c:pt>
                <c:pt idx="1">
                  <c:v>16.3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8"/>
        <c:axId val="-2104380200"/>
        <c:axId val="-2104403304"/>
      </c:barChart>
      <c:catAx>
        <c:axId val="-2104380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4403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4403304"/>
        <c:scaling>
          <c:orientation val="minMax"/>
          <c:max val="5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440650790167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4380200"/>
        <c:crosses val="autoZero"/>
        <c:crossBetween val="between"/>
        <c:majorUnit val="5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4225434262032"/>
          <c:y val="0.0799055726446813"/>
          <c:w val="0.639962704192492"/>
          <c:h val="0.13791942021579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/>
            </a:pPr>
            <a:r>
              <a:rPr lang="is-IS" sz="1100" b="0" i="0" baseline="0">
                <a:effectLst/>
              </a:rPr>
              <a:t>Age for the first time: Used cannabis</a:t>
            </a:r>
            <a:endParaRPr lang="is-IS" sz="1100">
              <a:effectLst/>
            </a:endParaRPr>
          </a:p>
        </c:rich>
      </c:tx>
      <c:layout>
        <c:manualLayout>
          <c:xMode val="edge"/>
          <c:yMode val="edge"/>
          <c:x val="0.340535298256257"/>
          <c:y val="0.088527676616853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98277730186856"/>
          <c:y val="0.0754453909076586"/>
          <c:w val="0.888314303484047"/>
          <c:h val="0.81874725422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'hvenær drukkin'!$B$3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'hvenær drukkin'!$A$4:$A$9</c:f>
              <c:strCache>
                <c:ptCount val="6"/>
                <c:pt idx="0">
                  <c:v>Never</c:v>
                </c:pt>
                <c:pt idx="1">
                  <c:v>11 or younger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 or older</c:v>
                </c:pt>
              </c:strCache>
            </c:strRef>
          </c:cat>
          <c:val>
            <c:numRef>
              <c:f>'hvenær drukkin'!$B$4:$B$9</c:f>
              <c:numCache>
                <c:formatCode>General</c:formatCode>
                <c:ptCount val="6"/>
                <c:pt idx="0">
                  <c:v>88.6</c:v>
                </c:pt>
                <c:pt idx="1">
                  <c:v>2.8</c:v>
                </c:pt>
                <c:pt idx="2">
                  <c:v>0.0</c:v>
                </c:pt>
                <c:pt idx="3">
                  <c:v>2.0</c:v>
                </c:pt>
                <c:pt idx="4">
                  <c:v>1.6</c:v>
                </c:pt>
                <c:pt idx="5">
                  <c:v>5.1</c:v>
                </c:pt>
              </c:numCache>
            </c:numRef>
          </c:val>
        </c:ser>
        <c:ser>
          <c:idx val="1"/>
          <c:order val="1"/>
          <c:tx>
            <c:strRef>
              <c:f>'hvenær drukkin'!$C$3</c:f>
              <c:strCache>
                <c:ptCount val="1"/>
                <c:pt idx="0">
                  <c:v>All cities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'hvenær drukkin'!$A$4:$A$9</c:f>
              <c:strCache>
                <c:ptCount val="6"/>
                <c:pt idx="0">
                  <c:v>Never</c:v>
                </c:pt>
                <c:pt idx="1">
                  <c:v>11 or younger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 or older</c:v>
                </c:pt>
              </c:strCache>
            </c:strRef>
          </c:cat>
          <c:val>
            <c:numRef>
              <c:f>'hvenær drukkin'!$C$4:$C$9</c:f>
              <c:numCache>
                <c:formatCode>General</c:formatCode>
                <c:ptCount val="6"/>
                <c:pt idx="0">
                  <c:v>83.4</c:v>
                </c:pt>
                <c:pt idx="1">
                  <c:v>1.3</c:v>
                </c:pt>
                <c:pt idx="2">
                  <c:v>1.3</c:v>
                </c:pt>
                <c:pt idx="3">
                  <c:v>1.9</c:v>
                </c:pt>
                <c:pt idx="4">
                  <c:v>4.7</c:v>
                </c:pt>
                <c:pt idx="5">
                  <c:v>7.4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2004376"/>
        <c:axId val="-2099766280"/>
      </c:barChart>
      <c:catAx>
        <c:axId val="-2102004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9766280"/>
        <c:crosses val="autoZero"/>
        <c:auto val="1"/>
        <c:lblAlgn val="ctr"/>
        <c:lblOffset val="100"/>
        <c:noMultiLvlLbl val="0"/>
      </c:catAx>
      <c:valAx>
        <c:axId val="-2099766280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2004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344117566526"/>
          <c:y val="0.138190049049298"/>
          <c:w val="0.395722449745943"/>
          <c:h val="0.12739627227588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 sz="1100"/>
              <a:t>Sniffing - Once or more often in lifetime</a:t>
            </a:r>
          </a:p>
        </c:rich>
      </c:tx>
      <c:layout>
        <c:manualLayout>
          <c:xMode val="edge"/>
          <c:yMode val="edge"/>
          <c:x val="0.346545807758282"/>
          <c:y val="0.043184879171598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78205939691622"/>
          <c:y val="0.0332070814094414"/>
          <c:w val="0.900150040300081"/>
          <c:h val="0.861187964711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Sniff!$B$1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Sniff!$A$2:$A$3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Sniff!$B$2:$B$3</c:f>
              <c:numCache>
                <c:formatCode>General</c:formatCode>
                <c:ptCount val="2"/>
                <c:pt idx="0">
                  <c:v>9.8</c:v>
                </c:pt>
                <c:pt idx="1">
                  <c:v>5.6</c:v>
                </c:pt>
              </c:numCache>
            </c:numRef>
          </c:val>
        </c:ser>
        <c:ser>
          <c:idx val="1"/>
          <c:order val="1"/>
          <c:tx>
            <c:strRef>
              <c:f>Sniff!$C$1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Sniff!$A$2:$A$3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Sniff!$C$2:$C$3</c:f>
              <c:numCache>
                <c:formatCode>General</c:formatCode>
                <c:ptCount val="2"/>
                <c:pt idx="0">
                  <c:v>4.6</c:v>
                </c:pt>
                <c:pt idx="1">
                  <c:v>1.4</c:v>
                </c:pt>
              </c:numCache>
            </c:numRef>
          </c:val>
        </c:ser>
        <c:ser>
          <c:idx val="2"/>
          <c:order val="2"/>
          <c:tx>
            <c:strRef>
              <c:f>Sniff!$D$1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Sniff!$A$2:$A$3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Sniff!$D$2:$D$3</c:f>
              <c:numCache>
                <c:formatCode>General</c:formatCode>
                <c:ptCount val="2"/>
                <c:pt idx="0">
                  <c:v>7.1</c:v>
                </c:pt>
                <c:pt idx="1">
                  <c:v>3.5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20"/>
        <c:axId val="2095934280"/>
        <c:axId val="2079637848"/>
      </c:barChart>
      <c:catAx>
        <c:axId val="2095934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79637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9637848"/>
        <c:scaling>
          <c:orientation val="minMax"/>
          <c:max val="3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440650790167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95934280"/>
        <c:crosses val="autoZero"/>
        <c:crossBetween val="between"/>
        <c:majorUnit val="5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9028582057164"/>
          <c:y val="0.108695547451936"/>
          <c:w val="0.639962704192492"/>
          <c:h val="0.13791942021579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/>
              <a:t>To receive the following from parents</a:t>
            </a:r>
          </a:p>
        </c:rich>
      </c:tx>
      <c:layout>
        <c:manualLayout>
          <c:xMode val="edge"/>
          <c:yMode val="edge"/>
          <c:x val="0.345330364510124"/>
          <c:y val="0.02084081059634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82707848722701"/>
          <c:y val="0.0700637856314472"/>
          <c:w val="0.909090909090909"/>
          <c:h val="0.784937452049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'erfitt frá foreldrum'!$B$3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'erfitt frá foreldrum'!$A$4:$A$7</c:f>
              <c:strCache>
                <c:ptCount val="4"/>
                <c:pt idx="0">
                  <c:v>Caring and warmth</c:v>
                </c:pt>
                <c:pt idx="1">
                  <c:v>Discussions about personal affairs</c:v>
                </c:pt>
                <c:pt idx="2">
                  <c:v>Advice about the studies</c:v>
                </c:pt>
                <c:pt idx="3">
                  <c:v>Advice about other issues</c:v>
                </c:pt>
              </c:strCache>
            </c:strRef>
          </c:cat>
          <c:val>
            <c:numRef>
              <c:f>'erfitt frá foreldrum'!$B$4:$B$7</c:f>
              <c:numCache>
                <c:formatCode>General</c:formatCode>
                <c:ptCount val="4"/>
                <c:pt idx="0">
                  <c:v>5.9</c:v>
                </c:pt>
                <c:pt idx="1">
                  <c:v>23.9</c:v>
                </c:pt>
                <c:pt idx="2">
                  <c:v>11.4</c:v>
                </c:pt>
                <c:pt idx="3">
                  <c:v>10.2</c:v>
                </c:pt>
              </c:numCache>
            </c:numRef>
          </c:val>
        </c:ser>
        <c:ser>
          <c:idx val="1"/>
          <c:order val="1"/>
          <c:tx>
            <c:strRef>
              <c:f>'erfitt frá foreldrum'!$C$3</c:f>
              <c:strCache>
                <c:ptCount val="1"/>
                <c:pt idx="0">
                  <c:v>All cities 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'erfitt frá foreldrum'!$A$4:$A$7</c:f>
              <c:strCache>
                <c:ptCount val="4"/>
                <c:pt idx="0">
                  <c:v>Caring and warmth</c:v>
                </c:pt>
                <c:pt idx="1">
                  <c:v>Discussions about personal affairs</c:v>
                </c:pt>
                <c:pt idx="2">
                  <c:v>Advice about the studies</c:v>
                </c:pt>
                <c:pt idx="3">
                  <c:v>Advice about other issues</c:v>
                </c:pt>
              </c:strCache>
            </c:strRef>
          </c:cat>
          <c:val>
            <c:numRef>
              <c:f>'erfitt frá foreldrum'!$C$4:$C$7</c:f>
              <c:numCache>
                <c:formatCode>0.0</c:formatCode>
                <c:ptCount val="4"/>
                <c:pt idx="0">
                  <c:v>11.3</c:v>
                </c:pt>
                <c:pt idx="1">
                  <c:v>39.9</c:v>
                </c:pt>
                <c:pt idx="2">
                  <c:v>21.4</c:v>
                </c:pt>
                <c:pt idx="3">
                  <c:v>19.9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23"/>
        <c:axId val="-2133401352"/>
        <c:axId val="-2100580184"/>
      </c:barChart>
      <c:catAx>
        <c:axId val="-2133401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0580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0580184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39704349635949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33401352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27840512826892"/>
          <c:y val="0.0684477812366478"/>
          <c:w val="0.424764909081201"/>
          <c:h val="0.14012738853503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US"/>
              <a:t>Time spent with parents - often or almost always</a:t>
            </a:r>
          </a:p>
        </c:rich>
      </c:tx>
      <c:layout>
        <c:manualLayout>
          <c:xMode val="edge"/>
          <c:yMode val="edge"/>
          <c:x val="0.323433641754151"/>
          <c:y val="0.0493699110890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09091053482157"/>
          <c:y val="0.0700638245230299"/>
          <c:w val="0.909090909090909"/>
          <c:h val="0.771814728864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'erfitt frá foreldrum'!$B$2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'erfitt frá foreldrum'!$A$3:$A$4</c:f>
              <c:strCache>
                <c:ptCount val="2"/>
                <c:pt idx="0">
                  <c:v>Spend time with parents outside school on working days</c:v>
                </c:pt>
                <c:pt idx="1">
                  <c:v>Spend time with parents in weekends</c:v>
                </c:pt>
              </c:strCache>
            </c:strRef>
          </c:cat>
          <c:val>
            <c:numRef>
              <c:f>'erfitt frá foreldrum'!$B$3:$B$4</c:f>
              <c:numCache>
                <c:formatCode>General</c:formatCode>
                <c:ptCount val="2"/>
                <c:pt idx="0">
                  <c:v>36.6</c:v>
                </c:pt>
                <c:pt idx="1">
                  <c:v>46.9</c:v>
                </c:pt>
              </c:numCache>
            </c:numRef>
          </c:val>
        </c:ser>
        <c:ser>
          <c:idx val="1"/>
          <c:order val="1"/>
          <c:tx>
            <c:strRef>
              <c:f>'erfitt frá foreldrum'!$C$2</c:f>
              <c:strCache>
                <c:ptCount val="1"/>
                <c:pt idx="0">
                  <c:v>All cities 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'erfitt frá foreldrum'!$A$3:$A$4</c:f>
              <c:strCache>
                <c:ptCount val="2"/>
                <c:pt idx="0">
                  <c:v>Spend time with parents outside school on working days</c:v>
                </c:pt>
                <c:pt idx="1">
                  <c:v>Spend time with parents in weekends</c:v>
                </c:pt>
              </c:strCache>
            </c:strRef>
          </c:cat>
          <c:val>
            <c:numRef>
              <c:f>'erfitt frá foreldrum'!$C$3:$C$4</c:f>
              <c:numCache>
                <c:formatCode>0</c:formatCode>
                <c:ptCount val="2"/>
                <c:pt idx="0">
                  <c:v>60.4</c:v>
                </c:pt>
                <c:pt idx="1">
                  <c:v>65.2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23"/>
        <c:axId val="-2102583976"/>
        <c:axId val="-2100450216"/>
      </c:barChart>
      <c:catAx>
        <c:axId val="-2102583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0450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0450216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39704349635949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2583976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21521436144234"/>
          <c:y val="0.099455537272064"/>
          <c:w val="0.424764909081201"/>
          <c:h val="0.14012738853503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/>
              <a:t>Parental monitoring</a:t>
            </a:r>
          </a:p>
        </c:rich>
      </c:tx>
      <c:layout>
        <c:manualLayout>
          <c:xMode val="edge"/>
          <c:yMode val="edge"/>
          <c:x val="0.428256825143946"/>
          <c:y val="0.040292108596835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09091053482157"/>
          <c:y val="0.0700638245230299"/>
          <c:w val="0.909090909090909"/>
          <c:h val="0.771814728864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'erfitt frá foreldrum'!$B$1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'erfitt frá foreldrum'!$A$2:$A$4</c:f>
              <c:strCache>
                <c:ptCount val="3"/>
                <c:pt idx="0">
                  <c:v>Parents know whom I am with during the evenings</c:v>
                </c:pt>
                <c:pt idx="1">
                  <c:v>Parents know where I am in the evenings</c:v>
                </c:pt>
                <c:pt idx="2">
                  <c:v>Parents know my friends</c:v>
                </c:pt>
              </c:strCache>
            </c:strRef>
          </c:cat>
          <c:val>
            <c:numRef>
              <c:f>'erfitt frá foreldrum'!$B$2:$B$4</c:f>
              <c:numCache>
                <c:formatCode>0</c:formatCode>
                <c:ptCount val="3"/>
                <c:pt idx="0">
                  <c:v>18.0</c:v>
                </c:pt>
                <c:pt idx="1">
                  <c:v>18.8</c:v>
                </c:pt>
                <c:pt idx="2">
                  <c:v>16.5</c:v>
                </c:pt>
              </c:numCache>
            </c:numRef>
          </c:val>
        </c:ser>
        <c:ser>
          <c:idx val="1"/>
          <c:order val="1"/>
          <c:tx>
            <c:strRef>
              <c:f>'erfitt frá foreldrum'!$C$1</c:f>
              <c:strCache>
                <c:ptCount val="1"/>
                <c:pt idx="0">
                  <c:v>All cities 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'erfitt frá foreldrum'!$A$2:$A$4</c:f>
              <c:strCache>
                <c:ptCount val="3"/>
                <c:pt idx="0">
                  <c:v>Parents know whom I am with during the evenings</c:v>
                </c:pt>
                <c:pt idx="1">
                  <c:v>Parents know where I am in the evenings</c:v>
                </c:pt>
                <c:pt idx="2">
                  <c:v>Parents know my friends</c:v>
                </c:pt>
              </c:strCache>
            </c:strRef>
          </c:cat>
          <c:val>
            <c:numRef>
              <c:f>'erfitt frá foreldrum'!$C$2:$C$4</c:f>
              <c:numCache>
                <c:formatCode>0</c:formatCode>
                <c:ptCount val="3"/>
                <c:pt idx="0">
                  <c:v>14.1</c:v>
                </c:pt>
                <c:pt idx="1">
                  <c:v>13.0</c:v>
                </c:pt>
                <c:pt idx="2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23"/>
        <c:axId val="-2101217096"/>
        <c:axId val="-2104900504"/>
      </c:barChart>
      <c:catAx>
        <c:axId val="-2101217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4900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4900504"/>
        <c:scaling>
          <c:orientation val="minMax"/>
          <c:max val="5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39704349635949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1217096"/>
        <c:crosses val="autoZero"/>
        <c:crossBetween val="between"/>
        <c:majorUnit val="5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21521436144234"/>
          <c:y val="0.099455537272064"/>
          <c:w val="0.424764909081201"/>
          <c:h val="0.14012738853503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100"/>
            </a:pPr>
            <a:r>
              <a:rPr lang="is-IS" sz="1100" b="0" i="0" baseline="0">
                <a:effectLst/>
              </a:rPr>
              <a:t>Parental rule-setting</a:t>
            </a:r>
            <a:endParaRPr lang="is-IS" sz="1100">
              <a:effectLst/>
            </a:endParaRPr>
          </a:p>
        </c:rich>
      </c:tx>
      <c:layout>
        <c:manualLayout>
          <c:xMode val="edge"/>
          <c:yMode val="edge"/>
          <c:x val="0.421119763522207"/>
          <c:y val="0.040285928889113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75371948572824"/>
          <c:y val="0.0700638245230299"/>
          <c:w val="0.880930572805505"/>
          <c:h val="0.704687474361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'erfitt frá foreldrum'!$B$70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'erfitt frá foreldrum'!$A$71:$A$73</c:f>
              <c:strCache>
                <c:ptCount val="3"/>
                <c:pt idx="0">
                  <c:v>My parents set definite rules about what I can do outside the home</c:v>
                </c:pt>
                <c:pt idx="1">
                  <c:v>My parents set definite rules about when I should be home in the evening</c:v>
                </c:pt>
                <c:pt idx="2">
                  <c:v>My parents follow what I do in my recreational time</c:v>
                </c:pt>
              </c:strCache>
            </c:strRef>
          </c:cat>
          <c:val>
            <c:numRef>
              <c:f>'erfitt frá foreldrum'!$B$71:$B$73</c:f>
              <c:numCache>
                <c:formatCode>General</c:formatCode>
                <c:ptCount val="3"/>
                <c:pt idx="0">
                  <c:v>48.2</c:v>
                </c:pt>
                <c:pt idx="1">
                  <c:v>39.5</c:v>
                </c:pt>
                <c:pt idx="2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'erfitt frá foreldrum'!$C$70</c:f>
              <c:strCache>
                <c:ptCount val="1"/>
                <c:pt idx="0">
                  <c:v>All cities 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'erfitt frá foreldrum'!$A$71:$A$73</c:f>
              <c:strCache>
                <c:ptCount val="3"/>
                <c:pt idx="0">
                  <c:v>My parents set definite rules about what I can do outside the home</c:v>
                </c:pt>
                <c:pt idx="1">
                  <c:v>My parents set definite rules about when I should be home in the evening</c:v>
                </c:pt>
                <c:pt idx="2">
                  <c:v>My parents follow what I do in my recreational time</c:v>
                </c:pt>
              </c:strCache>
            </c:strRef>
          </c:cat>
          <c:val>
            <c:numRef>
              <c:f>'erfitt frá foreldrum'!$C$71:$C$73</c:f>
              <c:numCache>
                <c:formatCode>General</c:formatCode>
                <c:ptCount val="3"/>
                <c:pt idx="0">
                  <c:v>38.9</c:v>
                </c:pt>
                <c:pt idx="1">
                  <c:v>28.7</c:v>
                </c:pt>
                <c:pt idx="2">
                  <c:v>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23"/>
        <c:axId val="-2099754664"/>
        <c:axId val="-2101838792"/>
      </c:barChart>
      <c:catAx>
        <c:axId val="-2099754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1838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1838792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39704349635949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99754664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21521436144234"/>
          <c:y val="0.099455537272064"/>
          <c:w val="0.424764909081201"/>
          <c:h val="0.14012738853503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/>
              <a:t>Caring and warmth from parents</a:t>
            </a:r>
          </a:p>
        </c:rich>
      </c:tx>
      <c:layout>
        <c:manualLayout>
          <c:xMode val="edge"/>
          <c:yMode val="edge"/>
          <c:x val="0.377606268820314"/>
          <c:y val="0.04020428975040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09090598202912"/>
          <c:y val="0.0375259264435431"/>
          <c:w val="0.909090909090909"/>
          <c:h val="0.771814728864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'víma og foreldrar'!$D$2</c:f>
              <c:strCache>
                <c:ptCount val="1"/>
                <c:pt idx="0">
                  <c:v>Very difficult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'víma og foreldrar'!$C$3:$C$4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'víma og foreldrar'!$D$3:$D$4</c:f>
              <c:numCache>
                <c:formatCode>General</c:formatCode>
                <c:ptCount val="2"/>
                <c:pt idx="0">
                  <c:v>25.0</c:v>
                </c:pt>
                <c:pt idx="1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'víma og foreldrar'!$E$2</c:f>
              <c:strCache>
                <c:ptCount val="1"/>
                <c:pt idx="0">
                  <c:v>Rather difficult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'víma og foreldrar'!$C$3:$C$4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'víma og foreldrar'!$E$3:$E$4</c:f>
              <c:numCache>
                <c:formatCode>General</c:formatCode>
                <c:ptCount val="2"/>
                <c:pt idx="0">
                  <c:v>50.0</c:v>
                </c:pt>
                <c:pt idx="1">
                  <c:v>15.1</c:v>
                </c:pt>
              </c:numCache>
            </c:numRef>
          </c:val>
        </c:ser>
        <c:ser>
          <c:idx val="2"/>
          <c:order val="2"/>
          <c:tx>
            <c:strRef>
              <c:f>'víma og foreldrar'!$F$2</c:f>
              <c:strCache>
                <c:ptCount val="1"/>
                <c:pt idx="0">
                  <c:v>Rather easy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'víma og foreldrar'!$C$3:$C$4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'víma og foreldrar'!$F$3:$F$4</c:f>
              <c:numCache>
                <c:formatCode>General</c:formatCode>
                <c:ptCount val="2"/>
                <c:pt idx="0">
                  <c:v>24.6</c:v>
                </c:pt>
                <c:pt idx="1">
                  <c:v>11.5</c:v>
                </c:pt>
              </c:numCache>
            </c:numRef>
          </c:val>
        </c:ser>
        <c:ser>
          <c:idx val="3"/>
          <c:order val="3"/>
          <c:tx>
            <c:strRef>
              <c:f>'víma og foreldrar'!$G$2</c:f>
              <c:strCache>
                <c:ptCount val="1"/>
                <c:pt idx="0">
                  <c:v>Very easy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'víma og foreldrar'!$C$3:$C$4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'víma og foreldrar'!$G$3:$G$4</c:f>
              <c:numCache>
                <c:formatCode>General</c:formatCode>
                <c:ptCount val="2"/>
                <c:pt idx="0">
                  <c:v>16.2</c:v>
                </c:pt>
                <c:pt idx="1">
                  <c:v>9.8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23"/>
        <c:axId val="-2097032920"/>
        <c:axId val="-2098029704"/>
      </c:barChart>
      <c:catAx>
        <c:axId val="-2097032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s-IS"/>
                  <a:t>Students that smoke daily</a:t>
                </a:r>
                <a:r>
                  <a:rPr lang="is-IS" baseline="0"/>
                  <a:t> </a:t>
                </a:r>
                <a:endParaRPr lang="is-I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98029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8029704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39704349635949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97032920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56419556537592"/>
          <c:y val="0.109562220327555"/>
          <c:w val="0.178562276871789"/>
          <c:h val="0.2608623450945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/>
              <a:t>Engagement</a:t>
            </a:r>
            <a:r>
              <a:rPr lang="is-IS" baseline="0"/>
              <a:t> in sports</a:t>
            </a:r>
            <a:endParaRPr lang="is-IS"/>
          </a:p>
        </c:rich>
      </c:tx>
      <c:layout>
        <c:manualLayout>
          <c:xMode val="edge"/>
          <c:yMode val="edge"/>
          <c:x val="0.425291733811951"/>
          <c:y val="0.02983866209807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08943295271371"/>
          <c:y val="0.0700639606550779"/>
          <c:w val="0.909105596899015"/>
          <c:h val="0.78878801791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Íþróttir!$D$3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00661521499448732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Íþróttir!$C$4:$C$9</c:f>
              <c:strCache>
                <c:ptCount val="6"/>
                <c:pt idx="0">
                  <c:v>Gandrīz nekad</c:v>
                </c:pt>
                <c:pt idx="1">
                  <c:v>1 nedēļā</c:v>
                </c:pt>
                <c:pt idx="2">
                  <c:v>2 reizes nedēļā</c:v>
                </c:pt>
                <c:pt idx="3">
                  <c:v>3 reizes nedēļā</c:v>
                </c:pt>
                <c:pt idx="4">
                  <c:v>4-6 reizes nedēļā</c:v>
                </c:pt>
                <c:pt idx="5">
                  <c:v>Gandrīz katru dienu</c:v>
                </c:pt>
              </c:strCache>
            </c:strRef>
          </c:cat>
          <c:val>
            <c:numRef>
              <c:f>Íþróttir!$D$4:$D$9</c:f>
              <c:numCache>
                <c:formatCode>General</c:formatCode>
                <c:ptCount val="6"/>
                <c:pt idx="0">
                  <c:v>52.0</c:v>
                </c:pt>
                <c:pt idx="1">
                  <c:v>13.1</c:v>
                </c:pt>
                <c:pt idx="2">
                  <c:v>11.9</c:v>
                </c:pt>
                <c:pt idx="3">
                  <c:v>7.5</c:v>
                </c:pt>
                <c:pt idx="4">
                  <c:v>4.0</c:v>
                </c:pt>
                <c:pt idx="5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Íþróttir!$E$3</c:f>
              <c:strCache>
                <c:ptCount val="1"/>
                <c:pt idx="0">
                  <c:v>Visas pilsētas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Íþróttir!$C$4:$C$9</c:f>
              <c:strCache>
                <c:ptCount val="6"/>
                <c:pt idx="0">
                  <c:v>Gandrīz nekad</c:v>
                </c:pt>
                <c:pt idx="1">
                  <c:v>1 nedēļā</c:v>
                </c:pt>
                <c:pt idx="2">
                  <c:v>2 reizes nedēļā</c:v>
                </c:pt>
                <c:pt idx="3">
                  <c:v>3 reizes nedēļā</c:v>
                </c:pt>
                <c:pt idx="4">
                  <c:v>4-6 reizes nedēļā</c:v>
                </c:pt>
                <c:pt idx="5">
                  <c:v>Gandrīz katru dienu</c:v>
                </c:pt>
              </c:strCache>
            </c:strRef>
          </c:cat>
          <c:val>
            <c:numRef>
              <c:f>Íþróttir!$E$4:$E$9</c:f>
              <c:numCache>
                <c:formatCode>General</c:formatCode>
                <c:ptCount val="6"/>
                <c:pt idx="0">
                  <c:v>52.4</c:v>
                </c:pt>
                <c:pt idx="1">
                  <c:v>11.0</c:v>
                </c:pt>
                <c:pt idx="2">
                  <c:v>8.3</c:v>
                </c:pt>
                <c:pt idx="3">
                  <c:v>8.6</c:v>
                </c:pt>
                <c:pt idx="4">
                  <c:v>10.1</c:v>
                </c:pt>
                <c:pt idx="5">
                  <c:v>9.6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23"/>
        <c:axId val="-2098920936"/>
        <c:axId val="-2099950152"/>
      </c:barChart>
      <c:catAx>
        <c:axId val="-2098920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99950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9950152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39704349635949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98920936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9092694058404"/>
          <c:y val="0.113651670734141"/>
          <c:w val="0.616890526298892"/>
          <c:h val="0.087201083719652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 sz="1100" b="0" i="0" u="none" strike="noStrike" baseline="0">
                <a:effectLst/>
              </a:rPr>
              <a:t>How often do you engage in sports in a sports club/team</a:t>
            </a:r>
            <a:endParaRPr lang="is-IS" sz="1100">
              <a:effectLst/>
            </a:endParaRPr>
          </a:p>
        </c:rich>
      </c:tx>
      <c:layout>
        <c:manualLayout>
          <c:xMode val="edge"/>
          <c:yMode val="edge"/>
          <c:x val="0.245594925634296"/>
          <c:y val="0.033925707203266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78205939691622"/>
          <c:y val="0.0317749238202919"/>
          <c:w val="0.900150040300081"/>
          <c:h val="0.751413678552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Almost never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Sheet1!$B$6:$B$7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Sheet1!$C$6:$C$7</c:f>
              <c:numCache>
                <c:formatCode>0</c:formatCode>
                <c:ptCount val="2"/>
                <c:pt idx="0">
                  <c:v>18.6</c:v>
                </c:pt>
                <c:pt idx="1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Once or twice a week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Sheet1!$B$6:$B$7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Sheet1!$D$6:$D$7</c:f>
              <c:numCache>
                <c:formatCode>0</c:formatCode>
                <c:ptCount val="2"/>
                <c:pt idx="0">
                  <c:v>23.8</c:v>
                </c:pt>
                <c:pt idx="1">
                  <c:v>12.3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3 times a week or more often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Sheet1!$B$6:$B$7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Sheet1!$E$6:$E$7</c:f>
              <c:numCache>
                <c:formatCode>0</c:formatCode>
                <c:ptCount val="2"/>
                <c:pt idx="0">
                  <c:v>16.1</c:v>
                </c:pt>
                <c:pt idx="1">
                  <c:v>10.9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20"/>
        <c:axId val="-2132391624"/>
        <c:axId val="2090375208"/>
      </c:barChart>
      <c:catAx>
        <c:axId val="-2132391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s-IS"/>
                  <a:t>Daily smoking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90375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0375208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440650790167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32391624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9741760882638"/>
          <c:y val="0.173065762143544"/>
          <c:w val="0.614320309802796"/>
          <c:h val="0.215730139841845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/>
            </a:pPr>
            <a:r>
              <a:rPr lang="is-IS" sz="1100" b="0" i="0" baseline="0">
                <a:effectLst/>
              </a:rPr>
              <a:t>Age for the first time: Smoked cigarette</a:t>
            </a:r>
            <a:endParaRPr lang="is-IS" sz="1100">
              <a:effectLst/>
            </a:endParaRPr>
          </a:p>
        </c:rich>
      </c:tx>
      <c:layout>
        <c:manualLayout>
          <c:xMode val="edge"/>
          <c:yMode val="edge"/>
          <c:x val="0.321390194225722"/>
          <c:y val="0.070678531172804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86432398429535"/>
          <c:y val="0.0755384782077841"/>
          <c:w val="0.888314303484047"/>
          <c:h val="0.81874725422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'hvenær drukkin'!$B$3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'hvenær drukkin'!$A$4:$A$9</c:f>
              <c:strCache>
                <c:ptCount val="6"/>
                <c:pt idx="0">
                  <c:v>Never</c:v>
                </c:pt>
                <c:pt idx="1">
                  <c:v>11 or younger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 or older</c:v>
                </c:pt>
              </c:strCache>
            </c:strRef>
          </c:cat>
          <c:val>
            <c:numRef>
              <c:f>'hvenær drukkin'!$B$4:$B$9</c:f>
              <c:numCache>
                <c:formatCode>General</c:formatCode>
                <c:ptCount val="6"/>
                <c:pt idx="0">
                  <c:v>40.5</c:v>
                </c:pt>
                <c:pt idx="1">
                  <c:v>24.5</c:v>
                </c:pt>
                <c:pt idx="2">
                  <c:v>10.5</c:v>
                </c:pt>
                <c:pt idx="3">
                  <c:v>8.6</c:v>
                </c:pt>
                <c:pt idx="4">
                  <c:v>10.9</c:v>
                </c:pt>
                <c:pt idx="5">
                  <c:v>5.1</c:v>
                </c:pt>
              </c:numCache>
            </c:numRef>
          </c:val>
        </c:ser>
        <c:ser>
          <c:idx val="1"/>
          <c:order val="1"/>
          <c:tx>
            <c:strRef>
              <c:f>'hvenær drukkin'!$C$3</c:f>
              <c:strCache>
                <c:ptCount val="1"/>
                <c:pt idx="0">
                  <c:v>All cities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'hvenær drukkin'!$A$4:$A$9</c:f>
              <c:strCache>
                <c:ptCount val="6"/>
                <c:pt idx="0">
                  <c:v>Never</c:v>
                </c:pt>
                <c:pt idx="1">
                  <c:v>11 or younger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 or older</c:v>
                </c:pt>
              </c:strCache>
            </c:strRef>
          </c:cat>
          <c:val>
            <c:numRef>
              <c:f>'hvenær drukkin'!$C$4:$C$9</c:f>
              <c:numCache>
                <c:formatCode>General</c:formatCode>
                <c:ptCount val="6"/>
                <c:pt idx="0">
                  <c:v>57.8</c:v>
                </c:pt>
                <c:pt idx="1">
                  <c:v>6.0</c:v>
                </c:pt>
                <c:pt idx="2">
                  <c:v>5.6</c:v>
                </c:pt>
                <c:pt idx="3">
                  <c:v>7.4</c:v>
                </c:pt>
                <c:pt idx="4">
                  <c:v>11.6</c:v>
                </c:pt>
                <c:pt idx="5">
                  <c:v>11.6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2250520"/>
        <c:axId val="-2132247544"/>
      </c:barChart>
      <c:catAx>
        <c:axId val="-2132250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247544"/>
        <c:crosses val="autoZero"/>
        <c:auto val="1"/>
        <c:lblAlgn val="ctr"/>
        <c:lblOffset val="100"/>
        <c:noMultiLvlLbl val="0"/>
      </c:catAx>
      <c:valAx>
        <c:axId val="-2132247544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2250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344117566526"/>
          <c:y val="0.138190049049298"/>
          <c:w val="0.395722449745943"/>
          <c:h val="0.12739627227588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/>
              <a:t>I find the school studies pointless</a:t>
            </a:r>
          </a:p>
        </c:rich>
      </c:tx>
      <c:layout>
        <c:manualLayout>
          <c:xMode val="edge"/>
          <c:yMode val="edge"/>
          <c:x val="0.330346828818343"/>
          <c:y val="0.03762977931295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09091053482157"/>
          <c:y val="0.0700638245230299"/>
          <c:w val="0.879924212598426"/>
          <c:h val="0.668537012810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Sheet32!$D$2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Sheet32!$B$3:$C$6</c:f>
              <c:multiLvlStrCache>
                <c:ptCount val="4"/>
                <c:lvl>
                  <c:pt idx="0">
                    <c:v>Applies almost always or often to me</c:v>
                  </c:pt>
                  <c:pt idx="1">
                    <c:v>Applies sometimes to me</c:v>
                  </c:pt>
                  <c:pt idx="2">
                    <c:v>Applies almost always or often to me</c:v>
                  </c:pt>
                  <c:pt idx="3">
                    <c:v>Applies sometimes to me</c:v>
                  </c:pt>
                </c:lvl>
                <c:lvl>
                  <c:pt idx="0">
                    <c:v>Dobele</c:v>
                  </c:pt>
                  <c:pt idx="2">
                    <c:v>All cities</c:v>
                  </c:pt>
                </c:lvl>
              </c:multiLvlStrCache>
            </c:multiLvlStrRef>
          </c:cat>
          <c:val>
            <c:numRef>
              <c:f>Sheet32!$D$3:$D$6</c:f>
              <c:numCache>
                <c:formatCode>General</c:formatCode>
                <c:ptCount val="4"/>
                <c:pt idx="0">
                  <c:v>11.4</c:v>
                </c:pt>
                <c:pt idx="1">
                  <c:v>30.9</c:v>
                </c:pt>
                <c:pt idx="2">
                  <c:v>13.4</c:v>
                </c:pt>
                <c:pt idx="3">
                  <c:v>25.4</c:v>
                </c:pt>
              </c:numCache>
            </c:numRef>
          </c:val>
        </c:ser>
        <c:ser>
          <c:idx val="1"/>
          <c:order val="1"/>
          <c:tx>
            <c:strRef>
              <c:f>Sheet32!$E$2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Sheet32!$B$3:$C$6</c:f>
              <c:multiLvlStrCache>
                <c:ptCount val="4"/>
                <c:lvl>
                  <c:pt idx="0">
                    <c:v>Applies almost always or often to me</c:v>
                  </c:pt>
                  <c:pt idx="1">
                    <c:v>Applies sometimes to me</c:v>
                  </c:pt>
                  <c:pt idx="2">
                    <c:v>Applies almost always or often to me</c:v>
                  </c:pt>
                  <c:pt idx="3">
                    <c:v>Applies sometimes to me</c:v>
                  </c:pt>
                </c:lvl>
                <c:lvl>
                  <c:pt idx="0">
                    <c:v>Dobele</c:v>
                  </c:pt>
                  <c:pt idx="2">
                    <c:v>All cities</c:v>
                  </c:pt>
                </c:lvl>
              </c:multiLvlStrCache>
            </c:multiLvlStrRef>
          </c:cat>
          <c:val>
            <c:numRef>
              <c:f>Sheet32!$E$3:$E$6</c:f>
              <c:numCache>
                <c:formatCode>General</c:formatCode>
                <c:ptCount val="4"/>
                <c:pt idx="0">
                  <c:v>7.6</c:v>
                </c:pt>
                <c:pt idx="1">
                  <c:v>26.7</c:v>
                </c:pt>
                <c:pt idx="2">
                  <c:v>6.4</c:v>
                </c:pt>
                <c:pt idx="3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Sheet32!$F$2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Sheet32!$B$3:$C$6</c:f>
              <c:multiLvlStrCache>
                <c:ptCount val="4"/>
                <c:lvl>
                  <c:pt idx="0">
                    <c:v>Applies almost always or often to me</c:v>
                  </c:pt>
                  <c:pt idx="1">
                    <c:v>Applies sometimes to me</c:v>
                  </c:pt>
                  <c:pt idx="2">
                    <c:v>Applies almost always or often to me</c:v>
                  </c:pt>
                  <c:pt idx="3">
                    <c:v>Applies sometimes to me</c:v>
                  </c:pt>
                </c:lvl>
                <c:lvl>
                  <c:pt idx="0">
                    <c:v>Dobele</c:v>
                  </c:pt>
                  <c:pt idx="2">
                    <c:v>All cities</c:v>
                  </c:pt>
                </c:lvl>
              </c:multiLvlStrCache>
            </c:multiLvlStrRef>
          </c:cat>
          <c:val>
            <c:numRef>
              <c:f>Sheet32!$F$3:$F$6</c:f>
              <c:numCache>
                <c:formatCode>General</c:formatCode>
                <c:ptCount val="4"/>
                <c:pt idx="0">
                  <c:v>9.4</c:v>
                </c:pt>
                <c:pt idx="1">
                  <c:v>28.7</c:v>
                </c:pt>
                <c:pt idx="2">
                  <c:v>9.9</c:v>
                </c:pt>
                <c:pt idx="3">
                  <c:v>22.8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23"/>
        <c:axId val="-2101189720"/>
        <c:axId val="-2096668088"/>
      </c:barChart>
      <c:catAx>
        <c:axId val="-210118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96668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6668088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39704349635949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1189720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2782943987205"/>
          <c:y val="0.117862137787555"/>
          <c:w val="0.616890526298892"/>
          <c:h val="0.087201083719652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/>
              <a:t>I feel bad at school </a:t>
            </a:r>
          </a:p>
        </c:rich>
      </c:tx>
      <c:layout>
        <c:manualLayout>
          <c:xMode val="edge"/>
          <c:yMode val="edge"/>
          <c:x val="0.402533727870003"/>
          <c:y val="0.037629794353681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690620426001"/>
          <c:y val="0.0262562634216178"/>
          <c:w val="0.87795648766653"/>
          <c:h val="0.71869376824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Sheet33!$D$1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Sheet33!$B$2:$C$5</c:f>
              <c:multiLvlStrCache>
                <c:ptCount val="4"/>
                <c:lvl>
                  <c:pt idx="0">
                    <c:v>Applies almost always or often to me</c:v>
                  </c:pt>
                  <c:pt idx="1">
                    <c:v>Applies sometimes to me</c:v>
                  </c:pt>
                  <c:pt idx="2">
                    <c:v>Applies almost always or often to me</c:v>
                  </c:pt>
                  <c:pt idx="3">
                    <c:v>Applies sometimes to me</c:v>
                  </c:pt>
                </c:lvl>
                <c:lvl>
                  <c:pt idx="0">
                    <c:v>Dobele</c:v>
                  </c:pt>
                  <c:pt idx="2">
                    <c:v>All cities</c:v>
                  </c:pt>
                </c:lvl>
              </c:multiLvlStrCache>
            </c:multiLvlStrRef>
          </c:cat>
          <c:val>
            <c:numRef>
              <c:f>Sheet33!$D$2:$D$5</c:f>
              <c:numCache>
                <c:formatCode>General</c:formatCode>
                <c:ptCount val="4"/>
                <c:pt idx="0">
                  <c:v>9.9</c:v>
                </c:pt>
                <c:pt idx="1">
                  <c:v>23.1</c:v>
                </c:pt>
                <c:pt idx="2">
                  <c:v>12.1</c:v>
                </c:pt>
                <c:pt idx="3">
                  <c:v>15.4</c:v>
                </c:pt>
              </c:numCache>
            </c:numRef>
          </c:val>
        </c:ser>
        <c:ser>
          <c:idx val="1"/>
          <c:order val="1"/>
          <c:tx>
            <c:strRef>
              <c:f>Sheet33!$E$1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Sheet33!$B$2:$C$5</c:f>
              <c:multiLvlStrCache>
                <c:ptCount val="4"/>
                <c:lvl>
                  <c:pt idx="0">
                    <c:v>Applies almost always or often to me</c:v>
                  </c:pt>
                  <c:pt idx="1">
                    <c:v>Applies sometimes to me</c:v>
                  </c:pt>
                  <c:pt idx="2">
                    <c:v>Applies almost always or often to me</c:v>
                  </c:pt>
                  <c:pt idx="3">
                    <c:v>Applies sometimes to me</c:v>
                  </c:pt>
                </c:lvl>
                <c:lvl>
                  <c:pt idx="0">
                    <c:v>Dobele</c:v>
                  </c:pt>
                  <c:pt idx="2">
                    <c:v>All cities</c:v>
                  </c:pt>
                </c:lvl>
              </c:multiLvlStrCache>
            </c:multiLvlStrRef>
          </c:cat>
          <c:val>
            <c:numRef>
              <c:f>Sheet33!$E$2:$E$5</c:f>
              <c:numCache>
                <c:formatCode>General</c:formatCode>
                <c:ptCount val="4"/>
                <c:pt idx="0">
                  <c:v>4.6</c:v>
                </c:pt>
                <c:pt idx="1">
                  <c:v>19.1</c:v>
                </c:pt>
                <c:pt idx="2">
                  <c:v>8.1</c:v>
                </c:pt>
                <c:pt idx="3">
                  <c:v>15.8</c:v>
                </c:pt>
              </c:numCache>
            </c:numRef>
          </c:val>
        </c:ser>
        <c:ser>
          <c:idx val="2"/>
          <c:order val="2"/>
          <c:tx>
            <c:strRef>
              <c:f>Sheet33!$F$1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Sheet33!$B$2:$C$5</c:f>
              <c:multiLvlStrCache>
                <c:ptCount val="4"/>
                <c:lvl>
                  <c:pt idx="0">
                    <c:v>Applies almost always or often to me</c:v>
                  </c:pt>
                  <c:pt idx="1">
                    <c:v>Applies sometimes to me</c:v>
                  </c:pt>
                  <c:pt idx="2">
                    <c:v>Applies almost always or often to me</c:v>
                  </c:pt>
                  <c:pt idx="3">
                    <c:v>Applies sometimes to me</c:v>
                  </c:pt>
                </c:lvl>
                <c:lvl>
                  <c:pt idx="0">
                    <c:v>Dobele</c:v>
                  </c:pt>
                  <c:pt idx="2">
                    <c:v>All cities</c:v>
                  </c:pt>
                </c:lvl>
              </c:multiLvlStrCache>
            </c:multiLvlStrRef>
          </c:cat>
          <c:val>
            <c:numRef>
              <c:f>Sheet33!$F$2:$F$5</c:f>
              <c:numCache>
                <c:formatCode>General</c:formatCode>
                <c:ptCount val="4"/>
                <c:pt idx="0">
                  <c:v>7.1</c:v>
                </c:pt>
                <c:pt idx="1">
                  <c:v>21.0</c:v>
                </c:pt>
                <c:pt idx="2">
                  <c:v>10.1</c:v>
                </c:pt>
                <c:pt idx="3">
                  <c:v>15.6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23"/>
        <c:axId val="-2098375512"/>
        <c:axId val="-2101613752"/>
      </c:barChart>
      <c:catAx>
        <c:axId val="-2098375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1613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1613752"/>
        <c:scaling>
          <c:orientation val="minMax"/>
          <c:max val="5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39704349635949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98375512"/>
        <c:crosses val="autoZero"/>
        <c:crossBetween val="between"/>
        <c:majorUnit val="5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2782943987205"/>
          <c:y val="0.117862137787555"/>
          <c:w val="0.616890526298892"/>
          <c:h val="0.087201083719652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 sz="1100" b="0" i="0" baseline="0">
                <a:effectLst/>
              </a:rPr>
              <a:t>Waterpipe - Once or more often during lifetime</a:t>
            </a:r>
            <a:endParaRPr lang="is-IS" sz="1100">
              <a:effectLst/>
            </a:endParaRPr>
          </a:p>
        </c:rich>
      </c:tx>
      <c:layout>
        <c:manualLayout>
          <c:xMode val="edge"/>
          <c:yMode val="edge"/>
          <c:x val="0.278928335225926"/>
          <c:y val="0.04318501118351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56769380205427"/>
          <c:y val="0.146226413583598"/>
          <c:w val="0.900150040300081"/>
          <c:h val="0.75956180782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waterpipe!$C$70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waterpipe!$B$71:$B$72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waterpipe!$C$71:$C$72</c:f>
              <c:numCache>
                <c:formatCode>General</c:formatCode>
                <c:ptCount val="2"/>
                <c:pt idx="0">
                  <c:v>41.9</c:v>
                </c:pt>
                <c:pt idx="1">
                  <c:v>29.1</c:v>
                </c:pt>
              </c:numCache>
            </c:numRef>
          </c:val>
        </c:ser>
        <c:ser>
          <c:idx val="1"/>
          <c:order val="1"/>
          <c:tx>
            <c:strRef>
              <c:f>waterpipe!$D$70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waterpipe!$B$71:$B$72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waterpipe!$D$71:$D$72</c:f>
              <c:numCache>
                <c:formatCode>0.0</c:formatCode>
                <c:ptCount val="2"/>
                <c:pt idx="0">
                  <c:v>53.4</c:v>
                </c:pt>
                <c:pt idx="1">
                  <c:v>24.0</c:v>
                </c:pt>
              </c:numCache>
            </c:numRef>
          </c:val>
        </c:ser>
        <c:ser>
          <c:idx val="2"/>
          <c:order val="2"/>
          <c:tx>
            <c:strRef>
              <c:f>waterpipe!$E$70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waterpipe!$B$71:$B$72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waterpipe!$E$71:$E$72</c:f>
              <c:numCache>
                <c:formatCode>0.0</c:formatCode>
                <c:ptCount val="2"/>
                <c:pt idx="0" formatCode="General">
                  <c:v>47.8</c:v>
                </c:pt>
                <c:pt idx="1">
                  <c:v>26.6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20"/>
        <c:axId val="-2104723400"/>
        <c:axId val="-2104630760"/>
      </c:barChart>
      <c:catAx>
        <c:axId val="-210472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4630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4630760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440650790167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4723400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9741733947282"/>
          <c:y val="0.108695564000957"/>
          <c:w val="0.614320309802796"/>
          <c:h val="0.13427242233858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 sz="1100" b="0" i="0" baseline="0">
                <a:effectLst/>
              </a:rPr>
              <a:t>Tried alcohol - Once or more in lifetime</a:t>
            </a:r>
            <a:endParaRPr lang="is-IS" sz="110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70673341758206"/>
          <c:y val="0.20190557505613"/>
          <c:w val="0.908759599494508"/>
          <c:h val="0.703823430245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alkóhól!$C$67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alkóhól!$B$68:$B$69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alkóhól!$C$68:$C$69</c:f>
              <c:numCache>
                <c:formatCode>General</c:formatCode>
                <c:ptCount val="2"/>
                <c:pt idx="0">
                  <c:v>80.0</c:v>
                </c:pt>
                <c:pt idx="1">
                  <c:v>62.1</c:v>
                </c:pt>
              </c:numCache>
            </c:numRef>
          </c:val>
        </c:ser>
        <c:ser>
          <c:idx val="1"/>
          <c:order val="1"/>
          <c:tx>
            <c:strRef>
              <c:f>alkóhól!$D$67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alkóhól!$B$68:$B$69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alkóhól!$D$68:$D$69</c:f>
              <c:numCache>
                <c:formatCode>General</c:formatCode>
                <c:ptCount val="2"/>
                <c:pt idx="0">
                  <c:v>87.7</c:v>
                </c:pt>
                <c:pt idx="1">
                  <c:v>69.2</c:v>
                </c:pt>
              </c:numCache>
            </c:numRef>
          </c:val>
        </c:ser>
        <c:ser>
          <c:idx val="2"/>
          <c:order val="2"/>
          <c:tx>
            <c:strRef>
              <c:f>alkóhól!$E$67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alkóhól!$B$68:$B$69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alkóhól!$E$68:$E$69</c:f>
              <c:numCache>
                <c:formatCode>General</c:formatCode>
                <c:ptCount val="2"/>
                <c:pt idx="0">
                  <c:v>83.9</c:v>
                </c:pt>
                <c:pt idx="1">
                  <c:v>65.6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9"/>
        <c:axId val="-2131620600"/>
        <c:axId val="-2104044536"/>
      </c:barChart>
      <c:catAx>
        <c:axId val="-2131620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4044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4044536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440650790167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31620600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0815433766917"/>
          <c:y val="0.0837513834867027"/>
          <c:w val="0.603115156223002"/>
          <c:h val="0.087447111279764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/>
            </a:pPr>
            <a:r>
              <a:rPr lang="is-IS" sz="1100" b="0"/>
              <a:t>Age for the first time: </a:t>
            </a:r>
            <a:r>
              <a:rPr lang="is-IS" sz="1100" b="0" baseline="0"/>
              <a:t> Had a d</a:t>
            </a:r>
            <a:r>
              <a:rPr lang="is-IS" sz="1100" b="0"/>
              <a:t>rink of alcohol</a:t>
            </a:r>
          </a:p>
        </c:rich>
      </c:tx>
      <c:layout>
        <c:manualLayout>
          <c:xMode val="edge"/>
          <c:yMode val="edge"/>
          <c:x val="0.310804651654013"/>
          <c:y val="0.07874719248220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98277730186856"/>
          <c:y val="0.0754453909076586"/>
          <c:w val="0.888314303484047"/>
          <c:h val="0.799796587926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'hvenær ölvuð'!$D$1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'hvenær ölvuð'!$C$2:$C$7</c:f>
              <c:strCache>
                <c:ptCount val="6"/>
                <c:pt idx="0">
                  <c:v>Never</c:v>
                </c:pt>
                <c:pt idx="1">
                  <c:v>11 or younger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 or older</c:v>
                </c:pt>
              </c:strCache>
            </c:strRef>
          </c:cat>
          <c:val>
            <c:numRef>
              <c:f>'hvenær ölvuð'!$D$2:$D$7</c:f>
              <c:numCache>
                <c:formatCode>General</c:formatCode>
                <c:ptCount val="6"/>
                <c:pt idx="0">
                  <c:v>37.3</c:v>
                </c:pt>
                <c:pt idx="1">
                  <c:v>8.3</c:v>
                </c:pt>
                <c:pt idx="2">
                  <c:v>7.5</c:v>
                </c:pt>
                <c:pt idx="3">
                  <c:v>9.9</c:v>
                </c:pt>
                <c:pt idx="4">
                  <c:v>19.8</c:v>
                </c:pt>
                <c:pt idx="5">
                  <c:v>17.1</c:v>
                </c:pt>
              </c:numCache>
            </c:numRef>
          </c:val>
        </c:ser>
        <c:ser>
          <c:idx val="1"/>
          <c:order val="1"/>
          <c:tx>
            <c:strRef>
              <c:f>'hvenær ölvuð'!$E$1</c:f>
              <c:strCache>
                <c:ptCount val="1"/>
                <c:pt idx="0">
                  <c:v>All cities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'hvenær ölvuð'!$C$2:$C$7</c:f>
              <c:strCache>
                <c:ptCount val="6"/>
                <c:pt idx="0">
                  <c:v>Never</c:v>
                </c:pt>
                <c:pt idx="1">
                  <c:v>11 or younger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 or older</c:v>
                </c:pt>
              </c:strCache>
            </c:strRef>
          </c:cat>
          <c:val>
            <c:numRef>
              <c:f>'hvenær ölvuð'!$E$2:$E$7</c:f>
              <c:numCache>
                <c:formatCode>General</c:formatCode>
                <c:ptCount val="6"/>
                <c:pt idx="0">
                  <c:v>41.7</c:v>
                </c:pt>
                <c:pt idx="1">
                  <c:v>5.8</c:v>
                </c:pt>
                <c:pt idx="2">
                  <c:v>5.9</c:v>
                </c:pt>
                <c:pt idx="3">
                  <c:v>11.2</c:v>
                </c:pt>
                <c:pt idx="4">
                  <c:v>18.7</c:v>
                </c:pt>
                <c:pt idx="5">
                  <c:v>16.8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2293304"/>
        <c:axId val="-2099791976"/>
      </c:barChart>
      <c:catAx>
        <c:axId val="-2102293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9791976"/>
        <c:crosses val="autoZero"/>
        <c:auto val="1"/>
        <c:lblAlgn val="ctr"/>
        <c:lblOffset val="100"/>
        <c:noMultiLvlLbl val="0"/>
      </c:catAx>
      <c:valAx>
        <c:axId val="-2099791976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2293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344117566526"/>
          <c:y val="0.138190049049298"/>
          <c:w val="0.395722449745943"/>
          <c:h val="0.12739627227588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is-IS" sz="1100" b="0" i="0" baseline="0">
                <a:effectLst/>
              </a:rPr>
              <a:t>Drunk - Once or more in lifetime</a:t>
            </a:r>
            <a:endParaRPr lang="is-IS" sz="110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794589137896"/>
          <c:y val="0.106567063732418"/>
          <c:w val="0.893134859909296"/>
          <c:h val="0.799159047472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alkóhól!$B$141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alkóhól!$A$142:$A$143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alkóhól!$B$142:$B$143</c:f>
              <c:numCache>
                <c:formatCode>General</c:formatCode>
                <c:ptCount val="2"/>
                <c:pt idx="0">
                  <c:v>41.6</c:v>
                </c:pt>
                <c:pt idx="1">
                  <c:v>30.7</c:v>
                </c:pt>
              </c:numCache>
            </c:numRef>
          </c:val>
        </c:ser>
        <c:ser>
          <c:idx val="1"/>
          <c:order val="1"/>
          <c:tx>
            <c:strRef>
              <c:f>alkóhól!$C$141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alkóhól!$A$142:$A$143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alkóhól!$C$142:$C$143</c:f>
              <c:numCache>
                <c:formatCode>General</c:formatCode>
                <c:ptCount val="2"/>
                <c:pt idx="0">
                  <c:v>38.9</c:v>
                </c:pt>
                <c:pt idx="1">
                  <c:v>30.7</c:v>
                </c:pt>
              </c:numCache>
            </c:numRef>
          </c:val>
        </c:ser>
        <c:ser>
          <c:idx val="2"/>
          <c:order val="2"/>
          <c:tx>
            <c:strRef>
              <c:f>alkóhól!$D$141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alkóhól!$A$142:$A$143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alkóhól!$D$142:$D$143</c:f>
              <c:numCache>
                <c:formatCode>0.0</c:formatCode>
                <c:ptCount val="2"/>
                <c:pt idx="0" formatCode="General">
                  <c:v>40.2</c:v>
                </c:pt>
                <c:pt idx="1">
                  <c:v>30.7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9"/>
        <c:axId val="-2103735112"/>
        <c:axId val="-2103731832"/>
      </c:barChart>
      <c:catAx>
        <c:axId val="-210373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3731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3731832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440650790167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3735112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0815433766917"/>
          <c:y val="0.0676870636220396"/>
          <c:w val="0.607130946087569"/>
          <c:h val="0.13387457818612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/>
            </a:pPr>
            <a:r>
              <a:rPr lang="is-IS" sz="1100" b="0" i="0" baseline="0">
                <a:effectLst/>
              </a:rPr>
              <a:t>Age for the first time: Got drunk</a:t>
            </a:r>
            <a:endParaRPr lang="is-IS" sz="1100">
              <a:effectLst/>
            </a:endParaRPr>
          </a:p>
        </c:rich>
      </c:tx>
      <c:layout>
        <c:manualLayout>
          <c:xMode val="edge"/>
          <c:yMode val="edge"/>
          <c:x val="0.357656778993402"/>
          <c:y val="0.07067855183571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98277730186856"/>
          <c:y val="0.0754453909076586"/>
          <c:w val="0.888314303484047"/>
          <c:h val="0.81874725422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'hvenær drukkin'!$B$3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'hvenær drukkin'!$A$4:$A$9</c:f>
              <c:strCache>
                <c:ptCount val="6"/>
                <c:pt idx="0">
                  <c:v>Never</c:v>
                </c:pt>
                <c:pt idx="1">
                  <c:v>11 or younger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 or older</c:v>
                </c:pt>
              </c:strCache>
            </c:strRef>
          </c:cat>
          <c:val>
            <c:numRef>
              <c:f>'hvenær drukkin'!$B$4:$B$9</c:f>
              <c:numCache>
                <c:formatCode>General</c:formatCode>
                <c:ptCount val="6"/>
                <c:pt idx="0">
                  <c:v>65.4</c:v>
                </c:pt>
                <c:pt idx="1">
                  <c:v>3.7</c:v>
                </c:pt>
                <c:pt idx="2">
                  <c:v>3.7</c:v>
                </c:pt>
                <c:pt idx="3">
                  <c:v>5.3</c:v>
                </c:pt>
                <c:pt idx="4">
                  <c:v>8.1</c:v>
                </c:pt>
                <c:pt idx="5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'hvenær drukkin'!$C$3</c:f>
              <c:strCache>
                <c:ptCount val="1"/>
                <c:pt idx="0">
                  <c:v>All cities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'hvenær drukkin'!$A$4:$A$9</c:f>
              <c:strCache>
                <c:ptCount val="6"/>
                <c:pt idx="0">
                  <c:v>Never</c:v>
                </c:pt>
                <c:pt idx="1">
                  <c:v>11 or younger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 or older</c:v>
                </c:pt>
              </c:strCache>
            </c:strRef>
          </c:cat>
          <c:val>
            <c:numRef>
              <c:f>'hvenær drukkin'!$C$4:$C$9</c:f>
              <c:numCache>
                <c:formatCode>General</c:formatCode>
                <c:ptCount val="6"/>
                <c:pt idx="0">
                  <c:v>70.6</c:v>
                </c:pt>
                <c:pt idx="1">
                  <c:v>1.7</c:v>
                </c:pt>
                <c:pt idx="2">
                  <c:v>1.8</c:v>
                </c:pt>
                <c:pt idx="3">
                  <c:v>3.5</c:v>
                </c:pt>
                <c:pt idx="4">
                  <c:v>7.9</c:v>
                </c:pt>
                <c:pt idx="5">
                  <c:v>14.5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0436344"/>
        <c:axId val="-2100734200"/>
      </c:barChart>
      <c:catAx>
        <c:axId val="-2100436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0734200"/>
        <c:crosses val="autoZero"/>
        <c:auto val="1"/>
        <c:lblAlgn val="ctr"/>
        <c:lblOffset val="100"/>
        <c:noMultiLvlLbl val="0"/>
      </c:catAx>
      <c:valAx>
        <c:axId val="-2100734200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0436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344117566526"/>
          <c:y val="0.138190049049298"/>
          <c:w val="0.395722449745943"/>
          <c:h val="0.12739627227588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8422061713955"/>
          <c:y val="0.121536517337042"/>
          <c:w val="0.891926560650507"/>
          <c:h val="0.639570181932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'hvar drukkin '!$B$3</c:f>
              <c:strCache>
                <c:ptCount val="1"/>
                <c:pt idx="0">
                  <c:v>Dobele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'hvar drukkin '!$A$4:$A$10</c:f>
              <c:strCache>
                <c:ptCount val="7"/>
                <c:pt idx="0">
                  <c:v>In your home</c:v>
                </c:pt>
                <c:pt idx="1">
                  <c:v>In the home of others</c:v>
                </c:pt>
                <c:pt idx="2">
                  <c:v>In the city centre</c:v>
                </c:pt>
                <c:pt idx="3">
                  <c:v>Elsewhere outdoors</c:v>
                </c:pt>
                <c:pt idx="4">
                  <c:v>In a club/disco or a bar/pub</c:v>
                </c:pt>
                <c:pt idx="5">
                  <c:v>In a school dance/ball</c:v>
                </c:pt>
                <c:pt idx="6">
                  <c:v>In a youth club/centre</c:v>
                </c:pt>
              </c:strCache>
            </c:strRef>
          </c:cat>
          <c:val>
            <c:numRef>
              <c:f>'hvar drukkin '!$B$4:$B$10</c:f>
              <c:numCache>
                <c:formatCode>General</c:formatCode>
                <c:ptCount val="7"/>
                <c:pt idx="0">
                  <c:v>8.6</c:v>
                </c:pt>
                <c:pt idx="1">
                  <c:v>20.3</c:v>
                </c:pt>
                <c:pt idx="2">
                  <c:v>4.7</c:v>
                </c:pt>
                <c:pt idx="3">
                  <c:v>15.2</c:v>
                </c:pt>
                <c:pt idx="4">
                  <c:v>7.8</c:v>
                </c:pt>
                <c:pt idx="5">
                  <c:v>4.3</c:v>
                </c:pt>
                <c:pt idx="6">
                  <c:v>3.5</c:v>
                </c:pt>
              </c:numCache>
            </c:numRef>
          </c:val>
        </c:ser>
        <c:ser>
          <c:idx val="1"/>
          <c:order val="1"/>
          <c:tx>
            <c:strRef>
              <c:f>'hvar drukkin '!$C$3</c:f>
              <c:strCache>
                <c:ptCount val="1"/>
                <c:pt idx="0">
                  <c:v>All cities 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0204248366013072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612745098039216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408496732026144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0612745098039216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816993464052288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0612745098039216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816993464052288"/>
                  <c:y val="-6.971920860364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'hvar drukkin '!$A$4:$A$10</c:f>
              <c:strCache>
                <c:ptCount val="7"/>
                <c:pt idx="0">
                  <c:v>In your home</c:v>
                </c:pt>
                <c:pt idx="1">
                  <c:v>In the home of others</c:v>
                </c:pt>
                <c:pt idx="2">
                  <c:v>In the city centre</c:v>
                </c:pt>
                <c:pt idx="3">
                  <c:v>Elsewhere outdoors</c:v>
                </c:pt>
                <c:pt idx="4">
                  <c:v>In a club/disco or a bar/pub</c:v>
                </c:pt>
                <c:pt idx="5">
                  <c:v>In a school dance/ball</c:v>
                </c:pt>
                <c:pt idx="6">
                  <c:v>In a youth club/centre</c:v>
                </c:pt>
              </c:strCache>
            </c:strRef>
          </c:cat>
          <c:val>
            <c:numRef>
              <c:f>'hvar drukkin '!$C$4:$C$10</c:f>
              <c:numCache>
                <c:formatCode>General</c:formatCode>
                <c:ptCount val="7"/>
                <c:pt idx="0">
                  <c:v>9.700000000000001</c:v>
                </c:pt>
                <c:pt idx="1">
                  <c:v>17.7</c:v>
                </c:pt>
                <c:pt idx="2">
                  <c:v>18.9</c:v>
                </c:pt>
                <c:pt idx="3">
                  <c:v>27.1</c:v>
                </c:pt>
                <c:pt idx="4">
                  <c:v>27.9</c:v>
                </c:pt>
                <c:pt idx="5">
                  <c:v>8.9</c:v>
                </c:pt>
                <c:pt idx="6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6"/>
        <c:axId val="-2133083160"/>
        <c:axId val="-2105168680"/>
      </c:barChart>
      <c:catAx>
        <c:axId val="-2133083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5168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5168680"/>
        <c:scaling>
          <c:orientation val="minMax"/>
          <c:max val="5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3508770153730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33083160"/>
        <c:crosses val="autoZero"/>
        <c:crossBetween val="between"/>
        <c:majorUnit val="5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08308083732181"/>
          <c:y val="0.0172097718554411"/>
          <c:w val="0.392523339645835"/>
          <c:h val="0.0859334856094298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is-IS" sz="1050"/>
              <a:t>Sleeping pills or tranquilizers  - Once or more often in lifetime</a:t>
            </a:r>
          </a:p>
        </c:rich>
      </c:tx>
      <c:layout>
        <c:manualLayout>
          <c:xMode val="edge"/>
          <c:yMode val="edge"/>
          <c:x val="0.247115464909558"/>
          <c:y val="0.043200778789128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77748568830471"/>
          <c:y val="0.0445385152544005"/>
          <c:w val="0.900151817146913"/>
          <c:h val="0.861187964711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'önnur vímuefni '!$B$1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'önnur vímuefni '!$A$2:$A$3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'önnur vímuefni '!$B$2:$B$3</c:f>
              <c:numCache>
                <c:formatCode>General</c:formatCode>
                <c:ptCount val="2"/>
                <c:pt idx="0">
                  <c:v>8.9</c:v>
                </c:pt>
                <c:pt idx="1">
                  <c:v>8.8</c:v>
                </c:pt>
              </c:numCache>
            </c:numRef>
          </c:val>
        </c:ser>
        <c:ser>
          <c:idx val="1"/>
          <c:order val="1"/>
          <c:tx>
            <c:strRef>
              <c:f>'önnur vímuefni '!$C$1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'önnur vímuefni '!$A$2:$A$3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'önnur vímuefni '!$C$2:$C$3</c:f>
              <c:numCache>
                <c:formatCode>General</c:formatCode>
                <c:ptCount val="2"/>
                <c:pt idx="0">
                  <c:v>14.5</c:v>
                </c:pt>
                <c:pt idx="1">
                  <c:v>13.0</c:v>
                </c:pt>
              </c:numCache>
            </c:numRef>
          </c:val>
        </c:ser>
        <c:ser>
          <c:idx val="2"/>
          <c:order val="2"/>
          <c:tx>
            <c:strRef>
              <c:f>'önnur vímuefni '!$D$1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'önnur vímuefni '!$A$2:$A$3</c:f>
              <c:strCache>
                <c:ptCount val="2"/>
                <c:pt idx="0">
                  <c:v>Dobele</c:v>
                </c:pt>
                <c:pt idx="1">
                  <c:v>All cities</c:v>
                </c:pt>
              </c:strCache>
            </c:strRef>
          </c:cat>
          <c:val>
            <c:numRef>
              <c:f>'önnur vímuefni '!$D$2:$D$3</c:f>
              <c:numCache>
                <c:formatCode>General</c:formatCode>
                <c:ptCount val="2"/>
                <c:pt idx="0">
                  <c:v>11.8</c:v>
                </c:pt>
                <c:pt idx="1">
                  <c:v>10.9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8"/>
        <c:axId val="-2102422648"/>
        <c:axId val="-2102810680"/>
      </c:barChart>
      <c:catAx>
        <c:axId val="-2102422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2810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2810680"/>
        <c:scaling>
          <c:orientation val="minMax"/>
          <c:max val="50.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440650790167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2422648"/>
        <c:crosses val="autoZero"/>
        <c:crossBetween val="between"/>
        <c:majorUnit val="5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7293008953362"/>
          <c:y val="0.119179104800698"/>
          <c:w val="0.639962704192492"/>
          <c:h val="0.13791942021579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8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3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CC4E-C0AA-114A-A9AB-67E9BD03975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3B1E-B6B6-7047-882F-B73E8593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1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microsoft.com/office/2007/relationships/hdphoto" Target="../media/hdphoto2.wdp"/><Relationship Id="rId13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gif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0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5.jpg"/><Relationship Id="rId9" Type="http://schemas.openxmlformats.org/officeDocument/2006/relationships/image" Target="../media/image11.gif"/><Relationship Id="rId10" Type="http://schemas.openxmlformats.org/officeDocument/2006/relationships/image" Target="../media/image12.png"/><Relationship Id="rId11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29" y="1299826"/>
            <a:ext cx="8119035" cy="2435468"/>
          </a:xfrm>
        </p:spPr>
        <p:txBody>
          <a:bodyPr>
            <a:normAutofit/>
          </a:bodyPr>
          <a:lstStyle/>
          <a:p>
            <a:r>
              <a:rPr lang="lv-LV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Jaunatne Eiropā - Preventīvie pasākumi atkarību veicinošo vielu mazināšanā jauniešu </a:t>
            </a:r>
            <a:r>
              <a:rPr lang="lv-LV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vidū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cs typeface="Times New Roman"/>
              </a:rPr>
              <a:t> 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23" y="5157560"/>
            <a:ext cx="1449408" cy="862066"/>
          </a:xfrm>
          <a:prstGeom prst="rect">
            <a:avLst/>
          </a:prstGeom>
        </p:spPr>
      </p:pic>
      <p:pic>
        <p:nvPicPr>
          <p:cNvPr id="5" name="Picture 4" descr="EUF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72" y="5274103"/>
            <a:ext cx="1014584" cy="651553"/>
          </a:xfrm>
          <a:prstGeom prst="rect">
            <a:avLst/>
          </a:prstGeom>
        </p:spPr>
      </p:pic>
      <p:pic>
        <p:nvPicPr>
          <p:cNvPr id="6" name="Picture 5" descr="ErasmusPlus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27" y="5157559"/>
            <a:ext cx="2591448" cy="7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9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Pirm</a:t>
            </a:r>
            <a:r>
              <a:rPr lang="en-US" i="1" dirty="0" err="1" smtClean="0">
                <a:latin typeface="Times New Roman"/>
                <a:cs typeface="Times New Roman"/>
              </a:rPr>
              <a:t>ā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cigarete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62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Ūdenspīpe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29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>
                <a:latin typeface="Times New Roman"/>
                <a:cs typeface="Times New Roman"/>
              </a:rPr>
              <a:t>Dzer</a:t>
            </a:r>
            <a:r>
              <a:rPr lang="en-US" b="1" i="1" dirty="0" err="1" smtClean="0">
                <a:latin typeface="Times New Roman"/>
                <a:cs typeface="Times New Roman"/>
              </a:rPr>
              <a:t>šana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73581" y="-414126"/>
            <a:ext cx="3880030" cy="81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0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Alkohola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izm</a:t>
            </a:r>
            <a:r>
              <a:rPr lang="en-US" i="1" dirty="0" err="1" smtClean="0">
                <a:latin typeface="Times New Roman"/>
                <a:cs typeface="Times New Roman"/>
              </a:rPr>
              <a:t>ēģināšana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454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Alkohola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izm</a:t>
            </a:r>
            <a:r>
              <a:rPr lang="en-US" i="1" dirty="0" err="1" smtClean="0">
                <a:latin typeface="Times New Roman"/>
                <a:cs typeface="Times New Roman"/>
              </a:rPr>
              <a:t>ēģināšana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658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Piedzer</a:t>
            </a:r>
            <a:r>
              <a:rPr lang="en-US" i="1" dirty="0" err="1" smtClean="0">
                <a:latin typeface="Times New Roman"/>
                <a:cs typeface="Times New Roman"/>
              </a:rPr>
              <a:t>šanās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85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Pirm</a:t>
            </a:r>
            <a:r>
              <a:rPr lang="en-US" i="1" dirty="0" err="1" smtClean="0">
                <a:latin typeface="Times New Roman"/>
                <a:cs typeface="Times New Roman"/>
              </a:rPr>
              <a:t>ā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piedzeršanās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8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Alkohola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lieto</a:t>
            </a:r>
            <a:r>
              <a:rPr lang="en-US" i="1" dirty="0" err="1" smtClean="0">
                <a:latin typeface="Times New Roman"/>
                <a:cs typeface="Times New Roman"/>
              </a:rPr>
              <a:t>šanas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vietas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07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Citas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apreibinošas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br>
              <a:rPr lang="en-US" i="1" dirty="0" smtClean="0">
                <a:latin typeface="Times New Roman"/>
                <a:cs typeface="Times New Roman"/>
              </a:rPr>
            </a:br>
            <a:r>
              <a:rPr lang="en-US" i="1" dirty="0" err="1" smtClean="0">
                <a:latin typeface="Times New Roman"/>
                <a:cs typeface="Times New Roman"/>
              </a:rPr>
              <a:t>vielas</a:t>
            </a:r>
            <a:endParaRPr lang="en-US" i="1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31" y="0"/>
            <a:ext cx="5806488" cy="6283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2587" y="6424706"/>
            <a:ext cx="58420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sz="1000" dirty="0" err="1" smtClean="0">
                <a:solidFill>
                  <a:schemeClr val="bg1">
                    <a:lumMod val="85000"/>
                  </a:schemeClr>
                </a:solidFill>
              </a:rPr>
              <a:t>commons.wikimedia.org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/wiki/</a:t>
            </a:r>
            <a:r>
              <a:rPr lang="en-US" sz="1000" dirty="0" err="1" smtClean="0">
                <a:solidFill>
                  <a:schemeClr val="bg1">
                    <a:lumMod val="85000"/>
                  </a:schemeClr>
                </a:solidFill>
              </a:rPr>
              <a:t>Category:Cannabis_symbols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#/media/File:Cannabis_leaf_2.svg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Miega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z</a:t>
            </a:r>
            <a:r>
              <a:rPr lang="en-US" i="1" dirty="0" err="1" smtClean="0">
                <a:latin typeface="Times New Roman"/>
                <a:cs typeface="Times New Roman"/>
              </a:rPr>
              <a:t>āles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85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30760" y="5223749"/>
            <a:ext cx="905759" cy="905759"/>
            <a:chOff x="-975619" y="4435611"/>
            <a:chExt cx="905759" cy="905759"/>
          </a:xfrm>
        </p:grpSpPr>
        <p:sp>
          <p:nvSpPr>
            <p:cNvPr id="7" name="Oval 6"/>
            <p:cNvSpPr/>
            <p:nvPr/>
          </p:nvSpPr>
          <p:spPr>
            <a:xfrm>
              <a:off x="-975619" y="4435611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panij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4221" y="4661646"/>
              <a:ext cx="663063" cy="48946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725096" y="1847944"/>
            <a:ext cx="905759" cy="905759"/>
            <a:chOff x="-905759" y="4632992"/>
            <a:chExt cx="905759" cy="905759"/>
          </a:xfrm>
        </p:grpSpPr>
        <p:sp>
          <p:nvSpPr>
            <p:cNvPr id="11" name="Oval 10"/>
            <p:cNvSpPr/>
            <p:nvPr/>
          </p:nvSpPr>
          <p:spPr>
            <a:xfrm>
              <a:off x="-905759" y="4632992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dobel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1561" y="4808492"/>
              <a:ext cx="525318" cy="61247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549821" y="5950557"/>
            <a:ext cx="905759" cy="905759"/>
            <a:chOff x="-1097041" y="4960844"/>
            <a:chExt cx="905759" cy="905759"/>
          </a:xfrm>
        </p:grpSpPr>
        <p:sp>
          <p:nvSpPr>
            <p:cNvPr id="16" name="Oval 15"/>
            <p:cNvSpPr/>
            <p:nvPr/>
          </p:nvSpPr>
          <p:spPr>
            <a:xfrm>
              <a:off x="-1097041" y="4960844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malta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0871" y="5080569"/>
              <a:ext cx="438532" cy="67972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025652" y="5061000"/>
            <a:ext cx="905759" cy="905759"/>
            <a:chOff x="-771466" y="4471383"/>
            <a:chExt cx="905759" cy="905759"/>
          </a:xfrm>
        </p:grpSpPr>
        <p:sp>
          <p:nvSpPr>
            <p:cNvPr id="21" name="Oval 20"/>
            <p:cNvSpPr/>
            <p:nvPr/>
          </p:nvSpPr>
          <p:spPr>
            <a:xfrm>
              <a:off x="-771466" y="4471383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turcija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4295" y="4734910"/>
              <a:ext cx="624295" cy="416197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92814" y="4608120"/>
            <a:ext cx="905759" cy="905759"/>
            <a:chOff x="-906083" y="5164523"/>
            <a:chExt cx="905759" cy="905759"/>
          </a:xfrm>
        </p:grpSpPr>
        <p:sp>
          <p:nvSpPr>
            <p:cNvPr id="26" name="Oval 25"/>
            <p:cNvSpPr/>
            <p:nvPr/>
          </p:nvSpPr>
          <p:spPr>
            <a:xfrm>
              <a:off x="-906083" y="5164523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portugale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325" y="5338957"/>
              <a:ext cx="516263" cy="54207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003535" y="5135663"/>
            <a:ext cx="905759" cy="905759"/>
            <a:chOff x="-1025754" y="5324527"/>
            <a:chExt cx="905759" cy="905759"/>
          </a:xfrm>
        </p:grpSpPr>
        <p:sp>
          <p:nvSpPr>
            <p:cNvPr id="30" name="Oval 29"/>
            <p:cNvSpPr/>
            <p:nvPr/>
          </p:nvSpPr>
          <p:spPr>
            <a:xfrm>
              <a:off x="-1025754" y="5324527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italija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0306" y="5449738"/>
              <a:ext cx="620544" cy="62054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46833" y="4018158"/>
            <a:ext cx="905759" cy="905759"/>
            <a:chOff x="-1295403" y="3112399"/>
            <a:chExt cx="905759" cy="905759"/>
          </a:xfrm>
        </p:grpSpPr>
        <p:sp>
          <p:nvSpPr>
            <p:cNvPr id="36" name="Oval 35"/>
            <p:cNvSpPr/>
            <p:nvPr/>
          </p:nvSpPr>
          <p:spPr>
            <a:xfrm>
              <a:off x="-1295403" y="3112399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francija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5875" y="3260119"/>
              <a:ext cx="655064" cy="59528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119893" y="5617402"/>
            <a:ext cx="905759" cy="905759"/>
            <a:chOff x="5119893" y="6002322"/>
            <a:chExt cx="905759" cy="905759"/>
          </a:xfrm>
        </p:grpSpPr>
        <p:sp>
          <p:nvSpPr>
            <p:cNvPr id="40" name="Oval 39"/>
            <p:cNvSpPr/>
            <p:nvPr/>
          </p:nvSpPr>
          <p:spPr>
            <a:xfrm>
              <a:off x="5119893" y="6002322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griekija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324" y="6159390"/>
              <a:ext cx="861328" cy="622597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999278" y="702944"/>
            <a:ext cx="905759" cy="905759"/>
            <a:chOff x="-646623" y="2241885"/>
            <a:chExt cx="905759" cy="905759"/>
          </a:xfrm>
        </p:grpSpPr>
        <p:sp>
          <p:nvSpPr>
            <p:cNvPr id="45" name="Oval 44"/>
            <p:cNvSpPr/>
            <p:nvPr/>
          </p:nvSpPr>
          <p:spPr>
            <a:xfrm>
              <a:off x="-646623" y="2241885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island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8000" y="2367474"/>
              <a:ext cx="641050" cy="65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Ka</a:t>
            </a:r>
            <a:r>
              <a:rPr lang="en-US" i="1" dirty="0" err="1" smtClean="0">
                <a:latin typeface="Times New Roman"/>
                <a:cs typeface="Times New Roman"/>
              </a:rPr>
              <a:t>ņepes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61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Pirm</a:t>
            </a:r>
            <a:r>
              <a:rPr lang="en-US" i="1" dirty="0" err="1" smtClean="0">
                <a:latin typeface="Times New Roman"/>
                <a:cs typeface="Times New Roman"/>
              </a:rPr>
              <a:t>ā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zālīte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789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i="1" dirty="0" smtClean="0">
                <a:latin typeface="Times New Roman"/>
                <a:cs typeface="Times New Roman"/>
              </a:rPr>
              <a:t>Inhalanti 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77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>
                <a:latin typeface="Times New Roman"/>
                <a:cs typeface="Times New Roman"/>
              </a:rPr>
              <a:t>Atbalsts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85905" y="6338500"/>
            <a:ext cx="94727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D9D9D9"/>
                </a:solidFill>
              </a:rPr>
              <a:t>https://</a:t>
            </a:r>
            <a:r>
              <a:rPr lang="en-US" sz="1000" dirty="0" err="1" smtClean="0">
                <a:solidFill>
                  <a:srgbClr val="D9D9D9"/>
                </a:solidFill>
              </a:rPr>
              <a:t>commons.wikimedia.org</a:t>
            </a:r>
            <a:r>
              <a:rPr lang="en-US" sz="1000" dirty="0" smtClean="0">
                <a:solidFill>
                  <a:srgbClr val="D9D9D9"/>
                </a:solidFill>
              </a:rPr>
              <a:t>/wiki/File:Safety-Pins_29789-480x360_(4816852799).jpg</a:t>
            </a:r>
            <a:endParaRPr lang="en-US" sz="1000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9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148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Vec</a:t>
            </a:r>
            <a:r>
              <a:rPr lang="en-US" i="1" dirty="0" err="1" smtClean="0">
                <a:latin typeface="Times New Roman"/>
                <a:cs typeface="Times New Roman"/>
              </a:rPr>
              <a:t>āki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44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Vecāki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32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Vecāki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47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Vecāki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637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R</a:t>
            </a:r>
            <a:r>
              <a:rPr lang="en-US" i="1" dirty="0" err="1" smtClean="0">
                <a:latin typeface="Times New Roman"/>
                <a:cs typeface="Times New Roman"/>
              </a:rPr>
              <a:t>ūpes</a:t>
            </a:r>
            <a:r>
              <a:rPr lang="en-US" i="1" dirty="0" smtClean="0">
                <a:latin typeface="Times New Roman"/>
                <a:cs typeface="Times New Roman"/>
              </a:rPr>
              <a:t> par </a:t>
            </a:r>
            <a:r>
              <a:rPr lang="en-US" i="1" dirty="0" err="1" smtClean="0">
                <a:latin typeface="Times New Roman"/>
                <a:cs typeface="Times New Roman"/>
              </a:rPr>
              <a:t>bērniem</a:t>
            </a:r>
            <a:r>
              <a:rPr lang="en-US" i="1" dirty="0" smtClean="0">
                <a:latin typeface="Times New Roman"/>
                <a:cs typeface="Times New Roman"/>
              </a:rPr>
              <a:t> - </a:t>
            </a:r>
            <a:r>
              <a:rPr lang="en-US" i="1" dirty="0" err="1" smtClean="0">
                <a:latin typeface="Times New Roman"/>
                <a:cs typeface="Times New Roman"/>
              </a:rPr>
              <a:t>smēķētājiem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22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latin typeface="Times New Roman"/>
                <a:cs typeface="Times New Roman"/>
              </a:rPr>
              <a:t>Sports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1417638"/>
            <a:ext cx="4806643" cy="43278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0688" y="6222780"/>
            <a:ext cx="7556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D9D9D9"/>
                </a:solidFill>
              </a:rPr>
              <a:t>https://</a:t>
            </a:r>
            <a:r>
              <a:rPr lang="en-US" sz="1000" dirty="0" err="1" smtClean="0">
                <a:solidFill>
                  <a:srgbClr val="D9D9D9"/>
                </a:solidFill>
              </a:rPr>
              <a:t>commons.wikimedia.org</a:t>
            </a:r>
            <a:r>
              <a:rPr lang="en-US" sz="1000" dirty="0" smtClean="0">
                <a:solidFill>
                  <a:srgbClr val="D9D9D9"/>
                </a:solidFill>
              </a:rPr>
              <a:t>/wiki/Sport#/media/</a:t>
            </a:r>
            <a:r>
              <a:rPr lang="en-US" sz="1000" dirty="0" err="1" smtClean="0">
                <a:solidFill>
                  <a:srgbClr val="D9D9D9"/>
                </a:solidFill>
              </a:rPr>
              <a:t>File:Sports_icon.png</a:t>
            </a:r>
            <a:endParaRPr lang="en-US" sz="1000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4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56"/>
            <a:ext cx="8229600" cy="1143000"/>
          </a:xfrm>
        </p:spPr>
        <p:txBody>
          <a:bodyPr/>
          <a:lstStyle/>
          <a:p>
            <a:pPr algn="l"/>
            <a:r>
              <a:rPr lang="en-US" b="1" i="1" dirty="0" err="1" smtClean="0">
                <a:latin typeface="Times New Roman"/>
                <a:cs typeface="Times New Roman"/>
              </a:rPr>
              <a:t>Partneri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5" y="2420470"/>
            <a:ext cx="8606119" cy="4254967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lv-LV" sz="2000" i="1" dirty="0">
                <a:latin typeface="Times New Roman"/>
                <a:cs typeface="Times New Roman"/>
              </a:rPr>
              <a:t>The Icelandic Centre for Social Reserch and Analysis (Islande)  </a:t>
            </a:r>
            <a:endParaRPr lang="en-US" sz="2000" i="1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lv-LV" sz="2000" i="1" dirty="0">
                <a:latin typeface="Times New Roman"/>
                <a:cs typeface="Times New Roman"/>
              </a:rPr>
              <a:t>Dobeles novada </a:t>
            </a:r>
            <a:r>
              <a:rPr lang="lv-LV" sz="2000" i="1" dirty="0" smtClean="0">
                <a:latin typeface="Times New Roman"/>
                <a:cs typeface="Times New Roman"/>
              </a:rPr>
              <a:t>pašvaldība (Latvija)</a:t>
            </a:r>
            <a:endParaRPr lang="en-US" sz="2000" i="1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lv-LV" sz="2000" i="1" dirty="0">
                <a:latin typeface="Times New Roman"/>
                <a:cs typeface="Times New Roman"/>
              </a:rPr>
              <a:t>Victoria Local Council (Malta)</a:t>
            </a:r>
            <a:endParaRPr lang="en-US" sz="2000" i="1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lv-LV" sz="2000" i="1" dirty="0">
                <a:latin typeface="Times New Roman"/>
                <a:cs typeface="Times New Roman"/>
              </a:rPr>
              <a:t>Esenler Municipality (Turcija)</a:t>
            </a:r>
            <a:endParaRPr lang="en-US" sz="2000" i="1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lv-LV" sz="2000" i="1" dirty="0">
                <a:latin typeface="Times New Roman"/>
                <a:cs typeface="Times New Roman"/>
              </a:rPr>
              <a:t>Municipality de Santa Maria de Feira (Portugāle)</a:t>
            </a:r>
            <a:endParaRPr lang="en-US" sz="2000" i="1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lv-LV" sz="2000" i="1" dirty="0">
                <a:latin typeface="Times New Roman"/>
                <a:cs typeface="Times New Roman"/>
              </a:rPr>
              <a:t>Comune di Santa Severina (Itālija)</a:t>
            </a:r>
            <a:endParaRPr lang="en-US" sz="2000" i="1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lv-LV" sz="2000" i="1" dirty="0">
                <a:latin typeface="Times New Roman"/>
                <a:cs typeface="Times New Roman"/>
              </a:rPr>
              <a:t>Ajuntament de Tarragona (Spānija)</a:t>
            </a:r>
            <a:endParaRPr lang="en-US" sz="2000" i="1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lv-LV" sz="2000" i="1" dirty="0">
                <a:latin typeface="Times New Roman"/>
                <a:cs typeface="Times New Roman"/>
              </a:rPr>
              <a:t>Association Echanges (Francija)</a:t>
            </a:r>
            <a:endParaRPr lang="en-US" sz="2000" i="1" dirty="0"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lv-LV" sz="2000" i="1" dirty="0">
                <a:latin typeface="Times New Roman"/>
                <a:cs typeface="Times New Roman"/>
              </a:rPr>
              <a:t>YIC-Municipality Kordelio Evosmos (Grieķija</a:t>
            </a:r>
            <a:r>
              <a:rPr lang="lv-LV" sz="2000" i="1" dirty="0" smtClean="0">
                <a:latin typeface="Times New Roman"/>
                <a:cs typeface="Times New Roman"/>
              </a:rPr>
              <a:t>)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8765" y="1317156"/>
            <a:ext cx="905759" cy="905759"/>
            <a:chOff x="-646623" y="2241885"/>
            <a:chExt cx="905759" cy="905759"/>
          </a:xfrm>
        </p:grpSpPr>
        <p:sp>
          <p:nvSpPr>
            <p:cNvPr id="8" name="Oval 7"/>
            <p:cNvSpPr/>
            <p:nvPr/>
          </p:nvSpPr>
          <p:spPr>
            <a:xfrm>
              <a:off x="-646623" y="2241885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sland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8000" y="2367474"/>
              <a:ext cx="641050" cy="65387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304524" y="1317156"/>
            <a:ext cx="905759" cy="905759"/>
            <a:chOff x="-905759" y="4632992"/>
            <a:chExt cx="905759" cy="905759"/>
          </a:xfrm>
        </p:grpSpPr>
        <p:sp>
          <p:nvSpPr>
            <p:cNvPr id="11" name="Oval 10"/>
            <p:cNvSpPr/>
            <p:nvPr/>
          </p:nvSpPr>
          <p:spPr>
            <a:xfrm>
              <a:off x="-905759" y="4632992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dobel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1561" y="4808492"/>
              <a:ext cx="525318" cy="6124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223250" y="1317156"/>
            <a:ext cx="905759" cy="905759"/>
            <a:chOff x="-1097041" y="4960844"/>
            <a:chExt cx="905759" cy="905759"/>
          </a:xfrm>
        </p:grpSpPr>
        <p:sp>
          <p:nvSpPr>
            <p:cNvPr id="14" name="Oval 13"/>
            <p:cNvSpPr/>
            <p:nvPr/>
          </p:nvSpPr>
          <p:spPr>
            <a:xfrm>
              <a:off x="-1097041" y="4960844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malt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0871" y="5080569"/>
              <a:ext cx="438532" cy="67972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129009" y="1317156"/>
            <a:ext cx="905759" cy="905759"/>
            <a:chOff x="-771466" y="4471383"/>
            <a:chExt cx="905759" cy="905759"/>
          </a:xfrm>
        </p:grpSpPr>
        <p:sp>
          <p:nvSpPr>
            <p:cNvPr id="17" name="Oval 16"/>
            <p:cNvSpPr/>
            <p:nvPr/>
          </p:nvSpPr>
          <p:spPr>
            <a:xfrm>
              <a:off x="-771466" y="4471383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turcija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4295" y="4734910"/>
              <a:ext cx="624295" cy="41619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034768" y="1317156"/>
            <a:ext cx="905759" cy="905759"/>
            <a:chOff x="-906083" y="5164523"/>
            <a:chExt cx="905759" cy="905759"/>
          </a:xfrm>
        </p:grpSpPr>
        <p:sp>
          <p:nvSpPr>
            <p:cNvPr id="20" name="Oval 19"/>
            <p:cNvSpPr/>
            <p:nvPr/>
          </p:nvSpPr>
          <p:spPr>
            <a:xfrm>
              <a:off x="-906083" y="5164523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portugal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325" y="5338957"/>
              <a:ext cx="516263" cy="54207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940527" y="1317156"/>
            <a:ext cx="905759" cy="905759"/>
            <a:chOff x="-1025754" y="5324527"/>
            <a:chExt cx="905759" cy="905759"/>
          </a:xfrm>
        </p:grpSpPr>
        <p:sp>
          <p:nvSpPr>
            <p:cNvPr id="23" name="Oval 22"/>
            <p:cNvSpPr/>
            <p:nvPr/>
          </p:nvSpPr>
          <p:spPr>
            <a:xfrm>
              <a:off x="-1025754" y="5324527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italija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0306" y="5449738"/>
              <a:ext cx="620544" cy="62054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846286" y="1317156"/>
            <a:ext cx="905759" cy="905759"/>
            <a:chOff x="-975619" y="4435611"/>
            <a:chExt cx="905759" cy="905759"/>
          </a:xfrm>
        </p:grpSpPr>
        <p:sp>
          <p:nvSpPr>
            <p:cNvPr id="26" name="Oval 25"/>
            <p:cNvSpPr/>
            <p:nvPr/>
          </p:nvSpPr>
          <p:spPr>
            <a:xfrm>
              <a:off x="-975619" y="4435611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spanija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4221" y="4661646"/>
              <a:ext cx="663063" cy="48946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752045" y="1344205"/>
            <a:ext cx="905759" cy="905759"/>
            <a:chOff x="-1295403" y="3112399"/>
            <a:chExt cx="905759" cy="905759"/>
          </a:xfrm>
        </p:grpSpPr>
        <p:sp>
          <p:nvSpPr>
            <p:cNvPr id="29" name="Oval 28"/>
            <p:cNvSpPr/>
            <p:nvPr/>
          </p:nvSpPr>
          <p:spPr>
            <a:xfrm>
              <a:off x="-1295403" y="3112399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francija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5875" y="3260119"/>
              <a:ext cx="655064" cy="59528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661937" y="1344205"/>
            <a:ext cx="905759" cy="905759"/>
            <a:chOff x="5119893" y="6002322"/>
            <a:chExt cx="905759" cy="905759"/>
          </a:xfrm>
        </p:grpSpPr>
        <p:sp>
          <p:nvSpPr>
            <p:cNvPr id="32" name="Oval 31"/>
            <p:cNvSpPr/>
            <p:nvPr/>
          </p:nvSpPr>
          <p:spPr>
            <a:xfrm>
              <a:off x="5119893" y="6002322"/>
              <a:ext cx="905759" cy="9057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griekija.jp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324" y="6159390"/>
              <a:ext cx="861328" cy="622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23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Iesaiste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sport</a:t>
            </a:r>
            <a:r>
              <a:rPr lang="en-US" i="1" dirty="0" err="1" smtClean="0">
                <a:latin typeface="Times New Roman"/>
                <a:cs typeface="Times New Roman"/>
              </a:rPr>
              <a:t>ā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6527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115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>
                <a:latin typeface="Times New Roman"/>
                <a:cs typeface="Times New Roman"/>
              </a:rPr>
              <a:t>Sports un </a:t>
            </a:r>
            <a:r>
              <a:rPr lang="en-US" i="1" dirty="0" err="1" smtClean="0">
                <a:latin typeface="Times New Roman"/>
                <a:cs typeface="Times New Roman"/>
              </a:rPr>
              <a:t>sm</a:t>
            </a:r>
            <a:r>
              <a:rPr lang="en-US" i="1" dirty="0" err="1" smtClean="0">
                <a:latin typeface="Times New Roman"/>
                <a:cs typeface="Times New Roman"/>
              </a:rPr>
              <a:t>ēķēšana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6566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>
                <a:latin typeface="Times New Roman"/>
                <a:cs typeface="Times New Roman"/>
              </a:rPr>
              <a:t>Skola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986376" y="6338222"/>
            <a:ext cx="7700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D9D9D9"/>
                </a:solidFill>
              </a:rPr>
              <a:t>https://</a:t>
            </a:r>
            <a:r>
              <a:rPr lang="en-US" sz="1000" dirty="0" err="1" smtClean="0">
                <a:solidFill>
                  <a:srgbClr val="D9D9D9"/>
                </a:solidFill>
              </a:rPr>
              <a:t>commons.wikimedia.org</a:t>
            </a:r>
            <a:r>
              <a:rPr lang="en-US" sz="1000" dirty="0" smtClean="0">
                <a:solidFill>
                  <a:srgbClr val="D9D9D9"/>
                </a:solidFill>
              </a:rPr>
              <a:t>/wiki/</a:t>
            </a:r>
            <a:r>
              <a:rPr lang="en-US" sz="1000" dirty="0" err="1" smtClean="0">
                <a:solidFill>
                  <a:srgbClr val="D9D9D9"/>
                </a:solidFill>
              </a:rPr>
              <a:t>File:Hult_Black_Board.JPG</a:t>
            </a:r>
            <a:endParaRPr lang="en-US" sz="1000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9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i="1" dirty="0" err="1" smtClean="0">
                <a:latin typeface="Times New Roman"/>
                <a:cs typeface="Times New Roman"/>
              </a:rPr>
              <a:t>ācību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bezjēdzīgums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3031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i="1" dirty="0" smtClean="0">
                <a:latin typeface="Times New Roman"/>
                <a:cs typeface="Times New Roman"/>
              </a:rPr>
              <a:t>(ne)</a:t>
            </a:r>
            <a:r>
              <a:rPr lang="en-US" i="1" dirty="0" err="1" smtClean="0">
                <a:latin typeface="Times New Roman"/>
                <a:cs typeface="Times New Roman"/>
              </a:rPr>
              <a:t>labsaj</a:t>
            </a:r>
            <a:r>
              <a:rPr lang="en-US" i="1" dirty="0" err="1" smtClean="0">
                <a:latin typeface="Times New Roman"/>
                <a:cs typeface="Times New Roman"/>
              </a:rPr>
              <a:t>ūta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skolā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1835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456"/>
            <a:ext cx="8229600" cy="4153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 err="1" smtClean="0">
                <a:latin typeface="Times New Roman"/>
                <a:cs typeface="Times New Roman"/>
              </a:rPr>
              <a:t>Ko</a:t>
            </a:r>
            <a:r>
              <a:rPr lang="en-US" sz="5400" i="1" dirty="0" smtClean="0">
                <a:latin typeface="Times New Roman"/>
                <a:cs typeface="Times New Roman"/>
              </a:rPr>
              <a:t> </a:t>
            </a:r>
            <a:r>
              <a:rPr lang="en-US" sz="5400" i="1" dirty="0" err="1" smtClean="0">
                <a:latin typeface="Times New Roman"/>
                <a:cs typeface="Times New Roman"/>
              </a:rPr>
              <a:t>m</a:t>
            </a:r>
            <a:r>
              <a:rPr lang="en-US" sz="5400" i="1" dirty="0" err="1" smtClean="0">
                <a:latin typeface="Times New Roman"/>
                <a:cs typeface="Times New Roman"/>
              </a:rPr>
              <a:t>ēs</a:t>
            </a:r>
            <a:r>
              <a:rPr lang="en-US" sz="5400" i="1" dirty="0" smtClean="0">
                <a:latin typeface="Times New Roman"/>
                <a:cs typeface="Times New Roman"/>
              </a:rPr>
              <a:t> </a:t>
            </a:r>
            <a:r>
              <a:rPr lang="en-US" sz="5400" i="1" dirty="0" err="1" smtClean="0">
                <a:latin typeface="Times New Roman"/>
                <a:cs typeface="Times New Roman"/>
              </a:rPr>
              <a:t>varam</a:t>
            </a:r>
            <a:r>
              <a:rPr lang="en-US" sz="5400" i="1" dirty="0" smtClean="0">
                <a:latin typeface="Times New Roman"/>
                <a:cs typeface="Times New Roman"/>
              </a:rPr>
              <a:t> </a:t>
            </a:r>
            <a:r>
              <a:rPr lang="en-US" sz="5400" i="1" dirty="0" err="1" smtClean="0">
                <a:latin typeface="Times New Roman"/>
                <a:cs typeface="Times New Roman"/>
              </a:rPr>
              <a:t>secināt</a:t>
            </a:r>
            <a:r>
              <a:rPr lang="en-US" sz="5400" i="1" dirty="0" smtClean="0">
                <a:latin typeface="Times New Roman"/>
                <a:cs typeface="Times New Roman"/>
              </a:rPr>
              <a:t>?</a:t>
            </a:r>
          </a:p>
          <a:p>
            <a:pPr marL="0" indent="0" algn="ctr">
              <a:buNone/>
            </a:pPr>
            <a:r>
              <a:rPr lang="en-US" sz="5400" i="1" dirty="0" err="1" smtClean="0">
                <a:latin typeface="Times New Roman"/>
                <a:cs typeface="Times New Roman"/>
              </a:rPr>
              <a:t>Ko</a:t>
            </a:r>
            <a:r>
              <a:rPr lang="en-US" sz="5400" i="1" dirty="0" smtClean="0">
                <a:latin typeface="Times New Roman"/>
                <a:cs typeface="Times New Roman"/>
              </a:rPr>
              <a:t> </a:t>
            </a:r>
            <a:r>
              <a:rPr lang="en-US" sz="5400" i="1" dirty="0" err="1" smtClean="0">
                <a:latin typeface="Times New Roman"/>
                <a:cs typeface="Times New Roman"/>
              </a:rPr>
              <a:t>mēs</a:t>
            </a:r>
            <a:r>
              <a:rPr lang="en-US" sz="5400" i="1" dirty="0" smtClean="0">
                <a:latin typeface="Times New Roman"/>
                <a:cs typeface="Times New Roman"/>
              </a:rPr>
              <a:t> </a:t>
            </a:r>
            <a:r>
              <a:rPr lang="en-US" sz="5400" i="1" dirty="0" err="1" smtClean="0">
                <a:latin typeface="Times New Roman"/>
                <a:cs typeface="Times New Roman"/>
              </a:rPr>
              <a:t>varam</a:t>
            </a:r>
            <a:r>
              <a:rPr lang="en-US" sz="5400" i="1" dirty="0" smtClean="0">
                <a:latin typeface="Times New Roman"/>
                <a:cs typeface="Times New Roman"/>
              </a:rPr>
              <a:t> </a:t>
            </a:r>
            <a:r>
              <a:rPr lang="en-US" sz="5400" i="1" dirty="0" err="1" smtClean="0">
                <a:latin typeface="Times New Roman"/>
                <a:cs typeface="Times New Roman"/>
              </a:rPr>
              <a:t>darīt</a:t>
            </a:r>
            <a:r>
              <a:rPr lang="en-US" sz="5400" i="1" dirty="0" smtClean="0">
                <a:latin typeface="Times New Roman"/>
                <a:cs typeface="Times New Roman"/>
              </a:rPr>
              <a:t>?</a:t>
            </a:r>
            <a:endParaRPr lang="en-US" sz="5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850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29" y="1299826"/>
            <a:ext cx="8119035" cy="2435468"/>
          </a:xfrm>
        </p:spPr>
        <p:txBody>
          <a:bodyPr>
            <a:normAutofit/>
          </a:bodyPr>
          <a:lstStyle/>
          <a:p>
            <a:r>
              <a:rPr lang="lv-LV" sz="88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Paldies!</a:t>
            </a:r>
            <a:endParaRPr lang="en-US" sz="8800" i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23" y="5157560"/>
            <a:ext cx="1449408" cy="862066"/>
          </a:xfrm>
          <a:prstGeom prst="rect">
            <a:avLst/>
          </a:prstGeom>
        </p:spPr>
      </p:pic>
      <p:pic>
        <p:nvPicPr>
          <p:cNvPr id="5" name="Picture 4" descr="EUF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72" y="5274103"/>
            <a:ext cx="1014584" cy="651553"/>
          </a:xfrm>
          <a:prstGeom prst="rect">
            <a:avLst/>
          </a:prstGeom>
        </p:spPr>
      </p:pic>
      <p:pic>
        <p:nvPicPr>
          <p:cNvPr id="6" name="Picture 5" descr="ErasmusPlus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27" y="5157559"/>
            <a:ext cx="2591448" cy="7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>
                <a:latin typeface="Times New Roman"/>
                <a:cs typeface="Times New Roman"/>
              </a:rPr>
              <a:t>Partneri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june_20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854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1018" y="4713048"/>
            <a:ext cx="1695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b="1" i="1" dirty="0" smtClean="0">
                <a:latin typeface="Times New Roman"/>
                <a:cs typeface="Times New Roman"/>
              </a:rPr>
              <a:t>218 348 EUR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1553" y="4710949"/>
            <a:ext cx="1631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b="1" i="1" dirty="0" smtClean="0">
                <a:latin typeface="Times New Roman"/>
                <a:cs typeface="Times New Roman"/>
              </a:rPr>
              <a:t>15  280 EUR 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99" y="4699283"/>
            <a:ext cx="2181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i="1" dirty="0" smtClean="0">
                <a:latin typeface="Times New Roman"/>
                <a:cs typeface="Times New Roman"/>
              </a:rPr>
              <a:t>05.2015.-12.2017.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pic>
        <p:nvPicPr>
          <p:cNvPr id="12" name="Picture 11" descr="AA0062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6" y="1284942"/>
            <a:ext cx="2168233" cy="3236080"/>
          </a:xfrm>
          <a:prstGeom prst="rect">
            <a:avLst/>
          </a:prstGeom>
        </p:spPr>
      </p:pic>
      <p:pic>
        <p:nvPicPr>
          <p:cNvPr id="15" name="Picture 14" descr="AA02228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62" y="2494825"/>
            <a:ext cx="1722521" cy="1861843"/>
          </a:xfrm>
          <a:prstGeom prst="rect">
            <a:avLst/>
          </a:prstGeom>
        </p:spPr>
      </p:pic>
      <p:pic>
        <p:nvPicPr>
          <p:cNvPr id="17" name="Picture 16" descr="AA0538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47" y="2420950"/>
            <a:ext cx="3121152" cy="21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>
                <a:latin typeface="Times New Roman"/>
                <a:cs typeface="Times New Roman"/>
              </a:rPr>
              <a:t>Aktivit</a:t>
            </a:r>
            <a:r>
              <a:rPr lang="en-US" b="1" i="1" dirty="0" err="1" smtClean="0">
                <a:latin typeface="Times New Roman"/>
                <a:cs typeface="Times New Roman"/>
              </a:rPr>
              <a:t>ātes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lv-LV" i="1" dirty="0" smtClean="0">
                <a:latin typeface="Times New Roman"/>
                <a:cs typeface="Times New Roman"/>
              </a:rPr>
              <a:t> Dobeles </a:t>
            </a:r>
            <a:r>
              <a:rPr lang="lv-LV" i="1" dirty="0">
                <a:latin typeface="Times New Roman"/>
                <a:cs typeface="Times New Roman"/>
              </a:rPr>
              <a:t>novada 15 -16 g.v. jauniešu anketēšana par atkarību veicinošo vielu lietošanu viņu ikdienā;</a:t>
            </a:r>
            <a:endParaRPr lang="en-US" i="1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lv-LV" i="1" dirty="0">
                <a:latin typeface="Times New Roman"/>
                <a:cs typeface="Times New Roman"/>
              </a:rPr>
              <a:t> Īstermiņa apmācības 4 pašvaldības un jaunatnes speciālistiem metodiskos materiālu apgūšanai preventīviem pasākumiem atkarību veicinošo vielu mazināšanā 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181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1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4541" y="3370833"/>
            <a:ext cx="2632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600" b="1" i="1" dirty="0" smtClean="0">
                <a:solidFill>
                  <a:srgbClr val="254061"/>
                </a:solidFill>
                <a:latin typeface="Times New Roman"/>
                <a:cs typeface="Times New Roman"/>
              </a:rPr>
              <a:t>Dobelē: 256</a:t>
            </a:r>
            <a:endParaRPr lang="en-US" sz="3600" b="1" i="1" dirty="0" smtClean="0">
              <a:solidFill>
                <a:srgbClr val="25406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8054" y="1920702"/>
            <a:ext cx="30620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6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6497</a:t>
            </a:r>
            <a:endParaRPr lang="en-US" sz="9600" b="1" i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17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>
                <a:latin typeface="Times New Roman"/>
                <a:cs typeface="Times New Roman"/>
              </a:rPr>
              <a:t>Smēķēšana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593" b="75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895440" y="6439647"/>
            <a:ext cx="3791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85000"/>
                  </a:schemeClr>
                </a:solidFill>
              </a:rPr>
              <a:t>Att</a:t>
            </a:r>
            <a:r>
              <a:rPr lang="en-US" sz="1000" dirty="0" err="1" smtClean="0">
                <a:solidFill>
                  <a:schemeClr val="bg1">
                    <a:lumMod val="85000"/>
                  </a:schemeClr>
                </a:solidFill>
              </a:rPr>
              <a:t>ēls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sz="1000" dirty="0" err="1" smtClean="0">
                <a:solidFill>
                  <a:schemeClr val="bg1">
                    <a:lumMod val="85000"/>
                  </a:schemeClr>
                </a:solidFill>
              </a:rPr>
              <a:t>commons.wikimedia.org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/wiki/</a:t>
            </a:r>
            <a:r>
              <a:rPr lang="en-US" sz="1000" dirty="0" err="1" smtClean="0">
                <a:solidFill>
                  <a:schemeClr val="bg1">
                    <a:lumMod val="85000"/>
                  </a:schemeClr>
                </a:solidFill>
              </a:rPr>
              <a:t>File:Assef_ganja.jpg#file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9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>
                <a:latin typeface="Times New Roman"/>
                <a:cs typeface="Times New Roman"/>
              </a:rPr>
              <a:t>Tabakas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sm</a:t>
            </a:r>
            <a:r>
              <a:rPr lang="en-US" i="1" dirty="0" err="1" smtClean="0">
                <a:latin typeface="Times New Roman"/>
                <a:cs typeface="Times New Roman"/>
              </a:rPr>
              <a:t>ēķēšana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ikdienā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73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383</Words>
  <Application>Microsoft Macintosh PowerPoint</Application>
  <PresentationFormat>On-screen Show (4:3)</PresentationFormat>
  <Paragraphs>111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Jaunatne Eiropā - Preventīvie pasākumi atkarību veicinošo vielu mazināšanā jauniešu vidū </vt:lpstr>
      <vt:lpstr>PowerPoint Presentation</vt:lpstr>
      <vt:lpstr>Partneri</vt:lpstr>
      <vt:lpstr>Partneri</vt:lpstr>
      <vt:lpstr>PowerPoint Presentation</vt:lpstr>
      <vt:lpstr>Aktivitātes</vt:lpstr>
      <vt:lpstr>PowerPoint Presentation</vt:lpstr>
      <vt:lpstr>Smēķēšana</vt:lpstr>
      <vt:lpstr>Tabakas smēķēšana ikdienā</vt:lpstr>
      <vt:lpstr>Pirmā cigarete</vt:lpstr>
      <vt:lpstr>Ūdenspīpe</vt:lpstr>
      <vt:lpstr>Dzeršana</vt:lpstr>
      <vt:lpstr>Alkohola izmēģināšana</vt:lpstr>
      <vt:lpstr>Alkohola izmēģināšana</vt:lpstr>
      <vt:lpstr>Piedzeršanās</vt:lpstr>
      <vt:lpstr>Pirmā piedzeršanās</vt:lpstr>
      <vt:lpstr>Alkohola lietošanas vietas</vt:lpstr>
      <vt:lpstr>Citas apreibinošas  vielas</vt:lpstr>
      <vt:lpstr>Miega zāles </vt:lpstr>
      <vt:lpstr>Kaņepes</vt:lpstr>
      <vt:lpstr>Pirmā zālīte</vt:lpstr>
      <vt:lpstr>Inhalanti </vt:lpstr>
      <vt:lpstr>Atbalsts</vt:lpstr>
      <vt:lpstr>Vecāki</vt:lpstr>
      <vt:lpstr>Vecāki</vt:lpstr>
      <vt:lpstr>Vecāki</vt:lpstr>
      <vt:lpstr>Vecāki</vt:lpstr>
      <vt:lpstr>Rūpes par bērniem - smēķētājiem</vt:lpstr>
      <vt:lpstr>Sports</vt:lpstr>
      <vt:lpstr>Iesaiste sportā</vt:lpstr>
      <vt:lpstr>Sports un smēķēšana</vt:lpstr>
      <vt:lpstr>Skola</vt:lpstr>
      <vt:lpstr>Mācību bezjēdzīgums</vt:lpstr>
      <vt:lpstr>(ne)labsajūta skolā</vt:lpstr>
      <vt:lpstr>PowerPoint Presentation</vt:lpstr>
      <vt:lpstr>Paldies!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Vilis</dc:creator>
  <cp:lastModifiedBy>Vilis</cp:lastModifiedBy>
  <cp:revision>31</cp:revision>
  <dcterms:created xsi:type="dcterms:W3CDTF">2016-05-18T21:21:14Z</dcterms:created>
  <dcterms:modified xsi:type="dcterms:W3CDTF">2016-05-18T23:50:21Z</dcterms:modified>
</cp:coreProperties>
</file>